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74" r:id="rId1"/>
  </p:sldMasterIdLst>
  <p:notesMasterIdLst>
    <p:notesMasterId r:id="rId117"/>
  </p:notesMasterIdLst>
  <p:handoutMasterIdLst>
    <p:handoutMasterId r:id="rId118"/>
  </p:handoutMasterIdLst>
  <p:sldIdLst>
    <p:sldId id="256" r:id="rId2"/>
    <p:sldId id="345" r:id="rId3"/>
    <p:sldId id="452" r:id="rId4"/>
    <p:sldId id="351" r:id="rId5"/>
    <p:sldId id="295" r:id="rId6"/>
    <p:sldId id="531" r:id="rId7"/>
    <p:sldId id="532" r:id="rId8"/>
    <p:sldId id="533" r:id="rId9"/>
    <p:sldId id="534" r:id="rId10"/>
    <p:sldId id="535" r:id="rId11"/>
    <p:sldId id="536" r:id="rId12"/>
    <p:sldId id="537" r:id="rId13"/>
    <p:sldId id="538" r:id="rId14"/>
    <p:sldId id="540" r:id="rId15"/>
    <p:sldId id="541" r:id="rId16"/>
    <p:sldId id="543" r:id="rId17"/>
    <p:sldId id="488" r:id="rId18"/>
    <p:sldId id="453" r:id="rId19"/>
    <p:sldId id="347" r:id="rId20"/>
    <p:sldId id="359" r:id="rId21"/>
    <p:sldId id="318" r:id="rId22"/>
    <p:sldId id="358" r:id="rId23"/>
    <p:sldId id="348" r:id="rId24"/>
    <p:sldId id="360" r:id="rId25"/>
    <p:sldId id="361" r:id="rId26"/>
    <p:sldId id="362" r:id="rId27"/>
    <p:sldId id="319" r:id="rId28"/>
    <p:sldId id="365" r:id="rId29"/>
    <p:sldId id="321" r:id="rId30"/>
    <p:sldId id="548" r:id="rId31"/>
    <p:sldId id="366" r:id="rId32"/>
    <p:sldId id="367" r:id="rId33"/>
    <p:sldId id="368" r:id="rId34"/>
    <p:sldId id="374" r:id="rId35"/>
    <p:sldId id="375" r:id="rId36"/>
    <p:sldId id="377" r:id="rId37"/>
    <p:sldId id="380" r:id="rId38"/>
    <p:sldId id="549" r:id="rId39"/>
    <p:sldId id="378" r:id="rId40"/>
    <p:sldId id="379" r:id="rId41"/>
    <p:sldId id="381" r:id="rId42"/>
    <p:sldId id="446" r:id="rId43"/>
    <p:sldId id="449" r:id="rId44"/>
    <p:sldId id="451" r:id="rId45"/>
    <p:sldId id="454" r:id="rId46"/>
    <p:sldId id="390" r:id="rId47"/>
    <p:sldId id="457" r:id="rId48"/>
    <p:sldId id="455" r:id="rId49"/>
    <p:sldId id="391" r:id="rId50"/>
    <p:sldId id="456" r:id="rId51"/>
    <p:sldId id="458" r:id="rId52"/>
    <p:sldId id="459" r:id="rId53"/>
    <p:sldId id="460" r:id="rId54"/>
    <p:sldId id="385" r:id="rId55"/>
    <p:sldId id="289" r:id="rId56"/>
    <p:sldId id="495" r:id="rId57"/>
    <p:sldId id="494" r:id="rId58"/>
    <p:sldId id="271" r:id="rId59"/>
    <p:sldId id="492" r:id="rId60"/>
    <p:sldId id="498" r:id="rId61"/>
    <p:sldId id="499" r:id="rId62"/>
    <p:sldId id="518" r:id="rId63"/>
    <p:sldId id="491" r:id="rId64"/>
    <p:sldId id="500" r:id="rId65"/>
    <p:sldId id="507" r:id="rId66"/>
    <p:sldId id="503" r:id="rId67"/>
    <p:sldId id="501" r:id="rId68"/>
    <p:sldId id="508" r:id="rId69"/>
    <p:sldId id="509" r:id="rId70"/>
    <p:sldId id="510" r:id="rId71"/>
    <p:sldId id="513" r:id="rId72"/>
    <p:sldId id="512" r:id="rId73"/>
    <p:sldId id="497" r:id="rId74"/>
    <p:sldId id="517" r:id="rId75"/>
    <p:sldId id="519" r:id="rId76"/>
    <p:sldId id="520" r:id="rId77"/>
    <p:sldId id="521" r:id="rId78"/>
    <p:sldId id="522" r:id="rId79"/>
    <p:sldId id="523" r:id="rId80"/>
    <p:sldId id="524" r:id="rId81"/>
    <p:sldId id="525" r:id="rId82"/>
    <p:sldId id="526" r:id="rId83"/>
    <p:sldId id="527" r:id="rId84"/>
    <p:sldId id="528" r:id="rId85"/>
    <p:sldId id="553" r:id="rId86"/>
    <p:sldId id="257" r:id="rId87"/>
    <p:sldId id="554" r:id="rId88"/>
    <p:sldId id="555" r:id="rId89"/>
    <p:sldId id="258" r:id="rId90"/>
    <p:sldId id="333" r:id="rId91"/>
    <p:sldId id="334" r:id="rId92"/>
    <p:sldId id="277" r:id="rId93"/>
    <p:sldId id="557" r:id="rId94"/>
    <p:sldId id="558" r:id="rId95"/>
    <p:sldId id="273" r:id="rId96"/>
    <p:sldId id="560" r:id="rId97"/>
    <p:sldId id="559" r:id="rId98"/>
    <p:sldId id="565" r:id="rId99"/>
    <p:sldId id="339" r:id="rId100"/>
    <p:sldId id="563" r:id="rId101"/>
    <p:sldId id="564" r:id="rId102"/>
    <p:sldId id="340" r:id="rId103"/>
    <p:sldId id="566" r:id="rId104"/>
    <p:sldId id="505" r:id="rId105"/>
    <p:sldId id="567" r:id="rId106"/>
    <p:sldId id="325" r:id="rId107"/>
    <p:sldId id="265" r:id="rId108"/>
    <p:sldId id="568" r:id="rId109"/>
    <p:sldId id="569" r:id="rId110"/>
    <p:sldId id="570" r:id="rId111"/>
    <p:sldId id="331" r:id="rId112"/>
    <p:sldId id="328" r:id="rId113"/>
    <p:sldId id="329" r:id="rId114"/>
    <p:sldId id="330" r:id="rId115"/>
    <p:sldId id="332" r:id="rId116"/>
  </p:sldIdLst>
  <p:sldSz cx="9144000" cy="6858000" type="screen4x3"/>
  <p:notesSz cx="6797675" cy="9926638"/>
  <p:defaultTextStyle>
    <a:defPPr>
      <a:defRPr lang="en-GB"/>
    </a:defPPr>
    <a:lvl1pPr algn="l" defTabSz="449263" rtl="0" fontAlgn="base">
      <a:spcBef>
        <a:spcPct val="0"/>
      </a:spcBef>
      <a:spcAft>
        <a:spcPct val="0"/>
      </a:spcAft>
      <a:defRPr kern="1200">
        <a:solidFill>
          <a:schemeClr val="bg1"/>
        </a:solidFill>
        <a:latin typeface="Arial" charset="0"/>
        <a:ea typeface="Lucida Sans Unicode" charset="0"/>
        <a:cs typeface="Lucida Sans Unicode" charset="0"/>
      </a:defRPr>
    </a:lvl1pPr>
    <a:lvl2pPr marL="457200" algn="l" defTabSz="449263" rtl="0" fontAlgn="base">
      <a:spcBef>
        <a:spcPct val="0"/>
      </a:spcBef>
      <a:spcAft>
        <a:spcPct val="0"/>
      </a:spcAft>
      <a:defRPr kern="1200">
        <a:solidFill>
          <a:schemeClr val="bg1"/>
        </a:solidFill>
        <a:latin typeface="Arial" charset="0"/>
        <a:ea typeface="Lucida Sans Unicode" charset="0"/>
        <a:cs typeface="Lucida Sans Unicode" charset="0"/>
      </a:defRPr>
    </a:lvl2pPr>
    <a:lvl3pPr marL="914400" algn="l" defTabSz="449263" rtl="0" fontAlgn="base">
      <a:spcBef>
        <a:spcPct val="0"/>
      </a:spcBef>
      <a:spcAft>
        <a:spcPct val="0"/>
      </a:spcAft>
      <a:defRPr kern="1200">
        <a:solidFill>
          <a:schemeClr val="bg1"/>
        </a:solidFill>
        <a:latin typeface="Arial" charset="0"/>
        <a:ea typeface="Lucida Sans Unicode" charset="0"/>
        <a:cs typeface="Lucida Sans Unicode" charset="0"/>
      </a:defRPr>
    </a:lvl3pPr>
    <a:lvl4pPr marL="1371600" algn="l" defTabSz="449263" rtl="0" fontAlgn="base">
      <a:spcBef>
        <a:spcPct val="0"/>
      </a:spcBef>
      <a:spcAft>
        <a:spcPct val="0"/>
      </a:spcAft>
      <a:defRPr kern="1200">
        <a:solidFill>
          <a:schemeClr val="bg1"/>
        </a:solidFill>
        <a:latin typeface="Arial" charset="0"/>
        <a:ea typeface="Lucida Sans Unicode" charset="0"/>
        <a:cs typeface="Lucida Sans Unicode" charset="0"/>
      </a:defRPr>
    </a:lvl4pPr>
    <a:lvl5pPr marL="1828800" algn="l" defTabSz="449263" rtl="0" fontAlgn="base">
      <a:spcBef>
        <a:spcPct val="0"/>
      </a:spcBef>
      <a:spcAft>
        <a:spcPct val="0"/>
      </a:spcAft>
      <a:defRPr kern="1200">
        <a:solidFill>
          <a:schemeClr val="bg1"/>
        </a:solidFill>
        <a:latin typeface="Arial" charset="0"/>
        <a:ea typeface="Lucida Sans Unicode" charset="0"/>
        <a:cs typeface="Lucida Sans Unicode" charset="0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charset="0"/>
        <a:ea typeface="Lucida Sans Unicode" charset="0"/>
        <a:cs typeface="Lucida Sans Unicode" charset="0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charset="0"/>
        <a:ea typeface="Lucida Sans Unicode" charset="0"/>
        <a:cs typeface="Lucida Sans Unicode" charset="0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charset="0"/>
        <a:ea typeface="Lucida Sans Unicode" charset="0"/>
        <a:cs typeface="Lucida Sans Unicode" charset="0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charset="0"/>
        <a:ea typeface="Lucida Sans Unicode" charset="0"/>
        <a:cs typeface="Lucida Sans Unicode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  <p15:guide id="3" orient="horz" pos="3127">
          <p15:clr>
            <a:srgbClr val="A4A3A4"/>
          </p15:clr>
        </p15:guide>
        <p15:guide id="4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366CC"/>
    <a:srgbClr val="CC3300"/>
    <a:srgbClr val="C5D3F3"/>
    <a:srgbClr val="336699"/>
    <a:srgbClr val="000066"/>
    <a:srgbClr val="1B434B"/>
    <a:srgbClr val="003366"/>
    <a:srgbClr val="006699"/>
    <a:srgbClr val="000099"/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51" autoAdjust="0"/>
    <p:restoredTop sz="88914" autoAdjust="0"/>
  </p:normalViewPr>
  <p:slideViewPr>
    <p:cSldViewPr>
      <p:cViewPr>
        <p:scale>
          <a:sx n="100" d="100"/>
          <a:sy n="100" d="100"/>
        </p:scale>
        <p:origin x="-1836" y="-738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70" d="100"/>
        <a:sy n="170" d="100"/>
      </p:scale>
      <p:origin x="0" y="10554"/>
    </p:cViewPr>
  </p:sorterViewPr>
  <p:notesViewPr>
    <p:cSldViewPr>
      <p:cViewPr varScale="1">
        <p:scale>
          <a:sx n="87" d="100"/>
          <a:sy n="87" d="100"/>
        </p:scale>
        <p:origin x="-3720" y="-96"/>
      </p:cViewPr>
      <p:guideLst>
        <p:guide orient="horz" pos="3224"/>
        <p:guide orient="horz" pos="3127"/>
        <p:guide pos="2236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D92A33-AA3D-43FA-8F3B-B4A0200B9A21}" type="doc">
      <dgm:prSet loTypeId="urn:microsoft.com/office/officeart/2005/8/layout/hierarchy6" loCatId="hierarchy" qsTypeId="urn:microsoft.com/office/officeart/2005/8/quickstyle/simple4" qsCatId="simple" csTypeId="urn:microsoft.com/office/officeart/2005/8/colors/accent3_5" csCatId="accent3" phldr="1"/>
      <dgm:spPr/>
      <dgm:t>
        <a:bodyPr/>
        <a:lstStyle/>
        <a:p>
          <a:endParaRPr lang="de-DE"/>
        </a:p>
      </dgm:t>
    </dgm:pt>
    <dgm:pt modelId="{9231FDAF-4D49-464E-857B-8501B5E0962E}">
      <dgm:prSet phldrT="[Text]" custT="1"/>
      <dgm:spPr/>
      <dgm:t>
        <a:bodyPr/>
        <a:lstStyle/>
        <a:p>
          <a:r>
            <a:rPr lang="de-DE" sz="2400" dirty="0" smtClean="0">
              <a:latin typeface="Arial" panose="020B0604020202020204" pitchFamily="34" charset="0"/>
              <a:cs typeface="Arial" panose="020B0604020202020204" pitchFamily="34" charset="0"/>
            </a:rPr>
            <a:t>Drucker</a:t>
          </a:r>
          <a:endParaRPr lang="de-DE" sz="24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A6A5EF3-12D1-4930-80F2-D07C77487D52}" type="parTrans" cxnId="{457CFA04-4DC6-46DF-A2FF-483ECA8E8A2E}">
      <dgm:prSet/>
      <dgm:spPr/>
      <dgm:t>
        <a:bodyPr/>
        <a:lstStyle/>
        <a:p>
          <a:endParaRPr lang="de-DE"/>
        </a:p>
      </dgm:t>
    </dgm:pt>
    <dgm:pt modelId="{41617059-1311-4BA3-B72B-234C41206295}" type="sibTrans" cxnId="{457CFA04-4DC6-46DF-A2FF-483ECA8E8A2E}">
      <dgm:prSet/>
      <dgm:spPr/>
      <dgm:t>
        <a:bodyPr/>
        <a:lstStyle/>
        <a:p>
          <a:endParaRPr lang="de-DE"/>
        </a:p>
      </dgm:t>
    </dgm:pt>
    <dgm:pt modelId="{343CC3EA-28D6-45B5-A2DD-026FDA38ECB6}">
      <dgm:prSet phldrT="[Text]" custT="1"/>
      <dgm:spPr/>
      <dgm:t>
        <a:bodyPr/>
        <a:lstStyle/>
        <a:p>
          <a:r>
            <a:rPr lang="de-DE" sz="1600" dirty="0" smtClean="0">
              <a:latin typeface="Arial" panose="020B0604020202020204" pitchFamily="34" charset="0"/>
              <a:cs typeface="Arial" panose="020B0604020202020204" pitchFamily="34" charset="0"/>
            </a:rPr>
            <a:t>Non-Impact-Drucker</a:t>
          </a:r>
          <a:endParaRPr lang="de-DE" sz="16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C1E9A28-1116-4713-9C55-A9C195B182D2}" type="parTrans" cxnId="{143A0821-4C5D-413B-94B2-A047104377F0}">
      <dgm:prSet/>
      <dgm:spPr/>
      <dgm:t>
        <a:bodyPr/>
        <a:lstStyle/>
        <a:p>
          <a:endParaRPr lang="de-DE"/>
        </a:p>
      </dgm:t>
    </dgm:pt>
    <dgm:pt modelId="{CDF9B036-8D19-40F8-AC0C-5A0C4DD3EE66}" type="sibTrans" cxnId="{143A0821-4C5D-413B-94B2-A047104377F0}">
      <dgm:prSet/>
      <dgm:spPr/>
      <dgm:t>
        <a:bodyPr/>
        <a:lstStyle/>
        <a:p>
          <a:endParaRPr lang="de-DE"/>
        </a:p>
      </dgm:t>
    </dgm:pt>
    <dgm:pt modelId="{81B917F0-B596-40D8-9825-09A2001F125C}">
      <dgm:prSet phldrT="[Text]" custT="1"/>
      <dgm:spPr/>
      <dgm:t>
        <a:bodyPr/>
        <a:lstStyle/>
        <a:p>
          <a:r>
            <a:rPr lang="de-DE" sz="1600" dirty="0" smtClean="0">
              <a:latin typeface="Arial" panose="020B0604020202020204" pitchFamily="34" charset="0"/>
              <a:cs typeface="Arial" panose="020B0604020202020204" pitchFamily="34" charset="0"/>
            </a:rPr>
            <a:t>Impact-Drucker</a:t>
          </a:r>
          <a:endParaRPr lang="de-DE" sz="16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A2284F4-8A00-4B6C-9C43-8C71DC474823}" type="parTrans" cxnId="{BE0A9B23-2E53-47B8-8AAC-BB79A5E93867}">
      <dgm:prSet/>
      <dgm:spPr/>
      <dgm:t>
        <a:bodyPr/>
        <a:lstStyle/>
        <a:p>
          <a:endParaRPr lang="de-DE"/>
        </a:p>
      </dgm:t>
    </dgm:pt>
    <dgm:pt modelId="{43407C0A-3EBA-4990-A5A6-164B007F6A21}" type="sibTrans" cxnId="{BE0A9B23-2E53-47B8-8AAC-BB79A5E93867}">
      <dgm:prSet/>
      <dgm:spPr/>
      <dgm:t>
        <a:bodyPr/>
        <a:lstStyle/>
        <a:p>
          <a:endParaRPr lang="de-DE"/>
        </a:p>
      </dgm:t>
    </dgm:pt>
    <dgm:pt modelId="{F9118719-9201-4037-87CF-924AF3196798}">
      <dgm:prSet phldrT="[Text]" custT="1"/>
      <dgm:spPr/>
      <dgm:t>
        <a:bodyPr/>
        <a:lstStyle/>
        <a:p>
          <a:r>
            <a:rPr lang="de-DE" sz="1600" dirty="0" smtClean="0">
              <a:latin typeface="Arial" panose="020B0604020202020204" pitchFamily="34" charset="0"/>
              <a:cs typeface="Arial" panose="020B0604020202020204" pitchFamily="34" charset="0"/>
            </a:rPr>
            <a:t>Tintenstrahl-drucker</a:t>
          </a:r>
          <a:endParaRPr lang="de-DE" sz="16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06AE3EC-C1A1-4942-9CEB-F92C75B2A084}" type="parTrans" cxnId="{F2FF7A0A-A443-47E8-B6C2-45054B7199FB}">
      <dgm:prSet/>
      <dgm:spPr/>
      <dgm:t>
        <a:bodyPr/>
        <a:lstStyle/>
        <a:p>
          <a:endParaRPr lang="de-DE"/>
        </a:p>
      </dgm:t>
    </dgm:pt>
    <dgm:pt modelId="{104032BE-8032-42A0-9F36-A08066D7ED3D}" type="sibTrans" cxnId="{F2FF7A0A-A443-47E8-B6C2-45054B7199FB}">
      <dgm:prSet/>
      <dgm:spPr/>
      <dgm:t>
        <a:bodyPr/>
        <a:lstStyle/>
        <a:p>
          <a:endParaRPr lang="de-DE"/>
        </a:p>
      </dgm:t>
    </dgm:pt>
    <dgm:pt modelId="{CA419D01-E07E-4837-9048-A2AD515D0E97}">
      <dgm:prSet phldrT="[Text]" custT="1"/>
      <dgm:spPr/>
      <dgm:t>
        <a:bodyPr/>
        <a:lstStyle/>
        <a:p>
          <a:r>
            <a:rPr lang="de-DE" sz="1600" dirty="0" smtClean="0">
              <a:latin typeface="Arial" panose="020B0604020202020204" pitchFamily="34" charset="0"/>
              <a:cs typeface="Arial" panose="020B0604020202020204" pitchFamily="34" charset="0"/>
            </a:rPr>
            <a:t>Thermo-drucker</a:t>
          </a:r>
          <a:endParaRPr lang="de-DE" sz="16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FF2389D-5A6C-4AD0-9D9C-3566A334C888}" type="parTrans" cxnId="{4EF16AF7-F034-4724-86F4-B6DB57F5BF16}">
      <dgm:prSet/>
      <dgm:spPr/>
      <dgm:t>
        <a:bodyPr/>
        <a:lstStyle/>
        <a:p>
          <a:endParaRPr lang="de-DE"/>
        </a:p>
      </dgm:t>
    </dgm:pt>
    <dgm:pt modelId="{3A815008-E683-43B6-85BC-28382262B96F}" type="sibTrans" cxnId="{4EF16AF7-F034-4724-86F4-B6DB57F5BF16}">
      <dgm:prSet/>
      <dgm:spPr/>
      <dgm:t>
        <a:bodyPr/>
        <a:lstStyle/>
        <a:p>
          <a:endParaRPr lang="de-DE"/>
        </a:p>
      </dgm:t>
    </dgm:pt>
    <dgm:pt modelId="{CB2EF43D-F0D7-4071-BB9D-434EE0C0EEFF}">
      <dgm:prSet phldrT="[Text]" custT="1"/>
      <dgm:spPr/>
      <dgm:t>
        <a:bodyPr/>
        <a:lstStyle/>
        <a:p>
          <a:r>
            <a:rPr lang="de-DE" sz="1600" dirty="0" smtClean="0">
              <a:latin typeface="Arial" panose="020B0604020202020204" pitchFamily="34" charset="0"/>
              <a:cs typeface="Arial" panose="020B0604020202020204" pitchFamily="34" charset="0"/>
            </a:rPr>
            <a:t>Laser-drucker</a:t>
          </a:r>
          <a:endParaRPr lang="de-DE" sz="16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2F67C80-CF9A-450D-91DB-625A59EE934D}" type="parTrans" cxnId="{6BD276B9-275A-490E-864B-D69E7D69F60B}">
      <dgm:prSet/>
      <dgm:spPr/>
      <dgm:t>
        <a:bodyPr/>
        <a:lstStyle/>
        <a:p>
          <a:endParaRPr lang="de-DE"/>
        </a:p>
      </dgm:t>
    </dgm:pt>
    <dgm:pt modelId="{080C9DA0-D9ED-483B-ADD7-D7EF2B1C7C7B}" type="sibTrans" cxnId="{6BD276B9-275A-490E-864B-D69E7D69F60B}">
      <dgm:prSet/>
      <dgm:spPr/>
      <dgm:t>
        <a:bodyPr/>
        <a:lstStyle/>
        <a:p>
          <a:endParaRPr lang="de-DE"/>
        </a:p>
      </dgm:t>
    </dgm:pt>
    <dgm:pt modelId="{77B775B9-0F93-4C72-816A-64A9915B6BCC}">
      <dgm:prSet phldrT="[Text]" custT="1"/>
      <dgm:spPr/>
      <dgm:t>
        <a:bodyPr/>
        <a:lstStyle/>
        <a:p>
          <a:r>
            <a:rPr lang="de-DE" sz="1600" dirty="0" smtClean="0">
              <a:latin typeface="Arial" panose="020B0604020202020204" pitchFamily="34" charset="0"/>
              <a:cs typeface="Arial" panose="020B0604020202020204" pitchFamily="34" charset="0"/>
            </a:rPr>
            <a:t>Nadel-drucker</a:t>
          </a:r>
          <a:endParaRPr lang="de-DE" sz="16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B5E7C01-82E5-4FBD-A7DE-1EE0A214FCA7}" type="parTrans" cxnId="{788D78A7-2758-48C7-92A3-E5831920419A}">
      <dgm:prSet/>
      <dgm:spPr/>
      <dgm:t>
        <a:bodyPr/>
        <a:lstStyle/>
        <a:p>
          <a:endParaRPr lang="de-DE"/>
        </a:p>
      </dgm:t>
    </dgm:pt>
    <dgm:pt modelId="{C0E7A099-94C4-4746-BCF5-55E033FEA156}" type="sibTrans" cxnId="{788D78A7-2758-48C7-92A3-E5831920419A}">
      <dgm:prSet/>
      <dgm:spPr/>
      <dgm:t>
        <a:bodyPr/>
        <a:lstStyle/>
        <a:p>
          <a:endParaRPr lang="de-DE"/>
        </a:p>
      </dgm:t>
    </dgm:pt>
    <dgm:pt modelId="{9194A4D2-A0FC-4D7E-A4D5-482E99E57F42}">
      <dgm:prSet phldrT="[Text]" custT="1"/>
      <dgm:spPr/>
      <dgm:t>
        <a:bodyPr/>
        <a:lstStyle/>
        <a:p>
          <a:r>
            <a:rPr lang="de-DE" sz="1600" dirty="0" smtClean="0">
              <a:latin typeface="Arial" panose="020B0604020202020204" pitchFamily="34" charset="0"/>
              <a:cs typeface="Arial" panose="020B0604020202020204" pitchFamily="34" charset="0"/>
            </a:rPr>
            <a:t>Typen-drucker</a:t>
          </a:r>
          <a:endParaRPr lang="de-DE" sz="16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74BCCEE-B008-4142-A3C8-8D0107544E14}" type="parTrans" cxnId="{73EF9D96-DC2C-482F-B37A-9C1F2A2FD02E}">
      <dgm:prSet/>
      <dgm:spPr/>
      <dgm:t>
        <a:bodyPr/>
        <a:lstStyle/>
        <a:p>
          <a:endParaRPr lang="de-DE"/>
        </a:p>
      </dgm:t>
    </dgm:pt>
    <dgm:pt modelId="{FE2A1B53-0F36-4010-A4EA-0274ABCA8A68}" type="sibTrans" cxnId="{73EF9D96-DC2C-482F-B37A-9C1F2A2FD02E}">
      <dgm:prSet/>
      <dgm:spPr/>
      <dgm:t>
        <a:bodyPr/>
        <a:lstStyle/>
        <a:p>
          <a:endParaRPr lang="de-DE"/>
        </a:p>
      </dgm:t>
    </dgm:pt>
    <dgm:pt modelId="{BA11E118-40FD-47ED-AB43-9262A63E5D3D}" type="pres">
      <dgm:prSet presAssocID="{D4D92A33-AA3D-43FA-8F3B-B4A0200B9A21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de-AT"/>
        </a:p>
      </dgm:t>
    </dgm:pt>
    <dgm:pt modelId="{0BE3E7F2-78D4-4BDF-84EC-FCDA31CB245E}" type="pres">
      <dgm:prSet presAssocID="{D4D92A33-AA3D-43FA-8F3B-B4A0200B9A21}" presName="hierFlow" presStyleCnt="0"/>
      <dgm:spPr/>
    </dgm:pt>
    <dgm:pt modelId="{F9A1E704-DC54-4BAC-94DF-29E97DD4CB20}" type="pres">
      <dgm:prSet presAssocID="{D4D92A33-AA3D-43FA-8F3B-B4A0200B9A21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79278DFE-87DE-4F08-9163-0017017F74A7}" type="pres">
      <dgm:prSet presAssocID="{9231FDAF-4D49-464E-857B-8501B5E0962E}" presName="Name14" presStyleCnt="0"/>
      <dgm:spPr/>
    </dgm:pt>
    <dgm:pt modelId="{5AACC749-9F80-4BA7-A618-1624353A3C88}" type="pres">
      <dgm:prSet presAssocID="{9231FDAF-4D49-464E-857B-8501B5E0962E}" presName="level1Shap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de-AT"/>
        </a:p>
      </dgm:t>
    </dgm:pt>
    <dgm:pt modelId="{FC0C355F-76DD-4AD5-BF40-3C5F1EA66B78}" type="pres">
      <dgm:prSet presAssocID="{9231FDAF-4D49-464E-857B-8501B5E0962E}" presName="hierChild2" presStyleCnt="0"/>
      <dgm:spPr/>
    </dgm:pt>
    <dgm:pt modelId="{8477E8DB-C135-48EF-9ECE-7DAE09CF1F1B}" type="pres">
      <dgm:prSet presAssocID="{FC1E9A28-1116-4713-9C55-A9C195B182D2}" presName="Name19" presStyleLbl="parChTrans1D2" presStyleIdx="0" presStyleCnt="2"/>
      <dgm:spPr/>
      <dgm:t>
        <a:bodyPr/>
        <a:lstStyle/>
        <a:p>
          <a:endParaRPr lang="de-AT"/>
        </a:p>
      </dgm:t>
    </dgm:pt>
    <dgm:pt modelId="{1E609D87-FF83-4AF2-AC42-DCCF54DC8211}" type="pres">
      <dgm:prSet presAssocID="{343CC3EA-28D6-45B5-A2DD-026FDA38ECB6}" presName="Name21" presStyleCnt="0"/>
      <dgm:spPr/>
    </dgm:pt>
    <dgm:pt modelId="{F31EB399-8EDA-4424-B738-D1D10C90BF1D}" type="pres">
      <dgm:prSet presAssocID="{343CC3EA-28D6-45B5-A2DD-026FDA38ECB6}" presName="level2Shape" presStyleLbl="node2" presStyleIdx="0" presStyleCnt="2"/>
      <dgm:spPr/>
      <dgm:t>
        <a:bodyPr/>
        <a:lstStyle/>
        <a:p>
          <a:endParaRPr lang="de-DE"/>
        </a:p>
      </dgm:t>
    </dgm:pt>
    <dgm:pt modelId="{12658F8C-092E-4F27-BEF2-4D2C24C00E87}" type="pres">
      <dgm:prSet presAssocID="{343CC3EA-28D6-45B5-A2DD-026FDA38ECB6}" presName="hierChild3" presStyleCnt="0"/>
      <dgm:spPr/>
    </dgm:pt>
    <dgm:pt modelId="{36B283CE-4AFF-44A8-96C1-24FA1156384A}" type="pres">
      <dgm:prSet presAssocID="{506AE3EC-C1A1-4942-9CEB-F92C75B2A084}" presName="Name19" presStyleLbl="parChTrans1D3" presStyleIdx="0" presStyleCnt="5"/>
      <dgm:spPr/>
      <dgm:t>
        <a:bodyPr/>
        <a:lstStyle/>
        <a:p>
          <a:endParaRPr lang="de-AT"/>
        </a:p>
      </dgm:t>
    </dgm:pt>
    <dgm:pt modelId="{61A002E5-5E56-4013-99F6-390E4DC24F61}" type="pres">
      <dgm:prSet presAssocID="{F9118719-9201-4037-87CF-924AF3196798}" presName="Name21" presStyleCnt="0"/>
      <dgm:spPr/>
    </dgm:pt>
    <dgm:pt modelId="{9BDBD1D2-7C46-4E97-8E8A-B4C8DC3FA673}" type="pres">
      <dgm:prSet presAssocID="{F9118719-9201-4037-87CF-924AF3196798}" presName="level2Shape" presStyleLbl="node3" presStyleIdx="0" presStyleCnt="5"/>
      <dgm:spPr/>
      <dgm:t>
        <a:bodyPr/>
        <a:lstStyle/>
        <a:p>
          <a:endParaRPr lang="de-DE"/>
        </a:p>
      </dgm:t>
    </dgm:pt>
    <dgm:pt modelId="{553514FF-C80F-4033-9E3B-493806B6AD40}" type="pres">
      <dgm:prSet presAssocID="{F9118719-9201-4037-87CF-924AF3196798}" presName="hierChild3" presStyleCnt="0"/>
      <dgm:spPr/>
    </dgm:pt>
    <dgm:pt modelId="{48CAE818-FA4A-4C9F-84A7-311290CE7223}" type="pres">
      <dgm:prSet presAssocID="{9FF2389D-5A6C-4AD0-9D9C-3566A334C888}" presName="Name19" presStyleLbl="parChTrans1D3" presStyleIdx="1" presStyleCnt="5"/>
      <dgm:spPr/>
      <dgm:t>
        <a:bodyPr/>
        <a:lstStyle/>
        <a:p>
          <a:endParaRPr lang="de-AT"/>
        </a:p>
      </dgm:t>
    </dgm:pt>
    <dgm:pt modelId="{D4B0A8DB-BA36-4A86-904B-1ECBAFF8BD2B}" type="pres">
      <dgm:prSet presAssocID="{CA419D01-E07E-4837-9048-A2AD515D0E97}" presName="Name21" presStyleCnt="0"/>
      <dgm:spPr/>
    </dgm:pt>
    <dgm:pt modelId="{24467FD4-C397-43D5-9A71-3276D1526B19}" type="pres">
      <dgm:prSet presAssocID="{CA419D01-E07E-4837-9048-A2AD515D0E97}" presName="level2Shape" presStyleLbl="node3" presStyleIdx="1" presStyleCnt="5"/>
      <dgm:spPr/>
      <dgm:t>
        <a:bodyPr/>
        <a:lstStyle/>
        <a:p>
          <a:endParaRPr lang="de-AT"/>
        </a:p>
      </dgm:t>
    </dgm:pt>
    <dgm:pt modelId="{2221A375-95A4-4E3A-9CF3-ED1021444712}" type="pres">
      <dgm:prSet presAssocID="{CA419D01-E07E-4837-9048-A2AD515D0E97}" presName="hierChild3" presStyleCnt="0"/>
      <dgm:spPr/>
    </dgm:pt>
    <dgm:pt modelId="{E3D2805B-66B7-4E0B-963F-4CF505D97939}" type="pres">
      <dgm:prSet presAssocID="{02F67C80-CF9A-450D-91DB-625A59EE934D}" presName="Name19" presStyleLbl="parChTrans1D3" presStyleIdx="2" presStyleCnt="5"/>
      <dgm:spPr/>
      <dgm:t>
        <a:bodyPr/>
        <a:lstStyle/>
        <a:p>
          <a:endParaRPr lang="de-AT"/>
        </a:p>
      </dgm:t>
    </dgm:pt>
    <dgm:pt modelId="{E7A48569-17E2-4D9C-B317-36804B86B47F}" type="pres">
      <dgm:prSet presAssocID="{CB2EF43D-F0D7-4071-BB9D-434EE0C0EEFF}" presName="Name21" presStyleCnt="0"/>
      <dgm:spPr/>
    </dgm:pt>
    <dgm:pt modelId="{D81E4D59-A99D-49F5-A3D7-AC807C03802F}" type="pres">
      <dgm:prSet presAssocID="{CB2EF43D-F0D7-4071-BB9D-434EE0C0EEFF}" presName="level2Shape" presStyleLbl="node3" presStyleIdx="2" presStyleCnt="5"/>
      <dgm:spPr/>
      <dgm:t>
        <a:bodyPr/>
        <a:lstStyle/>
        <a:p>
          <a:endParaRPr lang="de-AT"/>
        </a:p>
      </dgm:t>
    </dgm:pt>
    <dgm:pt modelId="{128B36DA-2457-4CF0-AAA7-71F4F79C08BC}" type="pres">
      <dgm:prSet presAssocID="{CB2EF43D-F0D7-4071-BB9D-434EE0C0EEFF}" presName="hierChild3" presStyleCnt="0"/>
      <dgm:spPr/>
    </dgm:pt>
    <dgm:pt modelId="{FFE1415C-8684-4770-B7FE-19E75F243D2E}" type="pres">
      <dgm:prSet presAssocID="{CA2284F4-8A00-4B6C-9C43-8C71DC474823}" presName="Name19" presStyleLbl="parChTrans1D2" presStyleIdx="1" presStyleCnt="2"/>
      <dgm:spPr/>
      <dgm:t>
        <a:bodyPr/>
        <a:lstStyle/>
        <a:p>
          <a:endParaRPr lang="de-AT"/>
        </a:p>
      </dgm:t>
    </dgm:pt>
    <dgm:pt modelId="{3FA25D6A-F829-4D71-9F5C-80312B63788C}" type="pres">
      <dgm:prSet presAssocID="{81B917F0-B596-40D8-9825-09A2001F125C}" presName="Name21" presStyleCnt="0"/>
      <dgm:spPr/>
    </dgm:pt>
    <dgm:pt modelId="{94D28CDE-C2A3-459B-98AF-457474A6F5D8}" type="pres">
      <dgm:prSet presAssocID="{81B917F0-B596-40D8-9825-09A2001F125C}" presName="level2Shape" presStyleLbl="node2" presStyleIdx="1" presStyleCnt="2"/>
      <dgm:spPr/>
      <dgm:t>
        <a:bodyPr/>
        <a:lstStyle/>
        <a:p>
          <a:endParaRPr lang="de-AT"/>
        </a:p>
      </dgm:t>
    </dgm:pt>
    <dgm:pt modelId="{5C731A3E-2E6E-4668-9FBF-57F75892A081}" type="pres">
      <dgm:prSet presAssocID="{81B917F0-B596-40D8-9825-09A2001F125C}" presName="hierChild3" presStyleCnt="0"/>
      <dgm:spPr/>
    </dgm:pt>
    <dgm:pt modelId="{37F434F9-5C19-4C5F-BD88-7185D80A11D1}" type="pres">
      <dgm:prSet presAssocID="{CB5E7C01-82E5-4FBD-A7DE-1EE0A214FCA7}" presName="Name19" presStyleLbl="parChTrans1D3" presStyleIdx="3" presStyleCnt="5"/>
      <dgm:spPr/>
      <dgm:t>
        <a:bodyPr/>
        <a:lstStyle/>
        <a:p>
          <a:endParaRPr lang="de-AT"/>
        </a:p>
      </dgm:t>
    </dgm:pt>
    <dgm:pt modelId="{205724EC-D83F-45BB-AB42-0BC1E46647F9}" type="pres">
      <dgm:prSet presAssocID="{77B775B9-0F93-4C72-816A-64A9915B6BCC}" presName="Name21" presStyleCnt="0"/>
      <dgm:spPr/>
    </dgm:pt>
    <dgm:pt modelId="{EA7E9E5F-EBAA-4124-93F3-6D5065A07747}" type="pres">
      <dgm:prSet presAssocID="{77B775B9-0F93-4C72-816A-64A9915B6BCC}" presName="level2Shape" presStyleLbl="node3" presStyleIdx="3" presStyleCnt="5"/>
      <dgm:spPr/>
      <dgm:t>
        <a:bodyPr/>
        <a:lstStyle/>
        <a:p>
          <a:endParaRPr lang="de-DE"/>
        </a:p>
      </dgm:t>
    </dgm:pt>
    <dgm:pt modelId="{036E58CB-A380-4583-BAE1-2C5B8EC7A30C}" type="pres">
      <dgm:prSet presAssocID="{77B775B9-0F93-4C72-816A-64A9915B6BCC}" presName="hierChild3" presStyleCnt="0"/>
      <dgm:spPr/>
    </dgm:pt>
    <dgm:pt modelId="{C03CC359-D2FF-4917-AD78-FC43E53F4F85}" type="pres">
      <dgm:prSet presAssocID="{C74BCCEE-B008-4142-A3C8-8D0107544E14}" presName="Name19" presStyleLbl="parChTrans1D3" presStyleIdx="4" presStyleCnt="5"/>
      <dgm:spPr/>
      <dgm:t>
        <a:bodyPr/>
        <a:lstStyle/>
        <a:p>
          <a:endParaRPr lang="de-AT"/>
        </a:p>
      </dgm:t>
    </dgm:pt>
    <dgm:pt modelId="{74582756-53D6-4AAD-AFE5-279BEF2FCFA0}" type="pres">
      <dgm:prSet presAssocID="{9194A4D2-A0FC-4D7E-A4D5-482E99E57F42}" presName="Name21" presStyleCnt="0"/>
      <dgm:spPr/>
    </dgm:pt>
    <dgm:pt modelId="{E4AA0AC1-0163-43F6-A740-76612E28F493}" type="pres">
      <dgm:prSet presAssocID="{9194A4D2-A0FC-4D7E-A4D5-482E99E57F42}" presName="level2Shape" presStyleLbl="node3" presStyleIdx="4" presStyleCnt="5"/>
      <dgm:spPr/>
      <dgm:t>
        <a:bodyPr/>
        <a:lstStyle/>
        <a:p>
          <a:endParaRPr lang="de-AT"/>
        </a:p>
      </dgm:t>
    </dgm:pt>
    <dgm:pt modelId="{41C86010-18B1-43EC-8260-57A566F0C97D}" type="pres">
      <dgm:prSet presAssocID="{9194A4D2-A0FC-4D7E-A4D5-482E99E57F42}" presName="hierChild3" presStyleCnt="0"/>
      <dgm:spPr/>
    </dgm:pt>
    <dgm:pt modelId="{DE9FEEB1-B3D0-41AA-AE6D-D00F96882260}" type="pres">
      <dgm:prSet presAssocID="{D4D92A33-AA3D-43FA-8F3B-B4A0200B9A21}" presName="bgShapesFlow" presStyleCnt="0"/>
      <dgm:spPr/>
    </dgm:pt>
  </dgm:ptLst>
  <dgm:cxnLst>
    <dgm:cxn modelId="{BE0A9B23-2E53-47B8-8AAC-BB79A5E93867}" srcId="{9231FDAF-4D49-464E-857B-8501B5E0962E}" destId="{81B917F0-B596-40D8-9825-09A2001F125C}" srcOrd="1" destOrd="0" parTransId="{CA2284F4-8A00-4B6C-9C43-8C71DC474823}" sibTransId="{43407C0A-3EBA-4990-A5A6-164B007F6A21}"/>
    <dgm:cxn modelId="{788D78A7-2758-48C7-92A3-E5831920419A}" srcId="{81B917F0-B596-40D8-9825-09A2001F125C}" destId="{77B775B9-0F93-4C72-816A-64A9915B6BCC}" srcOrd="0" destOrd="0" parTransId="{CB5E7C01-82E5-4FBD-A7DE-1EE0A214FCA7}" sibTransId="{C0E7A099-94C4-4746-BCF5-55E033FEA156}"/>
    <dgm:cxn modelId="{457CFA04-4DC6-46DF-A2FF-483ECA8E8A2E}" srcId="{D4D92A33-AA3D-43FA-8F3B-B4A0200B9A21}" destId="{9231FDAF-4D49-464E-857B-8501B5E0962E}" srcOrd="0" destOrd="0" parTransId="{0A6A5EF3-12D1-4930-80F2-D07C77487D52}" sibTransId="{41617059-1311-4BA3-B72B-234C41206295}"/>
    <dgm:cxn modelId="{143A0821-4C5D-413B-94B2-A047104377F0}" srcId="{9231FDAF-4D49-464E-857B-8501B5E0962E}" destId="{343CC3EA-28D6-45B5-A2DD-026FDA38ECB6}" srcOrd="0" destOrd="0" parTransId="{FC1E9A28-1116-4713-9C55-A9C195B182D2}" sibTransId="{CDF9B036-8D19-40F8-AC0C-5A0C4DD3EE66}"/>
    <dgm:cxn modelId="{131807EF-3F8B-4F17-821E-DC0B5C2AC294}" type="presOf" srcId="{CB5E7C01-82E5-4FBD-A7DE-1EE0A214FCA7}" destId="{37F434F9-5C19-4C5F-BD88-7185D80A11D1}" srcOrd="0" destOrd="0" presId="urn:microsoft.com/office/officeart/2005/8/layout/hierarchy6"/>
    <dgm:cxn modelId="{73EF9D96-DC2C-482F-B37A-9C1F2A2FD02E}" srcId="{81B917F0-B596-40D8-9825-09A2001F125C}" destId="{9194A4D2-A0FC-4D7E-A4D5-482E99E57F42}" srcOrd="1" destOrd="0" parTransId="{C74BCCEE-B008-4142-A3C8-8D0107544E14}" sibTransId="{FE2A1B53-0F36-4010-A4EA-0274ABCA8A68}"/>
    <dgm:cxn modelId="{0100C54F-E496-462E-B3EB-F2A8288902C2}" type="presOf" srcId="{D4D92A33-AA3D-43FA-8F3B-B4A0200B9A21}" destId="{BA11E118-40FD-47ED-AB43-9262A63E5D3D}" srcOrd="0" destOrd="0" presId="urn:microsoft.com/office/officeart/2005/8/layout/hierarchy6"/>
    <dgm:cxn modelId="{003510A6-126C-4B2B-A1C1-EE65E6466093}" type="presOf" srcId="{9231FDAF-4D49-464E-857B-8501B5E0962E}" destId="{5AACC749-9F80-4BA7-A618-1624353A3C88}" srcOrd="0" destOrd="0" presId="urn:microsoft.com/office/officeart/2005/8/layout/hierarchy6"/>
    <dgm:cxn modelId="{C6509FCC-779D-4C31-B032-7259DE45DEDD}" type="presOf" srcId="{CA2284F4-8A00-4B6C-9C43-8C71DC474823}" destId="{FFE1415C-8684-4770-B7FE-19E75F243D2E}" srcOrd="0" destOrd="0" presId="urn:microsoft.com/office/officeart/2005/8/layout/hierarchy6"/>
    <dgm:cxn modelId="{8FF16B24-67AA-4FDF-92D6-AFFE34371DBD}" type="presOf" srcId="{CB2EF43D-F0D7-4071-BB9D-434EE0C0EEFF}" destId="{D81E4D59-A99D-49F5-A3D7-AC807C03802F}" srcOrd="0" destOrd="0" presId="urn:microsoft.com/office/officeart/2005/8/layout/hierarchy6"/>
    <dgm:cxn modelId="{6BD276B9-275A-490E-864B-D69E7D69F60B}" srcId="{343CC3EA-28D6-45B5-A2DD-026FDA38ECB6}" destId="{CB2EF43D-F0D7-4071-BB9D-434EE0C0EEFF}" srcOrd="2" destOrd="0" parTransId="{02F67C80-CF9A-450D-91DB-625A59EE934D}" sibTransId="{080C9DA0-D9ED-483B-ADD7-D7EF2B1C7C7B}"/>
    <dgm:cxn modelId="{AC4ACAF3-818A-48C8-8475-7565A642AF2E}" type="presOf" srcId="{343CC3EA-28D6-45B5-A2DD-026FDA38ECB6}" destId="{F31EB399-8EDA-4424-B738-D1D10C90BF1D}" srcOrd="0" destOrd="0" presId="urn:microsoft.com/office/officeart/2005/8/layout/hierarchy6"/>
    <dgm:cxn modelId="{4812D65A-A8AB-472D-A070-39A4F1D1E888}" type="presOf" srcId="{F9118719-9201-4037-87CF-924AF3196798}" destId="{9BDBD1D2-7C46-4E97-8E8A-B4C8DC3FA673}" srcOrd="0" destOrd="0" presId="urn:microsoft.com/office/officeart/2005/8/layout/hierarchy6"/>
    <dgm:cxn modelId="{F2FF7A0A-A443-47E8-B6C2-45054B7199FB}" srcId="{343CC3EA-28D6-45B5-A2DD-026FDA38ECB6}" destId="{F9118719-9201-4037-87CF-924AF3196798}" srcOrd="0" destOrd="0" parTransId="{506AE3EC-C1A1-4942-9CEB-F92C75B2A084}" sibTransId="{104032BE-8032-42A0-9F36-A08066D7ED3D}"/>
    <dgm:cxn modelId="{95E398DF-B1BA-444A-AA0A-DA34F394CBF7}" type="presOf" srcId="{CA419D01-E07E-4837-9048-A2AD515D0E97}" destId="{24467FD4-C397-43D5-9A71-3276D1526B19}" srcOrd="0" destOrd="0" presId="urn:microsoft.com/office/officeart/2005/8/layout/hierarchy6"/>
    <dgm:cxn modelId="{3B4D8716-1755-4E52-8C59-BE0A4A4BF7C8}" type="presOf" srcId="{02F67C80-CF9A-450D-91DB-625A59EE934D}" destId="{E3D2805B-66B7-4E0B-963F-4CF505D97939}" srcOrd="0" destOrd="0" presId="urn:microsoft.com/office/officeart/2005/8/layout/hierarchy6"/>
    <dgm:cxn modelId="{4EF16AF7-F034-4724-86F4-B6DB57F5BF16}" srcId="{343CC3EA-28D6-45B5-A2DD-026FDA38ECB6}" destId="{CA419D01-E07E-4837-9048-A2AD515D0E97}" srcOrd="1" destOrd="0" parTransId="{9FF2389D-5A6C-4AD0-9D9C-3566A334C888}" sibTransId="{3A815008-E683-43B6-85BC-28382262B96F}"/>
    <dgm:cxn modelId="{21BCEB1A-5523-4754-8AC2-615A932C428D}" type="presOf" srcId="{77B775B9-0F93-4C72-816A-64A9915B6BCC}" destId="{EA7E9E5F-EBAA-4124-93F3-6D5065A07747}" srcOrd="0" destOrd="0" presId="urn:microsoft.com/office/officeart/2005/8/layout/hierarchy6"/>
    <dgm:cxn modelId="{0C48C9D7-F4CB-4587-9CF2-D20DE5A17467}" type="presOf" srcId="{9FF2389D-5A6C-4AD0-9D9C-3566A334C888}" destId="{48CAE818-FA4A-4C9F-84A7-311290CE7223}" srcOrd="0" destOrd="0" presId="urn:microsoft.com/office/officeart/2005/8/layout/hierarchy6"/>
    <dgm:cxn modelId="{A8CD0036-0A79-47C3-BC6E-47B4D8EB70DD}" type="presOf" srcId="{FC1E9A28-1116-4713-9C55-A9C195B182D2}" destId="{8477E8DB-C135-48EF-9ECE-7DAE09CF1F1B}" srcOrd="0" destOrd="0" presId="urn:microsoft.com/office/officeart/2005/8/layout/hierarchy6"/>
    <dgm:cxn modelId="{BC17035C-2674-4664-BB39-789C20F7DBCC}" type="presOf" srcId="{81B917F0-B596-40D8-9825-09A2001F125C}" destId="{94D28CDE-C2A3-459B-98AF-457474A6F5D8}" srcOrd="0" destOrd="0" presId="urn:microsoft.com/office/officeart/2005/8/layout/hierarchy6"/>
    <dgm:cxn modelId="{F552840B-8D1E-48A4-AE0E-A45460F9EBCC}" type="presOf" srcId="{9194A4D2-A0FC-4D7E-A4D5-482E99E57F42}" destId="{E4AA0AC1-0163-43F6-A740-76612E28F493}" srcOrd="0" destOrd="0" presId="urn:microsoft.com/office/officeart/2005/8/layout/hierarchy6"/>
    <dgm:cxn modelId="{C108CED5-DE1F-4A40-BB84-D7BAC1B5286B}" type="presOf" srcId="{506AE3EC-C1A1-4942-9CEB-F92C75B2A084}" destId="{36B283CE-4AFF-44A8-96C1-24FA1156384A}" srcOrd="0" destOrd="0" presId="urn:microsoft.com/office/officeart/2005/8/layout/hierarchy6"/>
    <dgm:cxn modelId="{D2ADDFCD-28EF-4417-9A56-AB6B08006B0A}" type="presOf" srcId="{C74BCCEE-B008-4142-A3C8-8D0107544E14}" destId="{C03CC359-D2FF-4917-AD78-FC43E53F4F85}" srcOrd="0" destOrd="0" presId="urn:microsoft.com/office/officeart/2005/8/layout/hierarchy6"/>
    <dgm:cxn modelId="{9721C3D9-9E21-4039-8782-BB8FE224A400}" type="presParOf" srcId="{BA11E118-40FD-47ED-AB43-9262A63E5D3D}" destId="{0BE3E7F2-78D4-4BDF-84EC-FCDA31CB245E}" srcOrd="0" destOrd="0" presId="urn:microsoft.com/office/officeart/2005/8/layout/hierarchy6"/>
    <dgm:cxn modelId="{234A94AC-692A-431D-9E40-D737B8629580}" type="presParOf" srcId="{0BE3E7F2-78D4-4BDF-84EC-FCDA31CB245E}" destId="{F9A1E704-DC54-4BAC-94DF-29E97DD4CB20}" srcOrd="0" destOrd="0" presId="urn:microsoft.com/office/officeart/2005/8/layout/hierarchy6"/>
    <dgm:cxn modelId="{A8BCF806-F9E0-409A-97C2-87B94A7D7E49}" type="presParOf" srcId="{F9A1E704-DC54-4BAC-94DF-29E97DD4CB20}" destId="{79278DFE-87DE-4F08-9163-0017017F74A7}" srcOrd="0" destOrd="0" presId="urn:microsoft.com/office/officeart/2005/8/layout/hierarchy6"/>
    <dgm:cxn modelId="{268D1302-6963-4411-8342-EF2F13BE7DC4}" type="presParOf" srcId="{79278DFE-87DE-4F08-9163-0017017F74A7}" destId="{5AACC749-9F80-4BA7-A618-1624353A3C88}" srcOrd="0" destOrd="0" presId="urn:microsoft.com/office/officeart/2005/8/layout/hierarchy6"/>
    <dgm:cxn modelId="{5D85E9BD-AEC1-476E-891F-D6AA6F74B50E}" type="presParOf" srcId="{79278DFE-87DE-4F08-9163-0017017F74A7}" destId="{FC0C355F-76DD-4AD5-BF40-3C5F1EA66B78}" srcOrd="1" destOrd="0" presId="urn:microsoft.com/office/officeart/2005/8/layout/hierarchy6"/>
    <dgm:cxn modelId="{B33AA124-8F48-419A-B79A-7DFA79A1105D}" type="presParOf" srcId="{FC0C355F-76DD-4AD5-BF40-3C5F1EA66B78}" destId="{8477E8DB-C135-48EF-9ECE-7DAE09CF1F1B}" srcOrd="0" destOrd="0" presId="urn:microsoft.com/office/officeart/2005/8/layout/hierarchy6"/>
    <dgm:cxn modelId="{F1A549B6-DD70-4C2B-83E5-FCF1C59AA63F}" type="presParOf" srcId="{FC0C355F-76DD-4AD5-BF40-3C5F1EA66B78}" destId="{1E609D87-FF83-4AF2-AC42-DCCF54DC8211}" srcOrd="1" destOrd="0" presId="urn:microsoft.com/office/officeart/2005/8/layout/hierarchy6"/>
    <dgm:cxn modelId="{295EAA06-6778-418E-8646-B9A0179B67E7}" type="presParOf" srcId="{1E609D87-FF83-4AF2-AC42-DCCF54DC8211}" destId="{F31EB399-8EDA-4424-B738-D1D10C90BF1D}" srcOrd="0" destOrd="0" presId="urn:microsoft.com/office/officeart/2005/8/layout/hierarchy6"/>
    <dgm:cxn modelId="{67A68A09-5983-4958-A7BC-394EEB249317}" type="presParOf" srcId="{1E609D87-FF83-4AF2-AC42-DCCF54DC8211}" destId="{12658F8C-092E-4F27-BEF2-4D2C24C00E87}" srcOrd="1" destOrd="0" presId="urn:microsoft.com/office/officeart/2005/8/layout/hierarchy6"/>
    <dgm:cxn modelId="{83366EE0-D655-48B6-92C0-1987401F39BD}" type="presParOf" srcId="{12658F8C-092E-4F27-BEF2-4D2C24C00E87}" destId="{36B283CE-4AFF-44A8-96C1-24FA1156384A}" srcOrd="0" destOrd="0" presId="urn:microsoft.com/office/officeart/2005/8/layout/hierarchy6"/>
    <dgm:cxn modelId="{D68225E8-82E4-4A04-B320-6BF9F8773CC8}" type="presParOf" srcId="{12658F8C-092E-4F27-BEF2-4D2C24C00E87}" destId="{61A002E5-5E56-4013-99F6-390E4DC24F61}" srcOrd="1" destOrd="0" presId="urn:microsoft.com/office/officeart/2005/8/layout/hierarchy6"/>
    <dgm:cxn modelId="{42EC99CD-2608-4AF9-88EA-C6B66489BBD4}" type="presParOf" srcId="{61A002E5-5E56-4013-99F6-390E4DC24F61}" destId="{9BDBD1D2-7C46-4E97-8E8A-B4C8DC3FA673}" srcOrd="0" destOrd="0" presId="urn:microsoft.com/office/officeart/2005/8/layout/hierarchy6"/>
    <dgm:cxn modelId="{C94E6C41-ABE0-4DF8-8069-63F03ADB59E0}" type="presParOf" srcId="{61A002E5-5E56-4013-99F6-390E4DC24F61}" destId="{553514FF-C80F-4033-9E3B-493806B6AD40}" srcOrd="1" destOrd="0" presId="urn:microsoft.com/office/officeart/2005/8/layout/hierarchy6"/>
    <dgm:cxn modelId="{5EF5FD0F-3A4A-4ABF-9A34-8B25EA326BF0}" type="presParOf" srcId="{12658F8C-092E-4F27-BEF2-4D2C24C00E87}" destId="{48CAE818-FA4A-4C9F-84A7-311290CE7223}" srcOrd="2" destOrd="0" presId="urn:microsoft.com/office/officeart/2005/8/layout/hierarchy6"/>
    <dgm:cxn modelId="{6E3FAABD-2872-4CB5-BCDE-8B8016F736E4}" type="presParOf" srcId="{12658F8C-092E-4F27-BEF2-4D2C24C00E87}" destId="{D4B0A8DB-BA36-4A86-904B-1ECBAFF8BD2B}" srcOrd="3" destOrd="0" presId="urn:microsoft.com/office/officeart/2005/8/layout/hierarchy6"/>
    <dgm:cxn modelId="{5FD93A41-0E7C-4257-AEFC-74E9C140313E}" type="presParOf" srcId="{D4B0A8DB-BA36-4A86-904B-1ECBAFF8BD2B}" destId="{24467FD4-C397-43D5-9A71-3276D1526B19}" srcOrd="0" destOrd="0" presId="urn:microsoft.com/office/officeart/2005/8/layout/hierarchy6"/>
    <dgm:cxn modelId="{16C8DAFE-37B6-44E8-8DA6-E20860DE0B9B}" type="presParOf" srcId="{D4B0A8DB-BA36-4A86-904B-1ECBAFF8BD2B}" destId="{2221A375-95A4-4E3A-9CF3-ED1021444712}" srcOrd="1" destOrd="0" presId="urn:microsoft.com/office/officeart/2005/8/layout/hierarchy6"/>
    <dgm:cxn modelId="{4D7A68D0-0910-4174-BD62-E2A82190235C}" type="presParOf" srcId="{12658F8C-092E-4F27-BEF2-4D2C24C00E87}" destId="{E3D2805B-66B7-4E0B-963F-4CF505D97939}" srcOrd="4" destOrd="0" presId="urn:microsoft.com/office/officeart/2005/8/layout/hierarchy6"/>
    <dgm:cxn modelId="{36C714F4-82CE-4DF4-91DE-A1BC7EE411E9}" type="presParOf" srcId="{12658F8C-092E-4F27-BEF2-4D2C24C00E87}" destId="{E7A48569-17E2-4D9C-B317-36804B86B47F}" srcOrd="5" destOrd="0" presId="urn:microsoft.com/office/officeart/2005/8/layout/hierarchy6"/>
    <dgm:cxn modelId="{9D1AB3C0-A296-4C90-B238-483407D54078}" type="presParOf" srcId="{E7A48569-17E2-4D9C-B317-36804B86B47F}" destId="{D81E4D59-A99D-49F5-A3D7-AC807C03802F}" srcOrd="0" destOrd="0" presId="urn:microsoft.com/office/officeart/2005/8/layout/hierarchy6"/>
    <dgm:cxn modelId="{A051E06F-58A6-4776-812D-8519874A6685}" type="presParOf" srcId="{E7A48569-17E2-4D9C-B317-36804B86B47F}" destId="{128B36DA-2457-4CF0-AAA7-71F4F79C08BC}" srcOrd="1" destOrd="0" presId="urn:microsoft.com/office/officeart/2005/8/layout/hierarchy6"/>
    <dgm:cxn modelId="{F32CBA5E-E1FB-4782-B47C-ACFBD94391ED}" type="presParOf" srcId="{FC0C355F-76DD-4AD5-BF40-3C5F1EA66B78}" destId="{FFE1415C-8684-4770-B7FE-19E75F243D2E}" srcOrd="2" destOrd="0" presId="urn:microsoft.com/office/officeart/2005/8/layout/hierarchy6"/>
    <dgm:cxn modelId="{0C3E5F4E-327F-4D57-B0F8-5AFD58A6D3BA}" type="presParOf" srcId="{FC0C355F-76DD-4AD5-BF40-3C5F1EA66B78}" destId="{3FA25D6A-F829-4D71-9F5C-80312B63788C}" srcOrd="3" destOrd="0" presId="urn:microsoft.com/office/officeart/2005/8/layout/hierarchy6"/>
    <dgm:cxn modelId="{46E62CCB-387C-4789-BD67-0C9CF51C92CE}" type="presParOf" srcId="{3FA25D6A-F829-4D71-9F5C-80312B63788C}" destId="{94D28CDE-C2A3-459B-98AF-457474A6F5D8}" srcOrd="0" destOrd="0" presId="urn:microsoft.com/office/officeart/2005/8/layout/hierarchy6"/>
    <dgm:cxn modelId="{05B29BA8-8251-4DAF-B796-C128AEC18990}" type="presParOf" srcId="{3FA25D6A-F829-4D71-9F5C-80312B63788C}" destId="{5C731A3E-2E6E-4668-9FBF-57F75892A081}" srcOrd="1" destOrd="0" presId="urn:microsoft.com/office/officeart/2005/8/layout/hierarchy6"/>
    <dgm:cxn modelId="{B3E59D20-D646-459C-97F5-925404092113}" type="presParOf" srcId="{5C731A3E-2E6E-4668-9FBF-57F75892A081}" destId="{37F434F9-5C19-4C5F-BD88-7185D80A11D1}" srcOrd="0" destOrd="0" presId="urn:microsoft.com/office/officeart/2005/8/layout/hierarchy6"/>
    <dgm:cxn modelId="{2736EAE8-A0A8-4AE8-9448-35C7CD8602B1}" type="presParOf" srcId="{5C731A3E-2E6E-4668-9FBF-57F75892A081}" destId="{205724EC-D83F-45BB-AB42-0BC1E46647F9}" srcOrd="1" destOrd="0" presId="urn:microsoft.com/office/officeart/2005/8/layout/hierarchy6"/>
    <dgm:cxn modelId="{0AC98B30-05FF-450A-B049-BD04FE32BD56}" type="presParOf" srcId="{205724EC-D83F-45BB-AB42-0BC1E46647F9}" destId="{EA7E9E5F-EBAA-4124-93F3-6D5065A07747}" srcOrd="0" destOrd="0" presId="urn:microsoft.com/office/officeart/2005/8/layout/hierarchy6"/>
    <dgm:cxn modelId="{5A6D5A13-C686-4E0D-9B29-976A206F6C3F}" type="presParOf" srcId="{205724EC-D83F-45BB-AB42-0BC1E46647F9}" destId="{036E58CB-A380-4583-BAE1-2C5B8EC7A30C}" srcOrd="1" destOrd="0" presId="urn:microsoft.com/office/officeart/2005/8/layout/hierarchy6"/>
    <dgm:cxn modelId="{8A7FE62E-715D-45BD-A796-AC8F33F33A99}" type="presParOf" srcId="{5C731A3E-2E6E-4668-9FBF-57F75892A081}" destId="{C03CC359-D2FF-4917-AD78-FC43E53F4F85}" srcOrd="2" destOrd="0" presId="urn:microsoft.com/office/officeart/2005/8/layout/hierarchy6"/>
    <dgm:cxn modelId="{3BAA4762-8F59-48F1-9053-0D101D94031B}" type="presParOf" srcId="{5C731A3E-2E6E-4668-9FBF-57F75892A081}" destId="{74582756-53D6-4AAD-AFE5-279BEF2FCFA0}" srcOrd="3" destOrd="0" presId="urn:microsoft.com/office/officeart/2005/8/layout/hierarchy6"/>
    <dgm:cxn modelId="{18169BE2-3296-43A9-98CD-5E8FA5C53C58}" type="presParOf" srcId="{74582756-53D6-4AAD-AFE5-279BEF2FCFA0}" destId="{E4AA0AC1-0163-43F6-A740-76612E28F493}" srcOrd="0" destOrd="0" presId="urn:microsoft.com/office/officeart/2005/8/layout/hierarchy6"/>
    <dgm:cxn modelId="{A58E62CE-EE98-45FB-9A8D-B373203F84A7}" type="presParOf" srcId="{74582756-53D6-4AAD-AFE5-279BEF2FCFA0}" destId="{41C86010-18B1-43EC-8260-57A566F0C97D}" srcOrd="1" destOrd="0" presId="urn:microsoft.com/office/officeart/2005/8/layout/hierarchy6"/>
    <dgm:cxn modelId="{B881A7A5-CCC9-471B-B9AF-A60AD3988596}" type="presParOf" srcId="{BA11E118-40FD-47ED-AB43-9262A63E5D3D}" destId="{DE9FEEB1-B3D0-41AA-AE6D-D00F96882260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290DBC4-F61F-4A9F-8F4F-6A1B93CB83A1}" type="doc">
      <dgm:prSet loTypeId="urn:microsoft.com/office/officeart/2005/8/layout/hList1" loCatId="list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de-DE"/>
        </a:p>
      </dgm:t>
    </dgm:pt>
    <dgm:pt modelId="{E34761E7-A978-4A16-A856-161B59F3920C}">
      <dgm:prSet phldrT="[Text]" custT="1"/>
      <dgm:spPr/>
      <dgm:t>
        <a:bodyPr/>
        <a:lstStyle/>
        <a:p>
          <a:r>
            <a:rPr lang="de-DE" sz="2000" dirty="0" smtClean="0">
              <a:latin typeface="Arial" panose="020B0604020202020204" pitchFamily="34" charset="0"/>
              <a:cs typeface="Arial" panose="020B0604020202020204" pitchFamily="34" charset="0"/>
            </a:rPr>
            <a:t>Halbleiterspeicher</a:t>
          </a:r>
          <a:endParaRPr lang="de-DE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96FF623-AB82-4D57-B855-F11F720330AB}" type="parTrans" cxnId="{B7796A83-9D20-4196-9941-D52BDE1433D8}">
      <dgm:prSet/>
      <dgm:spPr/>
      <dgm:t>
        <a:bodyPr/>
        <a:lstStyle/>
        <a:p>
          <a:endParaRPr lang="de-DE"/>
        </a:p>
      </dgm:t>
    </dgm:pt>
    <dgm:pt modelId="{B8F80E83-C110-4817-9AA1-82610063880C}" type="sibTrans" cxnId="{B7796A83-9D20-4196-9941-D52BDE1433D8}">
      <dgm:prSet/>
      <dgm:spPr/>
      <dgm:t>
        <a:bodyPr/>
        <a:lstStyle/>
        <a:p>
          <a:endParaRPr lang="de-DE"/>
        </a:p>
      </dgm:t>
    </dgm:pt>
    <dgm:pt modelId="{4E5D5E85-AE52-46A2-8D83-5EEE1C25CC75}">
      <dgm:prSet phldrT="[Text]" custT="1"/>
      <dgm:spPr/>
      <dgm:t>
        <a:bodyPr/>
        <a:lstStyle/>
        <a:p>
          <a:r>
            <a:rPr lang="de-DE" sz="2000" dirty="0" smtClean="0">
              <a:latin typeface="Arial" panose="020B0604020202020204" pitchFamily="34" charset="0"/>
              <a:cs typeface="Arial" panose="020B0604020202020204" pitchFamily="34" charset="0"/>
            </a:rPr>
            <a:t>ROM</a:t>
          </a:r>
          <a:endParaRPr lang="de-DE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90B56E9-2307-4106-9E29-E23FE1FA26B8}" type="parTrans" cxnId="{D1056473-EE21-4C34-84AF-7A43C52A0558}">
      <dgm:prSet/>
      <dgm:spPr/>
      <dgm:t>
        <a:bodyPr/>
        <a:lstStyle/>
        <a:p>
          <a:endParaRPr lang="de-DE"/>
        </a:p>
      </dgm:t>
    </dgm:pt>
    <dgm:pt modelId="{A2C72262-672F-49C8-936E-BA39257C1E38}" type="sibTrans" cxnId="{D1056473-EE21-4C34-84AF-7A43C52A0558}">
      <dgm:prSet/>
      <dgm:spPr/>
      <dgm:t>
        <a:bodyPr/>
        <a:lstStyle/>
        <a:p>
          <a:endParaRPr lang="de-DE"/>
        </a:p>
      </dgm:t>
    </dgm:pt>
    <dgm:pt modelId="{E0B10E55-F5B1-4E4D-8745-33EF8B1EAB46}">
      <dgm:prSet phldrT="[Text]" custT="1"/>
      <dgm:spPr/>
      <dgm:t>
        <a:bodyPr/>
        <a:lstStyle/>
        <a:p>
          <a:r>
            <a:rPr lang="de-DE" sz="2000" dirty="0" smtClean="0">
              <a:latin typeface="Arial" panose="020B0604020202020204" pitchFamily="34" charset="0"/>
              <a:cs typeface="Arial" panose="020B0604020202020204" pitchFamily="34" charset="0"/>
            </a:rPr>
            <a:t>PROM</a:t>
          </a:r>
          <a:endParaRPr lang="de-DE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3A2B780-A50D-4D30-AF2D-E7206DC270AD}" type="parTrans" cxnId="{0BFD1EF5-0C9C-44A3-9F85-B239BCE6E23D}">
      <dgm:prSet/>
      <dgm:spPr/>
      <dgm:t>
        <a:bodyPr/>
        <a:lstStyle/>
        <a:p>
          <a:endParaRPr lang="de-DE"/>
        </a:p>
      </dgm:t>
    </dgm:pt>
    <dgm:pt modelId="{0338D74B-1F93-4636-BE68-CCA407CE3A3E}" type="sibTrans" cxnId="{0BFD1EF5-0C9C-44A3-9F85-B239BCE6E23D}">
      <dgm:prSet/>
      <dgm:spPr/>
      <dgm:t>
        <a:bodyPr/>
        <a:lstStyle/>
        <a:p>
          <a:endParaRPr lang="de-DE"/>
        </a:p>
      </dgm:t>
    </dgm:pt>
    <dgm:pt modelId="{2E7F8F59-9574-4FD4-857C-F83439B43B7F}">
      <dgm:prSet phldrT="[Text]" custT="1"/>
      <dgm:spPr/>
      <dgm:t>
        <a:bodyPr/>
        <a:lstStyle/>
        <a:p>
          <a:r>
            <a:rPr lang="de-DE" sz="2000" dirty="0" smtClean="0">
              <a:latin typeface="Arial" panose="020B0604020202020204" pitchFamily="34" charset="0"/>
              <a:cs typeface="Arial" panose="020B0604020202020204" pitchFamily="34" charset="0"/>
            </a:rPr>
            <a:t>Magnetspeicher</a:t>
          </a:r>
          <a:endParaRPr lang="de-DE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D6229FE-18A0-44A9-895C-0A3C15A655D0}" type="parTrans" cxnId="{CF5CCEAE-F050-42A5-B743-9FF07C965575}">
      <dgm:prSet/>
      <dgm:spPr/>
      <dgm:t>
        <a:bodyPr/>
        <a:lstStyle/>
        <a:p>
          <a:endParaRPr lang="de-DE"/>
        </a:p>
      </dgm:t>
    </dgm:pt>
    <dgm:pt modelId="{61D59E5D-3806-4026-A516-B4784AF30B80}" type="sibTrans" cxnId="{CF5CCEAE-F050-42A5-B743-9FF07C965575}">
      <dgm:prSet/>
      <dgm:spPr/>
      <dgm:t>
        <a:bodyPr/>
        <a:lstStyle/>
        <a:p>
          <a:endParaRPr lang="de-DE"/>
        </a:p>
      </dgm:t>
    </dgm:pt>
    <dgm:pt modelId="{DD1038DA-BBED-4D53-899E-39C8465ED885}">
      <dgm:prSet phldrT="[Text]" custT="1"/>
      <dgm:spPr/>
      <dgm:t>
        <a:bodyPr/>
        <a:lstStyle/>
        <a:p>
          <a:r>
            <a:rPr lang="de-DE" sz="2000" dirty="0" smtClean="0">
              <a:latin typeface="Arial" panose="020B0604020202020204" pitchFamily="34" charset="0"/>
              <a:cs typeface="Arial" panose="020B0604020202020204" pitchFamily="34" charset="0"/>
            </a:rPr>
            <a:t>Festplatten</a:t>
          </a:r>
          <a:endParaRPr lang="de-DE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9242786-7EE1-44CD-8E8B-B084E2D68F8A}" type="parTrans" cxnId="{A7FEEAB0-E22A-46C9-A437-ABAED7BEDE75}">
      <dgm:prSet/>
      <dgm:spPr/>
      <dgm:t>
        <a:bodyPr/>
        <a:lstStyle/>
        <a:p>
          <a:endParaRPr lang="de-DE"/>
        </a:p>
      </dgm:t>
    </dgm:pt>
    <dgm:pt modelId="{31678202-A509-43A4-9DD6-3CD3BE425385}" type="sibTrans" cxnId="{A7FEEAB0-E22A-46C9-A437-ABAED7BEDE75}">
      <dgm:prSet/>
      <dgm:spPr/>
      <dgm:t>
        <a:bodyPr/>
        <a:lstStyle/>
        <a:p>
          <a:endParaRPr lang="de-DE"/>
        </a:p>
      </dgm:t>
    </dgm:pt>
    <dgm:pt modelId="{62E19565-F3C6-4DB8-A0E4-DBA03970B167}">
      <dgm:prSet phldrT="[Text]" custT="1"/>
      <dgm:spPr/>
      <dgm:t>
        <a:bodyPr/>
        <a:lstStyle/>
        <a:p>
          <a:r>
            <a:rPr lang="de-DE" sz="2000" dirty="0" smtClean="0">
              <a:latin typeface="Arial" panose="020B0604020202020204" pitchFamily="34" charset="0"/>
              <a:cs typeface="Arial" panose="020B0604020202020204" pitchFamily="34" charset="0"/>
            </a:rPr>
            <a:t>Magnetband</a:t>
          </a:r>
          <a:endParaRPr lang="de-DE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C234742-0459-4F89-999D-1BC43C8369E0}" type="parTrans" cxnId="{91A596EC-7CDF-4F25-BC27-DC3D23DC09EB}">
      <dgm:prSet/>
      <dgm:spPr/>
      <dgm:t>
        <a:bodyPr/>
        <a:lstStyle/>
        <a:p>
          <a:endParaRPr lang="de-DE"/>
        </a:p>
      </dgm:t>
    </dgm:pt>
    <dgm:pt modelId="{CD45A0B6-8FFD-4249-B4D6-3E0B8454FA62}" type="sibTrans" cxnId="{91A596EC-7CDF-4F25-BC27-DC3D23DC09EB}">
      <dgm:prSet/>
      <dgm:spPr/>
      <dgm:t>
        <a:bodyPr/>
        <a:lstStyle/>
        <a:p>
          <a:endParaRPr lang="de-DE"/>
        </a:p>
      </dgm:t>
    </dgm:pt>
    <dgm:pt modelId="{9CE485BB-EDF9-40BB-8FD6-F6CE9D004163}">
      <dgm:prSet phldrT="[Text]" custT="1"/>
      <dgm:spPr/>
      <dgm:t>
        <a:bodyPr/>
        <a:lstStyle/>
        <a:p>
          <a:r>
            <a:rPr lang="de-DE" sz="2000" dirty="0" smtClean="0">
              <a:latin typeface="Arial" panose="020B0604020202020204" pitchFamily="34" charset="0"/>
              <a:cs typeface="Arial" panose="020B0604020202020204" pitchFamily="34" charset="0"/>
            </a:rPr>
            <a:t>Optische Speicher</a:t>
          </a:r>
          <a:endParaRPr lang="de-DE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F56D67E-8260-4A7B-A464-0598F5832E2A}" type="parTrans" cxnId="{386048C2-3144-48EE-AADF-38B8BDA950EE}">
      <dgm:prSet/>
      <dgm:spPr/>
      <dgm:t>
        <a:bodyPr/>
        <a:lstStyle/>
        <a:p>
          <a:endParaRPr lang="de-DE"/>
        </a:p>
      </dgm:t>
    </dgm:pt>
    <dgm:pt modelId="{F20CA4BB-6BA1-4C5C-A7CC-391ADD559712}" type="sibTrans" cxnId="{386048C2-3144-48EE-AADF-38B8BDA950EE}">
      <dgm:prSet/>
      <dgm:spPr/>
      <dgm:t>
        <a:bodyPr/>
        <a:lstStyle/>
        <a:p>
          <a:endParaRPr lang="de-DE"/>
        </a:p>
      </dgm:t>
    </dgm:pt>
    <dgm:pt modelId="{24DFFB3B-FA93-44C2-91FA-6A30D45DA44F}">
      <dgm:prSet phldrT="[Text]" custT="1"/>
      <dgm:spPr/>
      <dgm:t>
        <a:bodyPr/>
        <a:lstStyle/>
        <a:p>
          <a:r>
            <a:rPr lang="de-DE" sz="2000" dirty="0" smtClean="0">
              <a:latin typeface="Arial" panose="020B0604020202020204" pitchFamily="34" charset="0"/>
              <a:cs typeface="Arial" panose="020B0604020202020204" pitchFamily="34" charset="0"/>
            </a:rPr>
            <a:t>CD-ROM</a:t>
          </a:r>
          <a:endParaRPr lang="de-DE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4A5BADB-1843-4151-A824-A0A7E1E073EA}" type="parTrans" cxnId="{33E182D1-E9DA-4F98-9BE4-A0DFF17AADFB}">
      <dgm:prSet/>
      <dgm:spPr/>
      <dgm:t>
        <a:bodyPr/>
        <a:lstStyle/>
        <a:p>
          <a:endParaRPr lang="de-DE"/>
        </a:p>
      </dgm:t>
    </dgm:pt>
    <dgm:pt modelId="{1B50CB05-E159-46B5-9338-9FC22153C057}" type="sibTrans" cxnId="{33E182D1-E9DA-4F98-9BE4-A0DFF17AADFB}">
      <dgm:prSet/>
      <dgm:spPr/>
      <dgm:t>
        <a:bodyPr/>
        <a:lstStyle/>
        <a:p>
          <a:endParaRPr lang="de-DE"/>
        </a:p>
      </dgm:t>
    </dgm:pt>
    <dgm:pt modelId="{043808E6-5763-43F4-BA83-A8BC1B4E66FB}">
      <dgm:prSet phldrT="[Text]" custT="1"/>
      <dgm:spPr/>
      <dgm:t>
        <a:bodyPr/>
        <a:lstStyle/>
        <a:p>
          <a:r>
            <a:rPr lang="de-DE" sz="2000" dirty="0" smtClean="0">
              <a:latin typeface="Arial" panose="020B0604020202020204" pitchFamily="34" charset="0"/>
              <a:cs typeface="Arial" panose="020B0604020202020204" pitchFamily="34" charset="0"/>
            </a:rPr>
            <a:t>DVD</a:t>
          </a:r>
          <a:endParaRPr lang="de-DE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9CCA914-EFD4-4221-BEEC-2E22D3EE7AE0}" type="parTrans" cxnId="{CB5E7A7D-56A1-4420-B44E-B0D46A8FCD14}">
      <dgm:prSet/>
      <dgm:spPr/>
      <dgm:t>
        <a:bodyPr/>
        <a:lstStyle/>
        <a:p>
          <a:endParaRPr lang="de-DE"/>
        </a:p>
      </dgm:t>
    </dgm:pt>
    <dgm:pt modelId="{E5257F7E-E1CE-445E-A346-BDEFE519523D}" type="sibTrans" cxnId="{CB5E7A7D-56A1-4420-B44E-B0D46A8FCD14}">
      <dgm:prSet/>
      <dgm:spPr/>
      <dgm:t>
        <a:bodyPr/>
        <a:lstStyle/>
        <a:p>
          <a:endParaRPr lang="de-DE"/>
        </a:p>
      </dgm:t>
    </dgm:pt>
    <dgm:pt modelId="{454B075F-1524-498E-9FA1-DA33D10AEABE}">
      <dgm:prSet phldrT="[Text]" custT="1"/>
      <dgm:spPr/>
      <dgm:t>
        <a:bodyPr/>
        <a:lstStyle/>
        <a:p>
          <a:r>
            <a:rPr lang="de-DE" sz="2000" dirty="0" smtClean="0">
              <a:latin typeface="Arial" panose="020B0604020202020204" pitchFamily="34" charset="0"/>
              <a:cs typeface="Arial" panose="020B0604020202020204" pitchFamily="34" charset="0"/>
            </a:rPr>
            <a:t>RAM</a:t>
          </a:r>
          <a:endParaRPr lang="de-DE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7795965-690A-4A4E-8B77-637E34E1D3B7}" type="parTrans" cxnId="{8AB0A08D-98C4-4125-A131-C0523C549B5A}">
      <dgm:prSet/>
      <dgm:spPr/>
      <dgm:t>
        <a:bodyPr/>
        <a:lstStyle/>
        <a:p>
          <a:endParaRPr lang="de-DE"/>
        </a:p>
      </dgm:t>
    </dgm:pt>
    <dgm:pt modelId="{159552ED-744C-445B-BC91-2B1D43060220}" type="sibTrans" cxnId="{8AB0A08D-98C4-4125-A131-C0523C549B5A}">
      <dgm:prSet/>
      <dgm:spPr/>
      <dgm:t>
        <a:bodyPr/>
        <a:lstStyle/>
        <a:p>
          <a:endParaRPr lang="de-DE"/>
        </a:p>
      </dgm:t>
    </dgm:pt>
    <dgm:pt modelId="{1A287CC0-A59B-4A13-9C6C-B54F87E1BDFB}">
      <dgm:prSet phldrT="[Text]" custT="1"/>
      <dgm:spPr/>
      <dgm:t>
        <a:bodyPr/>
        <a:lstStyle/>
        <a:p>
          <a:r>
            <a:rPr lang="de-DE" sz="2000" dirty="0" smtClean="0">
              <a:latin typeface="Arial" panose="020B0604020202020204" pitchFamily="34" charset="0"/>
              <a:cs typeface="Arial" panose="020B0604020202020204" pitchFamily="34" charset="0"/>
            </a:rPr>
            <a:t>EPPROM</a:t>
          </a:r>
          <a:endParaRPr lang="de-DE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C7987C-6002-4DB1-82EE-0F3C1D3DBEE9}" type="parTrans" cxnId="{9574D339-C6B9-40BE-AD35-DDB6969C44AE}">
      <dgm:prSet/>
      <dgm:spPr/>
      <dgm:t>
        <a:bodyPr/>
        <a:lstStyle/>
        <a:p>
          <a:endParaRPr lang="de-DE"/>
        </a:p>
      </dgm:t>
    </dgm:pt>
    <dgm:pt modelId="{9268501C-9EB3-48C7-89DF-3B5BDBBD6839}" type="sibTrans" cxnId="{9574D339-C6B9-40BE-AD35-DDB6969C44AE}">
      <dgm:prSet/>
      <dgm:spPr/>
      <dgm:t>
        <a:bodyPr/>
        <a:lstStyle/>
        <a:p>
          <a:endParaRPr lang="de-DE"/>
        </a:p>
      </dgm:t>
    </dgm:pt>
    <dgm:pt modelId="{822E104F-80B5-41FD-B4A8-986C463F7A8E}">
      <dgm:prSet phldrT="[Text]" custT="1"/>
      <dgm:spPr/>
      <dgm:t>
        <a:bodyPr/>
        <a:lstStyle/>
        <a:p>
          <a:r>
            <a:rPr lang="de-DE" sz="2000" dirty="0" smtClean="0">
              <a:latin typeface="Arial" panose="020B0604020202020204" pitchFamily="34" charset="0"/>
              <a:cs typeface="Arial" panose="020B0604020202020204" pitchFamily="34" charset="0"/>
            </a:rPr>
            <a:t>EEPROM</a:t>
          </a:r>
          <a:endParaRPr lang="de-DE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21CFEEB-1494-4A36-A90C-B6B8A6F34DE8}" type="parTrans" cxnId="{6F06B397-39D7-4458-AC59-FA1C38E5D89D}">
      <dgm:prSet/>
      <dgm:spPr/>
      <dgm:t>
        <a:bodyPr/>
        <a:lstStyle/>
        <a:p>
          <a:endParaRPr lang="de-DE"/>
        </a:p>
      </dgm:t>
    </dgm:pt>
    <dgm:pt modelId="{7B557E63-F5AA-4389-8336-9D5843E58A60}" type="sibTrans" cxnId="{6F06B397-39D7-4458-AC59-FA1C38E5D89D}">
      <dgm:prSet/>
      <dgm:spPr/>
      <dgm:t>
        <a:bodyPr/>
        <a:lstStyle/>
        <a:p>
          <a:endParaRPr lang="de-DE"/>
        </a:p>
      </dgm:t>
    </dgm:pt>
    <dgm:pt modelId="{9CCC2B65-F802-40F7-9D95-60587A0BA3AF}">
      <dgm:prSet phldrT="[Text]" custT="1"/>
      <dgm:spPr/>
      <dgm:t>
        <a:bodyPr/>
        <a:lstStyle/>
        <a:p>
          <a:r>
            <a:rPr lang="de-DE" sz="2000" dirty="0" smtClean="0">
              <a:latin typeface="Arial" panose="020B0604020202020204" pitchFamily="34" charset="0"/>
              <a:cs typeface="Arial" panose="020B0604020202020204" pitchFamily="34" charset="0"/>
            </a:rPr>
            <a:t>Disketten</a:t>
          </a:r>
          <a:endParaRPr lang="de-DE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7F85B24-781F-418A-A192-011D42856341}" type="parTrans" cxnId="{77C063C7-8C88-48D4-A8A2-DCADD332D244}">
      <dgm:prSet/>
      <dgm:spPr/>
      <dgm:t>
        <a:bodyPr/>
        <a:lstStyle/>
        <a:p>
          <a:endParaRPr lang="de-DE"/>
        </a:p>
      </dgm:t>
    </dgm:pt>
    <dgm:pt modelId="{A9F4A0DD-9EA1-4890-AB56-C07232225AE0}" type="sibTrans" cxnId="{77C063C7-8C88-48D4-A8A2-DCADD332D244}">
      <dgm:prSet/>
      <dgm:spPr/>
      <dgm:t>
        <a:bodyPr/>
        <a:lstStyle/>
        <a:p>
          <a:endParaRPr lang="de-DE"/>
        </a:p>
      </dgm:t>
    </dgm:pt>
    <dgm:pt modelId="{0BCDA826-9971-495B-9BD3-8FA9E68F211B}">
      <dgm:prSet phldrT="[Text]" custT="1"/>
      <dgm:spPr/>
      <dgm:t>
        <a:bodyPr/>
        <a:lstStyle/>
        <a:p>
          <a:r>
            <a:rPr lang="de-DE" sz="2000" dirty="0" err="1" smtClean="0">
              <a:latin typeface="Arial" panose="020B0604020202020204" pitchFamily="34" charset="0"/>
              <a:cs typeface="Arial" panose="020B0604020202020204" pitchFamily="34" charset="0"/>
            </a:rPr>
            <a:t>BluRay</a:t>
          </a:r>
          <a:endParaRPr lang="de-DE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55845F9-8258-48CD-AAE1-AE69B7E1CEBD}" type="parTrans" cxnId="{0B3CE47D-BC5D-4F22-A031-AD854D51A2FA}">
      <dgm:prSet/>
      <dgm:spPr/>
      <dgm:t>
        <a:bodyPr/>
        <a:lstStyle/>
        <a:p>
          <a:endParaRPr lang="de-DE"/>
        </a:p>
      </dgm:t>
    </dgm:pt>
    <dgm:pt modelId="{76383813-D40F-43EA-AAE2-86141B1254F7}" type="sibTrans" cxnId="{0B3CE47D-BC5D-4F22-A031-AD854D51A2FA}">
      <dgm:prSet/>
      <dgm:spPr/>
      <dgm:t>
        <a:bodyPr/>
        <a:lstStyle/>
        <a:p>
          <a:endParaRPr lang="de-DE"/>
        </a:p>
      </dgm:t>
    </dgm:pt>
    <dgm:pt modelId="{BE307964-E8AD-4E09-9461-F1D557B42696}" type="pres">
      <dgm:prSet presAssocID="{4290DBC4-F61F-4A9F-8F4F-6A1B93CB83A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AT"/>
        </a:p>
      </dgm:t>
    </dgm:pt>
    <dgm:pt modelId="{352134C2-C721-4EE1-B272-FDAC41C2CE8E}" type="pres">
      <dgm:prSet presAssocID="{E34761E7-A978-4A16-A856-161B59F3920C}" presName="composite" presStyleCnt="0"/>
      <dgm:spPr/>
    </dgm:pt>
    <dgm:pt modelId="{5583820C-7FFC-4AF1-96AA-65D1AFD1ABC9}" type="pres">
      <dgm:prSet presAssocID="{E34761E7-A978-4A16-A856-161B59F3920C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42EA0A0-5520-4931-8E0D-BA6D82F3BB7B}" type="pres">
      <dgm:prSet presAssocID="{E34761E7-A978-4A16-A856-161B59F3920C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FC8663B-C500-4073-9987-7CE2ABDB57F6}" type="pres">
      <dgm:prSet presAssocID="{B8F80E83-C110-4817-9AA1-82610063880C}" presName="space" presStyleCnt="0"/>
      <dgm:spPr/>
    </dgm:pt>
    <dgm:pt modelId="{5555ACE3-3A23-4D8D-8F8F-6DA82F511ECC}" type="pres">
      <dgm:prSet presAssocID="{2E7F8F59-9574-4FD4-857C-F83439B43B7F}" presName="composite" presStyleCnt="0"/>
      <dgm:spPr/>
    </dgm:pt>
    <dgm:pt modelId="{04B928CB-C954-412D-B0D0-F3E2B0988321}" type="pres">
      <dgm:prSet presAssocID="{2E7F8F59-9574-4FD4-857C-F83439B43B7F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036C37B-845D-478E-A8C7-423EA4B8894C}" type="pres">
      <dgm:prSet presAssocID="{2E7F8F59-9574-4FD4-857C-F83439B43B7F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de-AT"/>
        </a:p>
      </dgm:t>
    </dgm:pt>
    <dgm:pt modelId="{1C8F1DE8-E9D9-4161-85C5-27EDAE9A35D9}" type="pres">
      <dgm:prSet presAssocID="{61D59E5D-3806-4026-A516-B4784AF30B80}" presName="space" presStyleCnt="0"/>
      <dgm:spPr/>
    </dgm:pt>
    <dgm:pt modelId="{5C4FA504-FF45-4036-9552-CB7B4F92F4B2}" type="pres">
      <dgm:prSet presAssocID="{9CE485BB-EDF9-40BB-8FD6-F6CE9D004163}" presName="composite" presStyleCnt="0"/>
      <dgm:spPr/>
    </dgm:pt>
    <dgm:pt modelId="{9FDC2FBE-8B18-49A7-89BF-0449549924F7}" type="pres">
      <dgm:prSet presAssocID="{9CE485BB-EDF9-40BB-8FD6-F6CE9D004163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106619B-FF30-44C0-BC2A-654825C19F70}" type="pres">
      <dgm:prSet presAssocID="{9CE485BB-EDF9-40BB-8FD6-F6CE9D004163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E0A5703E-1994-43D1-946C-8B1BEB8B5AE7}" type="presOf" srcId="{9CE485BB-EDF9-40BB-8FD6-F6CE9D004163}" destId="{9FDC2FBE-8B18-49A7-89BF-0449549924F7}" srcOrd="0" destOrd="0" presId="urn:microsoft.com/office/officeart/2005/8/layout/hList1"/>
    <dgm:cxn modelId="{33E182D1-E9DA-4F98-9BE4-A0DFF17AADFB}" srcId="{9CE485BB-EDF9-40BB-8FD6-F6CE9D004163}" destId="{24DFFB3B-FA93-44C2-91FA-6A30D45DA44F}" srcOrd="0" destOrd="0" parTransId="{84A5BADB-1843-4151-A824-A0A7E1E073EA}" sibTransId="{1B50CB05-E159-46B5-9338-9FC22153C057}"/>
    <dgm:cxn modelId="{8AB0A08D-98C4-4125-A131-C0523C549B5A}" srcId="{E34761E7-A978-4A16-A856-161B59F3920C}" destId="{454B075F-1524-498E-9FA1-DA33D10AEABE}" srcOrd="0" destOrd="0" parTransId="{E7795965-690A-4A4E-8B77-637E34E1D3B7}" sibTransId="{159552ED-744C-445B-BC91-2B1D43060220}"/>
    <dgm:cxn modelId="{B0F20474-EFCE-4FAA-A58A-23618E6BF387}" type="presOf" srcId="{E34761E7-A978-4A16-A856-161B59F3920C}" destId="{5583820C-7FFC-4AF1-96AA-65D1AFD1ABC9}" srcOrd="0" destOrd="0" presId="urn:microsoft.com/office/officeart/2005/8/layout/hList1"/>
    <dgm:cxn modelId="{9574D339-C6B9-40BE-AD35-DDB6969C44AE}" srcId="{E34761E7-A978-4A16-A856-161B59F3920C}" destId="{1A287CC0-A59B-4A13-9C6C-B54F87E1BDFB}" srcOrd="3" destOrd="0" parTransId="{54C7987C-6002-4DB1-82EE-0F3C1D3DBEE9}" sibTransId="{9268501C-9EB3-48C7-89DF-3B5BDBBD6839}"/>
    <dgm:cxn modelId="{CF98F972-5301-44D1-8B49-78499C6889D4}" type="presOf" srcId="{4E5D5E85-AE52-46A2-8D83-5EEE1C25CC75}" destId="{742EA0A0-5520-4931-8E0D-BA6D82F3BB7B}" srcOrd="0" destOrd="1" presId="urn:microsoft.com/office/officeart/2005/8/layout/hList1"/>
    <dgm:cxn modelId="{FDF2334E-1005-4818-858C-E23F4D9A516F}" type="presOf" srcId="{62E19565-F3C6-4DB8-A0E4-DBA03970B167}" destId="{4036C37B-845D-478E-A8C7-423EA4B8894C}" srcOrd="0" destOrd="2" presId="urn:microsoft.com/office/officeart/2005/8/layout/hList1"/>
    <dgm:cxn modelId="{937EEE68-1F22-43CF-97A0-935693598A08}" type="presOf" srcId="{454B075F-1524-498E-9FA1-DA33D10AEABE}" destId="{742EA0A0-5520-4931-8E0D-BA6D82F3BB7B}" srcOrd="0" destOrd="0" presId="urn:microsoft.com/office/officeart/2005/8/layout/hList1"/>
    <dgm:cxn modelId="{25B179E6-373B-449D-8F69-79064F0C8568}" type="presOf" srcId="{043808E6-5763-43F4-BA83-A8BC1B4E66FB}" destId="{0106619B-FF30-44C0-BC2A-654825C19F70}" srcOrd="0" destOrd="1" presId="urn:microsoft.com/office/officeart/2005/8/layout/hList1"/>
    <dgm:cxn modelId="{23D44D61-931E-4547-AC0D-2E7B29A71B00}" type="presOf" srcId="{4290DBC4-F61F-4A9F-8F4F-6A1B93CB83A1}" destId="{BE307964-E8AD-4E09-9461-F1D557B42696}" srcOrd="0" destOrd="0" presId="urn:microsoft.com/office/officeart/2005/8/layout/hList1"/>
    <dgm:cxn modelId="{D1056473-EE21-4C34-84AF-7A43C52A0558}" srcId="{E34761E7-A978-4A16-A856-161B59F3920C}" destId="{4E5D5E85-AE52-46A2-8D83-5EEE1C25CC75}" srcOrd="1" destOrd="0" parTransId="{290B56E9-2307-4106-9E29-E23FE1FA26B8}" sibTransId="{A2C72262-672F-49C8-936E-BA39257C1E38}"/>
    <dgm:cxn modelId="{91A596EC-7CDF-4F25-BC27-DC3D23DC09EB}" srcId="{2E7F8F59-9574-4FD4-857C-F83439B43B7F}" destId="{62E19565-F3C6-4DB8-A0E4-DBA03970B167}" srcOrd="2" destOrd="0" parTransId="{5C234742-0459-4F89-999D-1BC43C8369E0}" sibTransId="{CD45A0B6-8FFD-4249-B4D6-3E0B8454FA62}"/>
    <dgm:cxn modelId="{B7659571-506C-437A-AC9F-C3F8A72EEF9B}" type="presOf" srcId="{DD1038DA-BBED-4D53-899E-39C8465ED885}" destId="{4036C37B-845D-478E-A8C7-423EA4B8894C}" srcOrd="0" destOrd="1" presId="urn:microsoft.com/office/officeart/2005/8/layout/hList1"/>
    <dgm:cxn modelId="{CF5CCEAE-F050-42A5-B743-9FF07C965575}" srcId="{4290DBC4-F61F-4A9F-8F4F-6A1B93CB83A1}" destId="{2E7F8F59-9574-4FD4-857C-F83439B43B7F}" srcOrd="1" destOrd="0" parTransId="{ED6229FE-18A0-44A9-895C-0A3C15A655D0}" sibTransId="{61D59E5D-3806-4026-A516-B4784AF30B80}"/>
    <dgm:cxn modelId="{0BFD1EF5-0C9C-44A3-9F85-B239BCE6E23D}" srcId="{E34761E7-A978-4A16-A856-161B59F3920C}" destId="{E0B10E55-F5B1-4E4D-8745-33EF8B1EAB46}" srcOrd="2" destOrd="0" parTransId="{53A2B780-A50D-4D30-AF2D-E7206DC270AD}" sibTransId="{0338D74B-1F93-4636-BE68-CCA407CE3A3E}"/>
    <dgm:cxn modelId="{CB5E7A7D-56A1-4420-B44E-B0D46A8FCD14}" srcId="{9CE485BB-EDF9-40BB-8FD6-F6CE9D004163}" destId="{043808E6-5763-43F4-BA83-A8BC1B4E66FB}" srcOrd="1" destOrd="0" parTransId="{A9CCA914-EFD4-4221-BEEC-2E22D3EE7AE0}" sibTransId="{E5257F7E-E1CE-445E-A346-BDEFE519523D}"/>
    <dgm:cxn modelId="{17431E61-591A-43BA-8431-9305DAD462F2}" type="presOf" srcId="{1A287CC0-A59B-4A13-9C6C-B54F87E1BDFB}" destId="{742EA0A0-5520-4931-8E0D-BA6D82F3BB7B}" srcOrd="0" destOrd="3" presId="urn:microsoft.com/office/officeart/2005/8/layout/hList1"/>
    <dgm:cxn modelId="{386048C2-3144-48EE-AADF-38B8BDA950EE}" srcId="{4290DBC4-F61F-4A9F-8F4F-6A1B93CB83A1}" destId="{9CE485BB-EDF9-40BB-8FD6-F6CE9D004163}" srcOrd="2" destOrd="0" parTransId="{7F56D67E-8260-4A7B-A464-0598F5832E2A}" sibTransId="{F20CA4BB-6BA1-4C5C-A7CC-391ADD559712}"/>
    <dgm:cxn modelId="{92F413E3-8CAE-4F4D-9A80-0DE95574D9C2}" type="presOf" srcId="{2E7F8F59-9574-4FD4-857C-F83439B43B7F}" destId="{04B928CB-C954-412D-B0D0-F3E2B0988321}" srcOrd="0" destOrd="0" presId="urn:microsoft.com/office/officeart/2005/8/layout/hList1"/>
    <dgm:cxn modelId="{A7FEEAB0-E22A-46C9-A437-ABAED7BEDE75}" srcId="{2E7F8F59-9574-4FD4-857C-F83439B43B7F}" destId="{DD1038DA-BBED-4D53-899E-39C8465ED885}" srcOrd="1" destOrd="0" parTransId="{C9242786-7EE1-44CD-8E8B-B084E2D68F8A}" sibTransId="{31678202-A509-43A4-9DD6-3CD3BE425385}"/>
    <dgm:cxn modelId="{77C063C7-8C88-48D4-A8A2-DCADD332D244}" srcId="{2E7F8F59-9574-4FD4-857C-F83439B43B7F}" destId="{9CCC2B65-F802-40F7-9D95-60587A0BA3AF}" srcOrd="0" destOrd="0" parTransId="{E7F85B24-781F-418A-A192-011D42856341}" sibTransId="{A9F4A0DD-9EA1-4890-AB56-C07232225AE0}"/>
    <dgm:cxn modelId="{0B3CE47D-BC5D-4F22-A031-AD854D51A2FA}" srcId="{9CE485BB-EDF9-40BB-8FD6-F6CE9D004163}" destId="{0BCDA826-9971-495B-9BD3-8FA9E68F211B}" srcOrd="2" destOrd="0" parTransId="{D55845F9-8258-48CD-AAE1-AE69B7E1CEBD}" sibTransId="{76383813-D40F-43EA-AAE2-86141B1254F7}"/>
    <dgm:cxn modelId="{B7796A83-9D20-4196-9941-D52BDE1433D8}" srcId="{4290DBC4-F61F-4A9F-8F4F-6A1B93CB83A1}" destId="{E34761E7-A978-4A16-A856-161B59F3920C}" srcOrd="0" destOrd="0" parTransId="{D96FF623-AB82-4D57-B855-F11F720330AB}" sibTransId="{B8F80E83-C110-4817-9AA1-82610063880C}"/>
    <dgm:cxn modelId="{44056530-2E59-4B6C-9EFD-2D98CE435967}" type="presOf" srcId="{0BCDA826-9971-495B-9BD3-8FA9E68F211B}" destId="{0106619B-FF30-44C0-BC2A-654825C19F70}" srcOrd="0" destOrd="2" presId="urn:microsoft.com/office/officeart/2005/8/layout/hList1"/>
    <dgm:cxn modelId="{6F06B397-39D7-4458-AC59-FA1C38E5D89D}" srcId="{E34761E7-A978-4A16-A856-161B59F3920C}" destId="{822E104F-80B5-41FD-B4A8-986C463F7A8E}" srcOrd="4" destOrd="0" parTransId="{521CFEEB-1494-4A36-A90C-B6B8A6F34DE8}" sibTransId="{7B557E63-F5AA-4389-8336-9D5843E58A60}"/>
    <dgm:cxn modelId="{C2EF2E9D-655D-48E1-9DB0-A3DF9D634974}" type="presOf" srcId="{9CCC2B65-F802-40F7-9D95-60587A0BA3AF}" destId="{4036C37B-845D-478E-A8C7-423EA4B8894C}" srcOrd="0" destOrd="0" presId="urn:microsoft.com/office/officeart/2005/8/layout/hList1"/>
    <dgm:cxn modelId="{CEA96CAC-1A50-4548-8EFB-AB295E243788}" type="presOf" srcId="{E0B10E55-F5B1-4E4D-8745-33EF8B1EAB46}" destId="{742EA0A0-5520-4931-8E0D-BA6D82F3BB7B}" srcOrd="0" destOrd="2" presId="urn:microsoft.com/office/officeart/2005/8/layout/hList1"/>
    <dgm:cxn modelId="{99AF6B82-A54A-485D-8B28-98D9DA1408A9}" type="presOf" srcId="{24DFFB3B-FA93-44C2-91FA-6A30D45DA44F}" destId="{0106619B-FF30-44C0-BC2A-654825C19F70}" srcOrd="0" destOrd="0" presId="urn:microsoft.com/office/officeart/2005/8/layout/hList1"/>
    <dgm:cxn modelId="{0825DAE2-109E-4E0D-B470-137E74711447}" type="presOf" srcId="{822E104F-80B5-41FD-B4A8-986C463F7A8E}" destId="{742EA0A0-5520-4931-8E0D-BA6D82F3BB7B}" srcOrd="0" destOrd="4" presId="urn:microsoft.com/office/officeart/2005/8/layout/hList1"/>
    <dgm:cxn modelId="{2C9C629A-6261-4FE1-A3F6-D0247979DC54}" type="presParOf" srcId="{BE307964-E8AD-4E09-9461-F1D557B42696}" destId="{352134C2-C721-4EE1-B272-FDAC41C2CE8E}" srcOrd="0" destOrd="0" presId="urn:microsoft.com/office/officeart/2005/8/layout/hList1"/>
    <dgm:cxn modelId="{F31DE74F-E235-4DAC-A1F6-5CDF13E36066}" type="presParOf" srcId="{352134C2-C721-4EE1-B272-FDAC41C2CE8E}" destId="{5583820C-7FFC-4AF1-96AA-65D1AFD1ABC9}" srcOrd="0" destOrd="0" presId="urn:microsoft.com/office/officeart/2005/8/layout/hList1"/>
    <dgm:cxn modelId="{C7AA2B64-2357-4F7D-A8FD-92FA34980790}" type="presParOf" srcId="{352134C2-C721-4EE1-B272-FDAC41C2CE8E}" destId="{742EA0A0-5520-4931-8E0D-BA6D82F3BB7B}" srcOrd="1" destOrd="0" presId="urn:microsoft.com/office/officeart/2005/8/layout/hList1"/>
    <dgm:cxn modelId="{85DE6B3B-E125-45E0-816A-C5A11AFEF70B}" type="presParOf" srcId="{BE307964-E8AD-4E09-9461-F1D557B42696}" destId="{9FC8663B-C500-4073-9987-7CE2ABDB57F6}" srcOrd="1" destOrd="0" presId="urn:microsoft.com/office/officeart/2005/8/layout/hList1"/>
    <dgm:cxn modelId="{0964DE64-6C68-469E-99AB-779B3273697E}" type="presParOf" srcId="{BE307964-E8AD-4E09-9461-F1D557B42696}" destId="{5555ACE3-3A23-4D8D-8F8F-6DA82F511ECC}" srcOrd="2" destOrd="0" presId="urn:microsoft.com/office/officeart/2005/8/layout/hList1"/>
    <dgm:cxn modelId="{438FA1BC-94AC-4012-A07C-D421DE4D2BAD}" type="presParOf" srcId="{5555ACE3-3A23-4D8D-8F8F-6DA82F511ECC}" destId="{04B928CB-C954-412D-B0D0-F3E2B0988321}" srcOrd="0" destOrd="0" presId="urn:microsoft.com/office/officeart/2005/8/layout/hList1"/>
    <dgm:cxn modelId="{60ABA261-398D-4386-A2D4-2BD4CF6F5E20}" type="presParOf" srcId="{5555ACE3-3A23-4D8D-8F8F-6DA82F511ECC}" destId="{4036C37B-845D-478E-A8C7-423EA4B8894C}" srcOrd="1" destOrd="0" presId="urn:microsoft.com/office/officeart/2005/8/layout/hList1"/>
    <dgm:cxn modelId="{73B39620-C7B7-4543-9769-E0F3510FA7F0}" type="presParOf" srcId="{BE307964-E8AD-4E09-9461-F1D557B42696}" destId="{1C8F1DE8-E9D9-4161-85C5-27EDAE9A35D9}" srcOrd="3" destOrd="0" presId="urn:microsoft.com/office/officeart/2005/8/layout/hList1"/>
    <dgm:cxn modelId="{FC61E882-FB73-41E7-947B-39DFF5B9C9FF}" type="presParOf" srcId="{BE307964-E8AD-4E09-9461-F1D557B42696}" destId="{5C4FA504-FF45-4036-9552-CB7B4F92F4B2}" srcOrd="4" destOrd="0" presId="urn:microsoft.com/office/officeart/2005/8/layout/hList1"/>
    <dgm:cxn modelId="{9BA80A77-AF16-4EE2-AE50-83B6655C8029}" type="presParOf" srcId="{5C4FA504-FF45-4036-9552-CB7B4F92F4B2}" destId="{9FDC2FBE-8B18-49A7-89BF-0449549924F7}" srcOrd="0" destOrd="0" presId="urn:microsoft.com/office/officeart/2005/8/layout/hList1"/>
    <dgm:cxn modelId="{84B36319-18CC-4E1F-9722-18B68B6EDA30}" type="presParOf" srcId="{5C4FA504-FF45-4036-9552-CB7B4F92F4B2}" destId="{0106619B-FF30-44C0-BC2A-654825C19F7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ACC749-9F80-4BA7-A618-1624353A3C88}">
      <dsp:nvSpPr>
        <dsp:cNvPr id="0" name=""/>
        <dsp:cNvSpPr/>
      </dsp:nvSpPr>
      <dsp:spPr>
        <a:xfrm>
          <a:off x="3882739" y="641250"/>
          <a:ext cx="1326058" cy="8840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8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alpha val="8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alpha val="8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>
              <a:latin typeface="Arial" panose="020B0604020202020204" pitchFamily="34" charset="0"/>
              <a:cs typeface="Arial" panose="020B0604020202020204" pitchFamily="34" charset="0"/>
            </a:rPr>
            <a:t>Drucker</a:t>
          </a:r>
          <a:endParaRPr lang="de-DE" sz="24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908632" y="667143"/>
        <a:ext cx="1274272" cy="832253"/>
      </dsp:txXfrm>
    </dsp:sp>
    <dsp:sp modelId="{8477E8DB-C135-48EF-9ECE-7DAE09CF1F1B}">
      <dsp:nvSpPr>
        <dsp:cNvPr id="0" name=""/>
        <dsp:cNvSpPr/>
      </dsp:nvSpPr>
      <dsp:spPr>
        <a:xfrm>
          <a:off x="2390923" y="1525289"/>
          <a:ext cx="2154845" cy="353615"/>
        </a:xfrm>
        <a:custGeom>
          <a:avLst/>
          <a:gdLst/>
          <a:ahLst/>
          <a:cxnLst/>
          <a:rect l="0" t="0" r="0" b="0"/>
          <a:pathLst>
            <a:path>
              <a:moveTo>
                <a:pt x="2154845" y="0"/>
              </a:moveTo>
              <a:lnTo>
                <a:pt x="2154845" y="176807"/>
              </a:lnTo>
              <a:lnTo>
                <a:pt x="0" y="176807"/>
              </a:lnTo>
              <a:lnTo>
                <a:pt x="0" y="353615"/>
              </a:lnTo>
            </a:path>
          </a:pathLst>
        </a:custGeom>
        <a:noFill/>
        <a:ln w="9525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1EB399-8EDA-4424-B738-D1D10C90BF1D}">
      <dsp:nvSpPr>
        <dsp:cNvPr id="0" name=""/>
        <dsp:cNvSpPr/>
      </dsp:nvSpPr>
      <dsp:spPr>
        <a:xfrm>
          <a:off x="1727894" y="1878905"/>
          <a:ext cx="1326058" cy="8840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7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alpha val="7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alpha val="7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>
              <a:latin typeface="Arial" panose="020B0604020202020204" pitchFamily="34" charset="0"/>
              <a:cs typeface="Arial" panose="020B0604020202020204" pitchFamily="34" charset="0"/>
            </a:rPr>
            <a:t>Non-Impact-Drucker</a:t>
          </a:r>
          <a:endParaRPr lang="de-DE" sz="16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753787" y="1904798"/>
        <a:ext cx="1274272" cy="832253"/>
      </dsp:txXfrm>
    </dsp:sp>
    <dsp:sp modelId="{36B283CE-4AFF-44A8-96C1-24FA1156384A}">
      <dsp:nvSpPr>
        <dsp:cNvPr id="0" name=""/>
        <dsp:cNvSpPr/>
      </dsp:nvSpPr>
      <dsp:spPr>
        <a:xfrm>
          <a:off x="667047" y="2762944"/>
          <a:ext cx="1723876" cy="353615"/>
        </a:xfrm>
        <a:custGeom>
          <a:avLst/>
          <a:gdLst/>
          <a:ahLst/>
          <a:cxnLst/>
          <a:rect l="0" t="0" r="0" b="0"/>
          <a:pathLst>
            <a:path>
              <a:moveTo>
                <a:pt x="1723876" y="0"/>
              </a:moveTo>
              <a:lnTo>
                <a:pt x="1723876" y="176807"/>
              </a:lnTo>
              <a:lnTo>
                <a:pt x="0" y="176807"/>
              </a:lnTo>
              <a:lnTo>
                <a:pt x="0" y="353615"/>
              </a:lnTo>
            </a:path>
          </a:pathLst>
        </a:custGeom>
        <a:noFill/>
        <a:ln w="9525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DBD1D2-7C46-4E97-8E8A-B4C8DC3FA673}">
      <dsp:nvSpPr>
        <dsp:cNvPr id="0" name=""/>
        <dsp:cNvSpPr/>
      </dsp:nvSpPr>
      <dsp:spPr>
        <a:xfrm>
          <a:off x="4018" y="3116560"/>
          <a:ext cx="1326058" cy="8840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alpha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alpha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>
              <a:latin typeface="Arial" panose="020B0604020202020204" pitchFamily="34" charset="0"/>
              <a:cs typeface="Arial" panose="020B0604020202020204" pitchFamily="34" charset="0"/>
            </a:rPr>
            <a:t>Tintenstrahl-drucker</a:t>
          </a:r>
          <a:endParaRPr lang="de-DE" sz="16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9911" y="3142453"/>
        <a:ext cx="1274272" cy="832253"/>
      </dsp:txXfrm>
    </dsp:sp>
    <dsp:sp modelId="{48CAE818-FA4A-4C9F-84A7-311290CE7223}">
      <dsp:nvSpPr>
        <dsp:cNvPr id="0" name=""/>
        <dsp:cNvSpPr/>
      </dsp:nvSpPr>
      <dsp:spPr>
        <a:xfrm>
          <a:off x="2345203" y="2762944"/>
          <a:ext cx="91440" cy="35361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53615"/>
              </a:lnTo>
            </a:path>
          </a:pathLst>
        </a:custGeom>
        <a:noFill/>
        <a:ln w="9525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467FD4-C397-43D5-9A71-3276D1526B19}">
      <dsp:nvSpPr>
        <dsp:cNvPr id="0" name=""/>
        <dsp:cNvSpPr/>
      </dsp:nvSpPr>
      <dsp:spPr>
        <a:xfrm>
          <a:off x="1727894" y="3116560"/>
          <a:ext cx="1326058" cy="8840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alpha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alpha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>
              <a:latin typeface="Arial" panose="020B0604020202020204" pitchFamily="34" charset="0"/>
              <a:cs typeface="Arial" panose="020B0604020202020204" pitchFamily="34" charset="0"/>
            </a:rPr>
            <a:t>Thermo-drucker</a:t>
          </a:r>
          <a:endParaRPr lang="de-DE" sz="16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753787" y="3142453"/>
        <a:ext cx="1274272" cy="832253"/>
      </dsp:txXfrm>
    </dsp:sp>
    <dsp:sp modelId="{E3D2805B-66B7-4E0B-963F-4CF505D97939}">
      <dsp:nvSpPr>
        <dsp:cNvPr id="0" name=""/>
        <dsp:cNvSpPr/>
      </dsp:nvSpPr>
      <dsp:spPr>
        <a:xfrm>
          <a:off x="2390923" y="2762944"/>
          <a:ext cx="1723876" cy="3536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807"/>
              </a:lnTo>
              <a:lnTo>
                <a:pt x="1723876" y="176807"/>
              </a:lnTo>
              <a:lnTo>
                <a:pt x="1723876" y="353615"/>
              </a:lnTo>
            </a:path>
          </a:pathLst>
        </a:custGeom>
        <a:noFill/>
        <a:ln w="9525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1E4D59-A99D-49F5-A3D7-AC807C03802F}">
      <dsp:nvSpPr>
        <dsp:cNvPr id="0" name=""/>
        <dsp:cNvSpPr/>
      </dsp:nvSpPr>
      <dsp:spPr>
        <a:xfrm>
          <a:off x="3451770" y="3116560"/>
          <a:ext cx="1326058" cy="8840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alpha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alpha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>
              <a:latin typeface="Arial" panose="020B0604020202020204" pitchFamily="34" charset="0"/>
              <a:cs typeface="Arial" panose="020B0604020202020204" pitchFamily="34" charset="0"/>
            </a:rPr>
            <a:t>Laser-drucker</a:t>
          </a:r>
          <a:endParaRPr lang="de-DE" sz="16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477663" y="3142453"/>
        <a:ext cx="1274272" cy="832253"/>
      </dsp:txXfrm>
    </dsp:sp>
    <dsp:sp modelId="{FFE1415C-8684-4770-B7FE-19E75F243D2E}">
      <dsp:nvSpPr>
        <dsp:cNvPr id="0" name=""/>
        <dsp:cNvSpPr/>
      </dsp:nvSpPr>
      <dsp:spPr>
        <a:xfrm>
          <a:off x="4545769" y="1525289"/>
          <a:ext cx="2154845" cy="3536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807"/>
              </a:lnTo>
              <a:lnTo>
                <a:pt x="2154845" y="176807"/>
              </a:lnTo>
              <a:lnTo>
                <a:pt x="2154845" y="353615"/>
              </a:lnTo>
            </a:path>
          </a:pathLst>
        </a:custGeom>
        <a:noFill/>
        <a:ln w="9525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D28CDE-C2A3-459B-98AF-457474A6F5D8}">
      <dsp:nvSpPr>
        <dsp:cNvPr id="0" name=""/>
        <dsp:cNvSpPr/>
      </dsp:nvSpPr>
      <dsp:spPr>
        <a:xfrm>
          <a:off x="6037584" y="1878905"/>
          <a:ext cx="1326058" cy="8840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7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alpha val="7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alpha val="7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>
              <a:latin typeface="Arial" panose="020B0604020202020204" pitchFamily="34" charset="0"/>
              <a:cs typeface="Arial" panose="020B0604020202020204" pitchFamily="34" charset="0"/>
            </a:rPr>
            <a:t>Impact-Drucker</a:t>
          </a:r>
          <a:endParaRPr lang="de-DE" sz="16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063477" y="1904798"/>
        <a:ext cx="1274272" cy="832253"/>
      </dsp:txXfrm>
    </dsp:sp>
    <dsp:sp modelId="{37F434F9-5C19-4C5F-BD88-7185D80A11D1}">
      <dsp:nvSpPr>
        <dsp:cNvPr id="0" name=""/>
        <dsp:cNvSpPr/>
      </dsp:nvSpPr>
      <dsp:spPr>
        <a:xfrm>
          <a:off x="5838676" y="2762944"/>
          <a:ext cx="861938" cy="353615"/>
        </a:xfrm>
        <a:custGeom>
          <a:avLst/>
          <a:gdLst/>
          <a:ahLst/>
          <a:cxnLst/>
          <a:rect l="0" t="0" r="0" b="0"/>
          <a:pathLst>
            <a:path>
              <a:moveTo>
                <a:pt x="861938" y="0"/>
              </a:moveTo>
              <a:lnTo>
                <a:pt x="861938" y="176807"/>
              </a:lnTo>
              <a:lnTo>
                <a:pt x="0" y="176807"/>
              </a:lnTo>
              <a:lnTo>
                <a:pt x="0" y="353615"/>
              </a:lnTo>
            </a:path>
          </a:pathLst>
        </a:custGeom>
        <a:noFill/>
        <a:ln w="9525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7E9E5F-EBAA-4124-93F3-6D5065A07747}">
      <dsp:nvSpPr>
        <dsp:cNvPr id="0" name=""/>
        <dsp:cNvSpPr/>
      </dsp:nvSpPr>
      <dsp:spPr>
        <a:xfrm>
          <a:off x="5175646" y="3116560"/>
          <a:ext cx="1326058" cy="8840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alpha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alpha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>
              <a:latin typeface="Arial" panose="020B0604020202020204" pitchFamily="34" charset="0"/>
              <a:cs typeface="Arial" panose="020B0604020202020204" pitchFamily="34" charset="0"/>
            </a:rPr>
            <a:t>Nadel-drucker</a:t>
          </a:r>
          <a:endParaRPr lang="de-DE" sz="16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201539" y="3142453"/>
        <a:ext cx="1274272" cy="832253"/>
      </dsp:txXfrm>
    </dsp:sp>
    <dsp:sp modelId="{C03CC359-D2FF-4917-AD78-FC43E53F4F85}">
      <dsp:nvSpPr>
        <dsp:cNvPr id="0" name=""/>
        <dsp:cNvSpPr/>
      </dsp:nvSpPr>
      <dsp:spPr>
        <a:xfrm>
          <a:off x="6700614" y="2762944"/>
          <a:ext cx="861938" cy="3536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807"/>
              </a:lnTo>
              <a:lnTo>
                <a:pt x="861938" y="176807"/>
              </a:lnTo>
              <a:lnTo>
                <a:pt x="861938" y="353615"/>
              </a:lnTo>
            </a:path>
          </a:pathLst>
        </a:custGeom>
        <a:noFill/>
        <a:ln w="9525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AA0AC1-0163-43F6-A740-76612E28F493}">
      <dsp:nvSpPr>
        <dsp:cNvPr id="0" name=""/>
        <dsp:cNvSpPr/>
      </dsp:nvSpPr>
      <dsp:spPr>
        <a:xfrm>
          <a:off x="6899523" y="3116560"/>
          <a:ext cx="1326058" cy="8840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alpha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alpha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>
              <a:latin typeface="Arial" panose="020B0604020202020204" pitchFamily="34" charset="0"/>
              <a:cs typeface="Arial" panose="020B0604020202020204" pitchFamily="34" charset="0"/>
            </a:rPr>
            <a:t>Typen-drucker</a:t>
          </a:r>
          <a:endParaRPr lang="de-DE" sz="16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925416" y="3142453"/>
        <a:ext cx="1274272" cy="83225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83820C-7FFC-4AF1-96AA-65D1AFD1ABC9}">
      <dsp:nvSpPr>
        <dsp:cNvPr id="0" name=""/>
        <dsp:cNvSpPr/>
      </dsp:nvSpPr>
      <dsp:spPr>
        <a:xfrm>
          <a:off x="2571" y="528558"/>
          <a:ext cx="2507456" cy="1002982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Halbleiterspeicher</a:t>
          </a:r>
          <a:endParaRPr lang="de-DE" sz="20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571" y="528558"/>
        <a:ext cx="2507456" cy="1002982"/>
      </dsp:txXfrm>
    </dsp:sp>
    <dsp:sp modelId="{742EA0A0-5520-4931-8E0D-BA6D82F3BB7B}">
      <dsp:nvSpPr>
        <dsp:cNvPr id="0" name=""/>
        <dsp:cNvSpPr/>
      </dsp:nvSpPr>
      <dsp:spPr>
        <a:xfrm>
          <a:off x="2571" y="1531541"/>
          <a:ext cx="2507456" cy="2854800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RAM</a:t>
          </a:r>
          <a:endParaRPr lang="de-DE" sz="200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ROM</a:t>
          </a:r>
          <a:endParaRPr lang="de-DE" sz="200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PROM</a:t>
          </a:r>
          <a:endParaRPr lang="de-DE" sz="200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EPPROM</a:t>
          </a:r>
          <a:endParaRPr lang="de-DE" sz="200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EEPROM</a:t>
          </a:r>
          <a:endParaRPr lang="de-DE" sz="20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571" y="1531541"/>
        <a:ext cx="2507456" cy="2854800"/>
      </dsp:txXfrm>
    </dsp:sp>
    <dsp:sp modelId="{04B928CB-C954-412D-B0D0-F3E2B0988321}">
      <dsp:nvSpPr>
        <dsp:cNvPr id="0" name=""/>
        <dsp:cNvSpPr/>
      </dsp:nvSpPr>
      <dsp:spPr>
        <a:xfrm>
          <a:off x="2861071" y="528558"/>
          <a:ext cx="2507456" cy="1002982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28575" cap="flat" cmpd="sng" algn="ctr">
          <a:solidFill>
            <a:schemeClr val="accent3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Magnetspeicher</a:t>
          </a:r>
          <a:endParaRPr lang="de-DE" sz="20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861071" y="528558"/>
        <a:ext cx="2507456" cy="1002982"/>
      </dsp:txXfrm>
    </dsp:sp>
    <dsp:sp modelId="{4036C37B-845D-478E-A8C7-423EA4B8894C}">
      <dsp:nvSpPr>
        <dsp:cNvPr id="0" name=""/>
        <dsp:cNvSpPr/>
      </dsp:nvSpPr>
      <dsp:spPr>
        <a:xfrm>
          <a:off x="2861071" y="1531541"/>
          <a:ext cx="2507456" cy="2854800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Disketten</a:t>
          </a:r>
          <a:endParaRPr lang="de-DE" sz="200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Festplatten</a:t>
          </a:r>
          <a:endParaRPr lang="de-DE" sz="200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Magnetband</a:t>
          </a:r>
          <a:endParaRPr lang="de-DE" sz="20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861071" y="1531541"/>
        <a:ext cx="2507456" cy="2854800"/>
      </dsp:txXfrm>
    </dsp:sp>
    <dsp:sp modelId="{9FDC2FBE-8B18-49A7-89BF-0449549924F7}">
      <dsp:nvSpPr>
        <dsp:cNvPr id="0" name=""/>
        <dsp:cNvSpPr/>
      </dsp:nvSpPr>
      <dsp:spPr>
        <a:xfrm>
          <a:off x="5719571" y="528558"/>
          <a:ext cx="2507456" cy="1002982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28575" cap="flat" cmpd="sng" algn="ctr">
          <a:solidFill>
            <a:schemeClr val="accent3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Optische Speicher</a:t>
          </a:r>
          <a:endParaRPr lang="de-DE" sz="20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19571" y="528558"/>
        <a:ext cx="2507456" cy="1002982"/>
      </dsp:txXfrm>
    </dsp:sp>
    <dsp:sp modelId="{0106619B-FF30-44C0-BC2A-654825C19F70}">
      <dsp:nvSpPr>
        <dsp:cNvPr id="0" name=""/>
        <dsp:cNvSpPr/>
      </dsp:nvSpPr>
      <dsp:spPr>
        <a:xfrm>
          <a:off x="5719571" y="1531541"/>
          <a:ext cx="2507456" cy="2854800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CD-ROM</a:t>
          </a:r>
          <a:endParaRPr lang="de-DE" sz="200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DVD</a:t>
          </a:r>
          <a:endParaRPr lang="de-DE" sz="200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kern="1200" dirty="0" err="1" smtClean="0">
              <a:latin typeface="Arial" panose="020B0604020202020204" pitchFamily="34" charset="0"/>
              <a:cs typeface="Arial" panose="020B0604020202020204" pitchFamily="34" charset="0"/>
            </a:rPr>
            <a:t>BluRay</a:t>
          </a:r>
          <a:endParaRPr lang="de-DE" sz="20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19571" y="1531541"/>
        <a:ext cx="2507456" cy="28548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49689" y="0"/>
            <a:ext cx="2946400" cy="496888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014EC63D-E5CB-4798-9D2A-74463784A0F5}" type="datetimeFigureOut">
              <a:rPr lang="de-DE" smtClean="0"/>
              <a:t>19.03.2017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164"/>
            <a:ext cx="2946400" cy="496887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49689" y="9428164"/>
            <a:ext cx="2946400" cy="496887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167F4D8D-4B6B-4C37-8C57-719A31EFFD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36765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eg>
</file>

<file path=ppt/media/image100.jpeg>
</file>

<file path=ppt/media/image101.jpeg>
</file>

<file path=ppt/media/image102.jpeg>
</file>

<file path=ppt/media/image103.jpeg>
</file>

<file path=ppt/media/image104.png>
</file>

<file path=ppt/media/image105.jpeg>
</file>

<file path=ppt/media/image106.jpeg>
</file>

<file path=ppt/media/image107.jpeg>
</file>

<file path=ppt/media/image108.jpeg>
</file>

<file path=ppt/media/image109.jpeg>
</file>

<file path=ppt/media/image11.jpeg>
</file>

<file path=ppt/media/image110.jpeg>
</file>

<file path=ppt/media/image111.jpeg>
</file>

<file path=ppt/media/image112.jpeg>
</file>

<file path=ppt/media/image113.jpe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jpeg>
</file>

<file path=ppt/media/image120.png>
</file>

<file path=ppt/media/image121.png>
</file>

<file path=ppt/media/image122.png>
</file>

<file path=ppt/media/image123.png>
</file>

<file path=ppt/media/image124.png>
</file>

<file path=ppt/media/image125.jpeg>
</file>

<file path=ppt/media/image126.png>
</file>

<file path=ppt/media/image127.jpeg>
</file>

<file path=ppt/media/image128.jpeg>
</file>

<file path=ppt/media/image129.png>
</file>

<file path=ppt/media/image13.jpeg>
</file>

<file path=ppt/media/image130.png>
</file>

<file path=ppt/media/image131.png>
</file>

<file path=ppt/media/image132.png>
</file>

<file path=ppt/media/image133.png>
</file>

<file path=ppt/media/image134.jpeg>
</file>

<file path=ppt/media/image135.png>
</file>

<file path=ppt/media/image136.png>
</file>

<file path=ppt/media/image137.png>
</file>

<file path=ppt/media/image138.png>
</file>

<file path=ppt/media/image139.jpeg>
</file>

<file path=ppt/media/image14.jpeg>
</file>

<file path=ppt/media/image140.jpeg>
</file>

<file path=ppt/media/image141.jpeg>
</file>

<file path=ppt/media/image142.png>
</file>

<file path=ppt/media/image143.jpeg>
</file>

<file path=ppt/media/image144.jpeg>
</file>

<file path=ppt/media/image145.jpeg>
</file>

<file path=ppt/media/image146.gif>
</file>

<file path=ppt/media/image147.jpeg>
</file>

<file path=ppt/media/image148.jpeg>
</file>

<file path=ppt/media/image149.jpeg>
</file>

<file path=ppt/media/image15.jpeg>
</file>

<file path=ppt/media/image150.jpeg>
</file>

<file path=ppt/media/image151.jpeg>
</file>

<file path=ppt/media/image152.png>
</file>

<file path=ppt/media/image153.jpeg>
</file>

<file path=ppt/media/image154.jpeg>
</file>

<file path=ppt/media/image155.jpeg>
</file>

<file path=ppt/media/image156.png>
</file>

<file path=ppt/media/image157.png>
</file>

<file path=ppt/media/image158.png>
</file>

<file path=ppt/media/image159.jpeg>
</file>

<file path=ppt/media/image16.jpeg>
</file>

<file path=ppt/media/image160.png>
</file>

<file path=ppt/media/image161.png>
</file>

<file path=ppt/media/image162.png>
</file>

<file path=ppt/media/image163.png>
</file>

<file path=ppt/media/image164.png>
</file>

<file path=ppt/media/image17.gif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pn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png>
</file>

<file path=ppt/media/image37.png>
</file>

<file path=ppt/media/image38.png>
</file>

<file path=ppt/media/image39.png>
</file>

<file path=ppt/media/image4.jpe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jpeg>
</file>

<file path=ppt/media/image59.jpeg>
</file>

<file path=ppt/media/image6.jpeg>
</file>

<file path=ppt/media/image60.jpeg>
</file>

<file path=ppt/media/image61.jpeg>
</file>

<file path=ppt/media/image62.jpeg>
</file>

<file path=ppt/media/image63.jpeg>
</file>

<file path=ppt/media/image64.png>
</file>

<file path=ppt/media/image65.png>
</file>

<file path=ppt/media/image66.png>
</file>

<file path=ppt/media/image67.jpeg>
</file>

<file path=ppt/media/image68.jpeg>
</file>

<file path=ppt/media/image69.jpeg>
</file>

<file path=ppt/media/image7.jpeg>
</file>

<file path=ppt/media/image70.png>
</file>

<file path=ppt/media/image71.jpeg>
</file>

<file path=ppt/media/image72.png>
</file>

<file path=ppt/media/image73.png>
</file>

<file path=ppt/media/image74.png>
</file>

<file path=ppt/media/image75.png>
</file>

<file path=ppt/media/image76.jpeg>
</file>

<file path=ppt/media/image77.png>
</file>

<file path=ppt/media/image78.png>
</file>

<file path=ppt/media/image79.jpeg>
</file>

<file path=ppt/media/image8.png>
</file>

<file path=ppt/media/image80.jpeg>
</file>

<file path=ppt/media/image81.jpeg>
</file>

<file path=ppt/media/image82.jpeg>
</file>

<file path=ppt/media/image83.jpeg>
</file>

<file path=ppt/media/image84.jpeg>
</file>

<file path=ppt/media/image85.jpeg>
</file>

<file path=ppt/media/image86.jpeg>
</file>

<file path=ppt/media/image87.jpeg>
</file>

<file path=ppt/media/image88.png>
</file>

<file path=ppt/media/image89.jpeg>
</file>

<file path=ppt/media/image9.jpeg>
</file>

<file path=ppt/media/image90.png>
</file>

<file path=ppt/media/image91.png>
</file>

<file path=ppt/media/image92.png>
</file>

<file path=ppt/media/image93.png>
</file>

<file path=ppt/media/image94.jpeg>
</file>

<file path=ppt/media/image95.png>
</file>

<file path=ppt/media/image96.jpeg>
</file>

<file path=ppt/media/image97.jpeg>
</file>

<file path=ppt/media/image98.jpeg>
</file>

<file path=ppt/media/image9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AutoShape 1"/>
          <p:cNvSpPr>
            <a:spLocks noChangeArrowheads="1"/>
          </p:cNvSpPr>
          <p:nvPr/>
        </p:nvSpPr>
        <p:spPr bwMode="auto">
          <a:xfrm>
            <a:off x="1" y="0"/>
            <a:ext cx="6797675" cy="99266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8214" tIns="44108" rIns="88214" bIns="44108" anchor="ctr"/>
          <a:lstStyle>
            <a:lvl1pPr eaLnBrk="0" hangingPunct="0">
              <a:lnSpc>
                <a:spcPct val="93000"/>
              </a:lnSpc>
              <a:buClr>
                <a:srgbClr val="000000"/>
              </a:buClr>
              <a:buSzPct val="100000"/>
              <a:buFont typeface="Arial" charset="0"/>
              <a:defRPr>
                <a:solidFill>
                  <a:schemeClr val="bg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lnSpc>
                <a:spcPct val="93000"/>
              </a:lnSpc>
              <a:buClr>
                <a:srgbClr val="000000"/>
              </a:buClr>
              <a:buSzPct val="100000"/>
              <a:buFont typeface="Arial" charset="0"/>
              <a:defRPr>
                <a:solidFill>
                  <a:schemeClr val="bg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lnSpc>
                <a:spcPct val="93000"/>
              </a:lnSpc>
              <a:buClr>
                <a:srgbClr val="000000"/>
              </a:buClr>
              <a:buSzPct val="100000"/>
              <a:buFont typeface="Arial" charset="0"/>
              <a:defRPr>
                <a:solidFill>
                  <a:schemeClr val="bg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lnSpc>
                <a:spcPct val="93000"/>
              </a:lnSpc>
              <a:buClr>
                <a:srgbClr val="000000"/>
              </a:buClr>
              <a:buSzPct val="100000"/>
              <a:buFont typeface="Arial" charset="0"/>
              <a:defRPr>
                <a:solidFill>
                  <a:schemeClr val="bg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lnSpc>
                <a:spcPct val="93000"/>
              </a:lnSpc>
              <a:buClr>
                <a:srgbClr val="000000"/>
              </a:buClr>
              <a:buSzPct val="100000"/>
              <a:buFont typeface="Arial" charset="0"/>
              <a:defRPr>
                <a:solidFill>
                  <a:schemeClr val="bg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bg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bg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bg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bg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44342" cy="494254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4049" tIns="48906" rIns="94049" bIns="48906" numCol="1" anchor="t" anchorCtr="0" compatLnSpc="1">
            <a:prstTxWarp prst="textNoShape">
              <a:avLst/>
            </a:prstTxWarp>
          </a:bodyPr>
          <a:lstStyle>
            <a:lvl1pPr defTabSz="470170">
              <a:lnSpc>
                <a:spcPct val="100000"/>
              </a:lnSpc>
              <a:buClr>
                <a:srgbClr val="000000"/>
              </a:buClr>
              <a:buSzPct val="100000"/>
              <a:buFont typeface="Arial" charset="0"/>
              <a:buNone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300">
                <a:solidFill>
                  <a:srgbClr val="000000"/>
                </a:solidFill>
                <a:ea typeface="+mn-ea"/>
                <a:cs typeface="Lucida Sans Unicode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50295" y="0"/>
            <a:ext cx="2944341" cy="494254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4049" tIns="48906" rIns="94049" bIns="48906" numCol="1" anchor="t" anchorCtr="0" compatLnSpc="1">
            <a:prstTxWarp prst="textNoShape">
              <a:avLst/>
            </a:prstTxWarp>
          </a:bodyPr>
          <a:lstStyle>
            <a:lvl1pPr algn="r" defTabSz="470170">
              <a:lnSpc>
                <a:spcPct val="100000"/>
              </a:lnSpc>
              <a:buClr>
                <a:srgbClr val="000000"/>
              </a:buClr>
              <a:buSzPct val="100000"/>
              <a:buFont typeface="Arial" charset="0"/>
              <a:buNone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300">
                <a:solidFill>
                  <a:srgbClr val="000000"/>
                </a:solidFill>
                <a:ea typeface="+mn-ea"/>
                <a:cs typeface="Lucida Sans Unicode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7653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0938" cy="37211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53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79466" y="4714653"/>
            <a:ext cx="5437227" cy="446521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4049" tIns="48906" rIns="94049" bIns="48906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 smtClean="0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0" y="9429305"/>
            <a:ext cx="2944342" cy="494254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4049" tIns="48906" rIns="94049" bIns="48906" numCol="1" anchor="b" anchorCtr="0" compatLnSpc="1">
            <a:prstTxWarp prst="textNoShape">
              <a:avLst/>
            </a:prstTxWarp>
          </a:bodyPr>
          <a:lstStyle>
            <a:lvl1pPr defTabSz="470170">
              <a:lnSpc>
                <a:spcPct val="100000"/>
              </a:lnSpc>
              <a:buClr>
                <a:srgbClr val="000000"/>
              </a:buClr>
              <a:buSzPct val="100000"/>
              <a:buFont typeface="Arial" charset="0"/>
              <a:buNone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300">
                <a:solidFill>
                  <a:srgbClr val="000000"/>
                </a:solidFill>
                <a:ea typeface="+mn-ea"/>
                <a:cs typeface="Lucida Sans Unicode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50295" y="9429305"/>
            <a:ext cx="2944341" cy="494254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4049" tIns="48906" rIns="94049" bIns="48906" numCol="1" anchor="b" anchorCtr="0" compatLnSpc="1">
            <a:prstTxWarp prst="textNoShape">
              <a:avLst/>
            </a:prstTxWarp>
          </a:bodyPr>
          <a:lstStyle>
            <a:lvl1pPr algn="r" defTabSz="470170">
              <a:lnSpc>
                <a:spcPct val="100000"/>
              </a:lnSpc>
              <a:buClr>
                <a:srgbClr val="000000"/>
              </a:buClr>
              <a:buSzPct val="100000"/>
              <a:buFont typeface="Arial" charset="0"/>
              <a:buNone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300">
                <a:solidFill>
                  <a:srgbClr val="000000"/>
                </a:solidFill>
                <a:ea typeface="+mn-ea"/>
                <a:cs typeface="Lucida Sans Unicode" charset="0"/>
              </a:defRPr>
            </a:lvl1pPr>
          </a:lstStyle>
          <a:p>
            <a:pPr>
              <a:defRPr/>
            </a:pPr>
            <a:fld id="{11E526B1-DCED-4AD4-A3BD-385D8DF30D67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168697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C7ECDE20-EA6D-4F86-BE12-9865BC0F3733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1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28675" name="Text Box 1"/>
          <p:cNvSpPr txBox="1">
            <a:spLocks noChangeArrowheads="1"/>
          </p:cNvSpPr>
          <p:nvPr/>
        </p:nvSpPr>
        <p:spPr bwMode="auto">
          <a:xfrm>
            <a:off x="1132441" y="745229"/>
            <a:ext cx="4532797" cy="3721527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88214" tIns="44108" rIns="88214" bIns="44108" anchor="ctr"/>
          <a:lstStyle>
            <a:lvl1pPr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42950" indent="-28575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43000" indent="-2286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600200" indent="-2286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2057400" indent="-2286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lnSpc>
                <a:spcPct val="93000"/>
              </a:lnSpc>
              <a:spcBef>
                <a:spcPct val="0"/>
              </a:spcBef>
              <a:buFont typeface="Arial" charset="0"/>
              <a:buNone/>
            </a:pPr>
            <a:endParaRPr lang="de-DE" altLang="de-DE" sz="170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28676" name="Rectangle 2"/>
          <p:cNvSpPr>
            <a:spLocks noGrp="1" noChangeArrowheads="1"/>
          </p:cNvSpPr>
          <p:nvPr>
            <p:ph type="body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39761678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11E526B1-DCED-4AD4-A3BD-385D8DF30D67}" type="slidenum">
              <a:rPr lang="en-GB" smtClean="0"/>
              <a:pPr>
                <a:defRPr/>
              </a:pPr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9714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11E526B1-DCED-4AD4-A3BD-385D8DF30D67}" type="slidenum">
              <a:rPr lang="en-GB" smtClean="0"/>
              <a:pPr>
                <a:defRPr/>
              </a:pPr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9714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11E526B1-DCED-4AD4-A3BD-385D8DF30D67}" type="slidenum">
              <a:rPr lang="en-GB" smtClean="0"/>
              <a:pPr>
                <a:defRPr/>
              </a:pPr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9714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11E526B1-DCED-4AD4-A3BD-385D8DF30D67}" type="slidenum">
              <a:rPr lang="en-GB" smtClean="0"/>
              <a:pPr>
                <a:defRPr/>
              </a:pPr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9714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11E526B1-DCED-4AD4-A3BD-385D8DF30D67}" type="slidenum">
              <a:rPr lang="en-GB" smtClean="0"/>
              <a:pPr>
                <a:defRPr/>
              </a:pPr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9714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11E526B1-DCED-4AD4-A3BD-385D8DF30D67}" type="slidenum">
              <a:rPr lang="en-GB" smtClean="0"/>
              <a:pPr>
                <a:defRPr/>
              </a:pPr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9714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11E526B1-DCED-4AD4-A3BD-385D8DF30D67}" type="slidenum">
              <a:rPr lang="en-GB" smtClean="0"/>
              <a:pPr>
                <a:defRPr/>
              </a:pPr>
              <a:t>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9714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defTabSz="470170" eaLnBrk="0" hangingPunct="0"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16739" indent="-275669" defTabSz="470170" eaLnBrk="0" hangingPunct="0"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02677" indent="-220535" defTabSz="470170" eaLnBrk="0" hangingPunct="0"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543748" indent="-220535" defTabSz="470170" eaLnBrk="0" hangingPunct="0"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1984818" indent="-220535" defTabSz="470170" eaLnBrk="0" hangingPunct="0"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425889" indent="-220535" defTabSz="47017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866960" indent="-220535" defTabSz="47017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308030" indent="-220535" defTabSz="47017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749101" indent="-220535" defTabSz="47017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>
              <a:buFont typeface="Arial" pitchFamily="34" charset="0"/>
              <a:buNone/>
            </a:pPr>
            <a:fld id="{FC52D817-26F3-4131-92A7-97C7F32633F6}" type="slidenum">
              <a:rPr lang="en-GB" altLang="de-DE">
                <a:solidFill>
                  <a:srgbClr val="000000"/>
                </a:solidFill>
              </a:rPr>
              <a:pPr eaLnBrk="1" hangingPunct="1">
                <a:buFont typeface="Arial" pitchFamily="34" charset="0"/>
                <a:buNone/>
              </a:pPr>
              <a:t>55</a:t>
            </a:fld>
            <a:endParaRPr lang="en-GB" altLang="de-DE">
              <a:solidFill>
                <a:srgbClr val="000000"/>
              </a:solidFill>
            </a:endParaRPr>
          </a:p>
        </p:txBody>
      </p:sp>
      <p:sp>
        <p:nvSpPr>
          <p:cNvPr id="34819" name="Text Box 1"/>
          <p:cNvSpPr txBox="1">
            <a:spLocks noChangeArrowheads="1"/>
          </p:cNvSpPr>
          <p:nvPr/>
        </p:nvSpPr>
        <p:spPr bwMode="auto">
          <a:xfrm>
            <a:off x="1132441" y="745229"/>
            <a:ext cx="4532797" cy="3721527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8214" tIns="44108" rIns="88214" bIns="44108" anchor="ctr"/>
          <a:lstStyle>
            <a:lvl1pPr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34820" name="Rectangle 2"/>
          <p:cNvSpPr txBox="1">
            <a:spLocks noGrp="1" noChangeArrowheads="1"/>
          </p:cNvSpPr>
          <p:nvPr>
            <p:ph type="body"/>
          </p:nvPr>
        </p:nvSpPr>
        <p:spPr>
          <a:xfrm>
            <a:off x="679464" y="4714654"/>
            <a:ext cx="5438748" cy="4469836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80563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defTabSz="470170" eaLnBrk="0" hangingPunct="0"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16739" indent="-275669" defTabSz="470170" eaLnBrk="0" hangingPunct="0"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02677" indent="-220535" defTabSz="470170" eaLnBrk="0" hangingPunct="0"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543748" indent="-220535" defTabSz="470170" eaLnBrk="0" hangingPunct="0"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1984818" indent="-220535" defTabSz="470170" eaLnBrk="0" hangingPunct="0"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425889" indent="-220535" defTabSz="47017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866960" indent="-220535" defTabSz="47017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308030" indent="-220535" defTabSz="47017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749101" indent="-220535" defTabSz="47017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>
              <a:buFont typeface="Arial" pitchFamily="34" charset="0"/>
              <a:buNone/>
            </a:pPr>
            <a:fld id="{3864D081-564E-49D5-8046-9D03D6647EE8}" type="slidenum">
              <a:rPr lang="en-GB" altLang="de-DE">
                <a:solidFill>
                  <a:srgbClr val="000000"/>
                </a:solidFill>
              </a:rPr>
              <a:pPr eaLnBrk="1" hangingPunct="1">
                <a:buFont typeface="Arial" pitchFamily="34" charset="0"/>
                <a:buNone/>
              </a:pPr>
              <a:t>56</a:t>
            </a:fld>
            <a:endParaRPr lang="en-GB" altLang="de-DE">
              <a:solidFill>
                <a:srgbClr val="000000"/>
              </a:solidFill>
            </a:endParaRPr>
          </a:p>
        </p:txBody>
      </p:sp>
      <p:sp>
        <p:nvSpPr>
          <p:cNvPr id="33795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3796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20606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C1D255D8-007A-42FF-9A6B-2958CBB2D2A5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57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3481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3482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dirty="0" smtClean="0"/>
          </a:p>
        </p:txBody>
      </p:sp>
    </p:spTree>
    <p:extLst>
      <p:ext uri="{BB962C8B-B14F-4D97-AF65-F5344CB8AC3E}">
        <p14:creationId xmlns:p14="http://schemas.microsoft.com/office/powerpoint/2010/main" val="21989353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C7ECDE20-EA6D-4F86-BE12-9865BC0F3733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2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28675" name="Text Box 1"/>
          <p:cNvSpPr txBox="1">
            <a:spLocks noChangeArrowheads="1"/>
          </p:cNvSpPr>
          <p:nvPr/>
        </p:nvSpPr>
        <p:spPr bwMode="auto">
          <a:xfrm>
            <a:off x="1132441" y="745229"/>
            <a:ext cx="4532797" cy="3721527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88214" tIns="44108" rIns="88214" bIns="44108" anchor="ctr"/>
          <a:lstStyle>
            <a:lvl1pPr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42950" indent="-28575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43000" indent="-2286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600200" indent="-2286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2057400" indent="-2286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lnSpc>
                <a:spcPct val="93000"/>
              </a:lnSpc>
              <a:spcBef>
                <a:spcPct val="0"/>
              </a:spcBef>
              <a:buFont typeface="Arial" charset="0"/>
              <a:buNone/>
            </a:pPr>
            <a:endParaRPr lang="de-DE" altLang="de-DE" sz="170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28676" name="Rectangle 2"/>
          <p:cNvSpPr>
            <a:spLocks noGrp="1" noChangeArrowheads="1"/>
          </p:cNvSpPr>
          <p:nvPr>
            <p:ph type="body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0376851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883CF5FC-B7CC-44B1-BE17-5F92B2B954A0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58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4301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4301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23702956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883CF5FC-B7CC-44B1-BE17-5F92B2B954A0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59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4301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4301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23702956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11E526B1-DCED-4AD4-A3BD-385D8DF30D67}" type="slidenum">
              <a:rPr lang="en-GB" smtClean="0"/>
              <a:pPr>
                <a:defRPr/>
              </a:pPr>
              <a:t>61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01790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883CF5FC-B7CC-44B1-BE17-5F92B2B954A0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63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4301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4301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23702956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31A1C8FD-BA71-4C62-A090-DB3BFB8D3037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64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3686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3686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8961077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7"/>
          <p:cNvSpPr txBox="1"/>
          <p:nvPr/>
        </p:nvSpPr>
        <p:spPr>
          <a:xfrm>
            <a:off x="3852016" y="2"/>
            <a:ext cx="2939365" cy="490125"/>
          </a:xfrm>
          <a:prstGeom prst="rect">
            <a:avLst/>
          </a:prstGeom>
          <a:noFill/>
          <a:ln>
            <a:noFill/>
          </a:ln>
        </p:spPr>
        <p:txBody>
          <a:bodyPr wrap="none" lIns="89990" tIns="46790" rIns="89990" bIns="46790" compatLnSpc="0"/>
          <a:lstStyle/>
          <a:p>
            <a:pPr algn="r" fontAlgn="auto" hangingPunct="0">
              <a:spcBef>
                <a:spcPts val="0"/>
              </a:spcBef>
              <a:spcAft>
                <a:spcPts val="0"/>
              </a:spcAft>
              <a:tabLst>
                <a:tab pos="0" algn="l"/>
                <a:tab pos="448842" algn="l"/>
                <a:tab pos="898050" algn="l"/>
                <a:tab pos="1347258" algn="l"/>
                <a:tab pos="1796467" algn="l"/>
                <a:tab pos="2245675" algn="l"/>
                <a:tab pos="2694884" algn="l"/>
                <a:tab pos="3144092" algn="l"/>
                <a:tab pos="3593291" algn="l"/>
                <a:tab pos="4042498" algn="l"/>
                <a:tab pos="4491707" algn="l"/>
                <a:tab pos="4940916" algn="l"/>
                <a:tab pos="5390122" algn="l"/>
                <a:tab pos="5839331" algn="l"/>
                <a:tab pos="6288540" algn="l"/>
                <a:tab pos="6737748" algn="l"/>
                <a:tab pos="7186947" algn="l"/>
                <a:tab pos="7636156" algn="l"/>
                <a:tab pos="8085365" algn="l"/>
                <a:tab pos="8534573" algn="l"/>
                <a:tab pos="8983781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200">
                <a:solidFill>
                  <a:srgbClr val="000000"/>
                </a:solidFill>
                <a:latin typeface="Times New Roman" pitchFamily="18"/>
                <a:ea typeface="Arial Unicode MS" pitchFamily="2"/>
                <a:cs typeface="Arial Unicode MS" pitchFamily="2"/>
              </a:rPr>
              <a:t>15.09.08</a:t>
            </a:r>
          </a:p>
        </p:txBody>
      </p:sp>
      <p:sp>
        <p:nvSpPr>
          <p:cNvPr id="3" name="Freihandform 1"/>
          <p:cNvSpPr/>
          <p:nvPr/>
        </p:nvSpPr>
        <p:spPr>
          <a:xfrm>
            <a:off x="975594" y="744863"/>
            <a:ext cx="4846491" cy="3722691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FFFFFF"/>
          </a:solidFill>
          <a:ln w="9363">
            <a:solidFill>
              <a:srgbClr val="000000"/>
            </a:solidFill>
            <a:prstDash val="solid"/>
            <a:miter/>
          </a:ln>
        </p:spPr>
        <p:txBody>
          <a:bodyPr lIns="89990" tIns="46790" rIns="89990" bIns="46790" anchor="ctr" compatLnSpc="0"/>
          <a:lstStyle/>
          <a:p>
            <a:pPr fontAlgn="auto" hangingPunct="0">
              <a:spcBef>
                <a:spcPts val="0"/>
              </a:spcBef>
              <a:spcAft>
                <a:spcPts val="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AT">
              <a:solidFill>
                <a:srgbClr val="000000"/>
              </a:solidFill>
              <a:latin typeface="Arial" pitchFamily="18"/>
              <a:ea typeface="Arial Unicode MS" pitchFamily="2"/>
              <a:cs typeface="Mangal" pitchFamily="2"/>
            </a:endParaRPr>
          </a:p>
        </p:txBody>
      </p:sp>
      <p:sp>
        <p:nvSpPr>
          <p:cNvPr id="258052" name="Notizenplatzhalter 2"/>
          <p:cNvSpPr txBox="1">
            <a:spLocks noGrp="1"/>
          </p:cNvSpPr>
          <p:nvPr>
            <p:ph type="body" sz="quarter" idx="1"/>
          </p:nvPr>
        </p:nvSpPr>
        <p:spPr bwMode="auto">
          <a:xfrm>
            <a:off x="906356" y="4715841"/>
            <a:ext cx="4978668" cy="28344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numCol="1">
            <a:prstTxWarp prst="textNoShape">
              <a:avLst/>
            </a:prstTxWarp>
            <a:spAutoFit/>
          </a:bodyPr>
          <a:lstStyle/>
          <a:p>
            <a:pPr eaLnBrk="1"/>
            <a:endParaRPr lang="de-DE" altLang="de-DE" smtClean="0">
              <a:latin typeface="Arial" pitchFamily="34" charset="0"/>
              <a:ea typeface="Arial Unicode MS" pitchFamily="34" charset="-128"/>
              <a:cs typeface="Mangal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1979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07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526" algn="l"/>
                <a:tab pos="1911053" algn="l"/>
                <a:tab pos="2866580" algn="l"/>
                <a:tab pos="3822106" algn="l"/>
                <a:tab pos="4777633" algn="l"/>
                <a:tab pos="5733159" algn="l"/>
                <a:tab pos="6687155" algn="l"/>
                <a:tab pos="7642682" algn="l"/>
                <a:tab pos="8598208" algn="l"/>
                <a:tab pos="9553735" algn="l"/>
                <a:tab pos="1050926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646" indent="-275633" defTabSz="470107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526" algn="l"/>
                <a:tab pos="1911053" algn="l"/>
                <a:tab pos="2866580" algn="l"/>
                <a:tab pos="3822106" algn="l"/>
                <a:tab pos="4777633" algn="l"/>
                <a:tab pos="5733159" algn="l"/>
                <a:tab pos="6687155" algn="l"/>
                <a:tab pos="7642682" algn="l"/>
                <a:tab pos="8598208" algn="l"/>
                <a:tab pos="9553735" algn="l"/>
                <a:tab pos="1050926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530" indent="-220506" defTabSz="470107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526" algn="l"/>
                <a:tab pos="1911053" algn="l"/>
                <a:tab pos="2866580" algn="l"/>
                <a:tab pos="3822106" algn="l"/>
                <a:tab pos="4777633" algn="l"/>
                <a:tab pos="5733159" algn="l"/>
                <a:tab pos="6687155" algn="l"/>
                <a:tab pos="7642682" algn="l"/>
                <a:tab pos="8598208" algn="l"/>
                <a:tab pos="9553735" algn="l"/>
                <a:tab pos="1050926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543" indent="-220506" defTabSz="470107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526" algn="l"/>
                <a:tab pos="1911053" algn="l"/>
                <a:tab pos="2866580" algn="l"/>
                <a:tab pos="3822106" algn="l"/>
                <a:tab pos="4777633" algn="l"/>
                <a:tab pos="5733159" algn="l"/>
                <a:tab pos="6687155" algn="l"/>
                <a:tab pos="7642682" algn="l"/>
                <a:tab pos="8598208" algn="l"/>
                <a:tab pos="9553735" algn="l"/>
                <a:tab pos="1050926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556" indent="-220506" defTabSz="470107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526" algn="l"/>
                <a:tab pos="1911053" algn="l"/>
                <a:tab pos="2866580" algn="l"/>
                <a:tab pos="3822106" algn="l"/>
                <a:tab pos="4777633" algn="l"/>
                <a:tab pos="5733159" algn="l"/>
                <a:tab pos="6687155" algn="l"/>
                <a:tab pos="7642682" algn="l"/>
                <a:tab pos="8598208" algn="l"/>
                <a:tab pos="9553735" algn="l"/>
                <a:tab pos="1050926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567" indent="-220506" defTabSz="470107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526" algn="l"/>
                <a:tab pos="1911053" algn="l"/>
                <a:tab pos="2866580" algn="l"/>
                <a:tab pos="3822106" algn="l"/>
                <a:tab pos="4777633" algn="l"/>
                <a:tab pos="5733159" algn="l"/>
                <a:tab pos="6687155" algn="l"/>
                <a:tab pos="7642682" algn="l"/>
                <a:tab pos="8598208" algn="l"/>
                <a:tab pos="9553735" algn="l"/>
                <a:tab pos="1050926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580" indent="-220506" defTabSz="470107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526" algn="l"/>
                <a:tab pos="1911053" algn="l"/>
                <a:tab pos="2866580" algn="l"/>
                <a:tab pos="3822106" algn="l"/>
                <a:tab pos="4777633" algn="l"/>
                <a:tab pos="5733159" algn="l"/>
                <a:tab pos="6687155" algn="l"/>
                <a:tab pos="7642682" algn="l"/>
                <a:tab pos="8598208" algn="l"/>
                <a:tab pos="9553735" algn="l"/>
                <a:tab pos="1050926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7592" indent="-220506" defTabSz="470107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526" algn="l"/>
                <a:tab pos="1911053" algn="l"/>
                <a:tab pos="2866580" algn="l"/>
                <a:tab pos="3822106" algn="l"/>
                <a:tab pos="4777633" algn="l"/>
                <a:tab pos="5733159" algn="l"/>
                <a:tab pos="6687155" algn="l"/>
                <a:tab pos="7642682" algn="l"/>
                <a:tab pos="8598208" algn="l"/>
                <a:tab pos="9553735" algn="l"/>
                <a:tab pos="1050926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8605" indent="-220506" defTabSz="470107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526" algn="l"/>
                <a:tab pos="1911053" algn="l"/>
                <a:tab pos="2866580" algn="l"/>
                <a:tab pos="3822106" algn="l"/>
                <a:tab pos="4777633" algn="l"/>
                <a:tab pos="5733159" algn="l"/>
                <a:tab pos="6687155" algn="l"/>
                <a:tab pos="7642682" algn="l"/>
                <a:tab pos="8598208" algn="l"/>
                <a:tab pos="9553735" algn="l"/>
                <a:tab pos="1050926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31A1C8FD-BA71-4C62-A090-DB3BFB8D3037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67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3686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3686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5" y="4714655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41" tIns="47771" rIns="95541" bIns="47771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6511956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4EF65E03-0C56-4E68-B55D-9CE874DB4573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72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3789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3789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1187087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883CF5FC-B7CC-44B1-BE17-5F92B2B954A0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75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4301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4301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237029561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883CF5FC-B7CC-44B1-BE17-5F92B2B954A0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76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4301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4301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2370295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C7ECDE20-EA6D-4F86-BE12-9865BC0F3733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3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28675" name="Text Box 1"/>
          <p:cNvSpPr txBox="1">
            <a:spLocks noChangeArrowheads="1"/>
          </p:cNvSpPr>
          <p:nvPr/>
        </p:nvSpPr>
        <p:spPr bwMode="auto">
          <a:xfrm>
            <a:off x="1132441" y="745229"/>
            <a:ext cx="4532797" cy="3721527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88214" tIns="44108" rIns="88214" bIns="44108" anchor="ctr"/>
          <a:lstStyle>
            <a:lvl1pPr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42950" indent="-28575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43000" indent="-2286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600200" indent="-2286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2057400" indent="-2286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lnSpc>
                <a:spcPct val="93000"/>
              </a:lnSpc>
              <a:spcBef>
                <a:spcPct val="0"/>
              </a:spcBef>
              <a:buFont typeface="Arial" charset="0"/>
              <a:buNone/>
            </a:pPr>
            <a:endParaRPr lang="de-DE" altLang="de-DE" sz="170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28676" name="Rectangle 2"/>
          <p:cNvSpPr>
            <a:spLocks noGrp="1" noChangeArrowheads="1"/>
          </p:cNvSpPr>
          <p:nvPr>
            <p:ph type="body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0376851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883CF5FC-B7CC-44B1-BE17-5F92B2B954A0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77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4301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4301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237029561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883CF5FC-B7CC-44B1-BE17-5F92B2B954A0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78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4301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4301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237029561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883CF5FC-B7CC-44B1-BE17-5F92B2B954A0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79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4301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4301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237029561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883CF5FC-B7CC-44B1-BE17-5F92B2B954A0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80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4301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4301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237029561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883CF5FC-B7CC-44B1-BE17-5F92B2B954A0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81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4301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4301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237029561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883CF5FC-B7CC-44B1-BE17-5F92B2B954A0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82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4301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4301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237029561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883CF5FC-B7CC-44B1-BE17-5F92B2B954A0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83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4301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4301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237029561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883CF5FC-B7CC-44B1-BE17-5F92B2B954A0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84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4301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4301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dirty="0" smtClean="0"/>
          </a:p>
        </p:txBody>
      </p:sp>
    </p:spTree>
    <p:extLst>
      <p:ext uri="{BB962C8B-B14F-4D97-AF65-F5344CB8AC3E}">
        <p14:creationId xmlns:p14="http://schemas.microsoft.com/office/powerpoint/2010/main" val="237029561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6DB6AACD-1DC7-422B-9EF9-FFCE4CF3CEE6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86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3174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3174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243450872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7BCFE7DB-84A1-410B-B1B6-F85FD0914DED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89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3277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3277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095527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7"/>
          <p:cNvSpPr txBox="1"/>
          <p:nvPr/>
        </p:nvSpPr>
        <p:spPr>
          <a:xfrm>
            <a:off x="3852016" y="2"/>
            <a:ext cx="2939365" cy="490125"/>
          </a:xfrm>
          <a:prstGeom prst="rect">
            <a:avLst/>
          </a:prstGeom>
          <a:noFill/>
          <a:ln>
            <a:noFill/>
          </a:ln>
        </p:spPr>
        <p:txBody>
          <a:bodyPr wrap="none" lIns="89990" tIns="46790" rIns="89990" bIns="46790" compatLnSpc="0"/>
          <a:lstStyle/>
          <a:p>
            <a:pPr algn="r" fontAlgn="auto" hangingPunct="0">
              <a:spcBef>
                <a:spcPts val="0"/>
              </a:spcBef>
              <a:spcAft>
                <a:spcPts val="0"/>
              </a:spcAft>
              <a:tabLst>
                <a:tab pos="0" algn="l"/>
                <a:tab pos="448842" algn="l"/>
                <a:tab pos="898050" algn="l"/>
                <a:tab pos="1347258" algn="l"/>
                <a:tab pos="1796467" algn="l"/>
                <a:tab pos="2245675" algn="l"/>
                <a:tab pos="2694884" algn="l"/>
                <a:tab pos="3144092" algn="l"/>
                <a:tab pos="3593291" algn="l"/>
                <a:tab pos="4042498" algn="l"/>
                <a:tab pos="4491707" algn="l"/>
                <a:tab pos="4940916" algn="l"/>
                <a:tab pos="5390122" algn="l"/>
                <a:tab pos="5839331" algn="l"/>
                <a:tab pos="6288540" algn="l"/>
                <a:tab pos="6737748" algn="l"/>
                <a:tab pos="7186947" algn="l"/>
                <a:tab pos="7636156" algn="l"/>
                <a:tab pos="8085365" algn="l"/>
                <a:tab pos="8534573" algn="l"/>
                <a:tab pos="8983781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200">
                <a:solidFill>
                  <a:srgbClr val="000000"/>
                </a:solidFill>
                <a:latin typeface="Times New Roman" pitchFamily="18"/>
                <a:ea typeface="Arial Unicode MS" pitchFamily="2"/>
                <a:cs typeface="Arial Unicode MS" pitchFamily="2"/>
              </a:rPr>
              <a:t>15.09.08</a:t>
            </a:r>
          </a:p>
        </p:txBody>
      </p:sp>
      <p:sp>
        <p:nvSpPr>
          <p:cNvPr id="3" name="Freihandform 1"/>
          <p:cNvSpPr/>
          <p:nvPr/>
        </p:nvSpPr>
        <p:spPr>
          <a:xfrm>
            <a:off x="975594" y="744863"/>
            <a:ext cx="4846491" cy="3722691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FFFFFF"/>
          </a:solidFill>
          <a:ln w="9363">
            <a:solidFill>
              <a:srgbClr val="000000"/>
            </a:solidFill>
            <a:prstDash val="solid"/>
            <a:miter/>
          </a:ln>
        </p:spPr>
        <p:txBody>
          <a:bodyPr lIns="89990" tIns="46790" rIns="89990" bIns="46790" anchor="ctr" compatLnSpc="0"/>
          <a:lstStyle/>
          <a:p>
            <a:pPr fontAlgn="auto" hangingPunct="0">
              <a:spcBef>
                <a:spcPts val="0"/>
              </a:spcBef>
              <a:spcAft>
                <a:spcPts val="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AT">
              <a:solidFill>
                <a:srgbClr val="000000"/>
              </a:solidFill>
              <a:latin typeface="Arial" pitchFamily="18"/>
              <a:ea typeface="Arial Unicode MS" pitchFamily="2"/>
              <a:cs typeface="Mangal" pitchFamily="2"/>
            </a:endParaRPr>
          </a:p>
        </p:txBody>
      </p:sp>
      <p:sp>
        <p:nvSpPr>
          <p:cNvPr id="146436" name="Notizenplatzhalter 2"/>
          <p:cNvSpPr txBox="1">
            <a:spLocks noGrp="1"/>
          </p:cNvSpPr>
          <p:nvPr>
            <p:ph type="body" sz="quarter" idx="1"/>
          </p:nvPr>
        </p:nvSpPr>
        <p:spPr bwMode="auto">
          <a:xfrm>
            <a:off x="906356" y="4715841"/>
            <a:ext cx="4978668" cy="28344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numCol="1">
            <a:prstTxWarp prst="textNoShape">
              <a:avLst/>
            </a:prstTxWarp>
            <a:spAutoFit/>
          </a:bodyPr>
          <a:lstStyle/>
          <a:p>
            <a:pPr eaLnBrk="1"/>
            <a:endParaRPr lang="de-DE" altLang="de-DE" smtClean="0">
              <a:latin typeface="Arial" pitchFamily="34" charset="0"/>
              <a:ea typeface="Arial Unicode MS" pitchFamily="34" charset="-128"/>
              <a:cs typeface="Mangal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44851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7"/>
          <p:cNvSpPr txBox="1"/>
          <p:nvPr/>
        </p:nvSpPr>
        <p:spPr>
          <a:xfrm>
            <a:off x="3852016" y="2"/>
            <a:ext cx="2939365" cy="490125"/>
          </a:xfrm>
          <a:prstGeom prst="rect">
            <a:avLst/>
          </a:prstGeom>
          <a:noFill/>
          <a:ln>
            <a:noFill/>
          </a:ln>
        </p:spPr>
        <p:txBody>
          <a:bodyPr wrap="none" lIns="89990" tIns="46790" rIns="89990" bIns="46790" compatLnSpc="0"/>
          <a:lstStyle/>
          <a:p>
            <a:pPr algn="r" fontAlgn="auto" hangingPunct="0">
              <a:spcBef>
                <a:spcPts val="0"/>
              </a:spcBef>
              <a:spcAft>
                <a:spcPts val="0"/>
              </a:spcAft>
              <a:tabLst>
                <a:tab pos="0" algn="l"/>
                <a:tab pos="448842" algn="l"/>
                <a:tab pos="898050" algn="l"/>
                <a:tab pos="1347258" algn="l"/>
                <a:tab pos="1796467" algn="l"/>
                <a:tab pos="2245675" algn="l"/>
                <a:tab pos="2694884" algn="l"/>
                <a:tab pos="3144092" algn="l"/>
                <a:tab pos="3593291" algn="l"/>
                <a:tab pos="4042498" algn="l"/>
                <a:tab pos="4491707" algn="l"/>
                <a:tab pos="4940916" algn="l"/>
                <a:tab pos="5390122" algn="l"/>
                <a:tab pos="5839331" algn="l"/>
                <a:tab pos="6288540" algn="l"/>
                <a:tab pos="6737748" algn="l"/>
                <a:tab pos="7186947" algn="l"/>
                <a:tab pos="7636156" algn="l"/>
                <a:tab pos="8085365" algn="l"/>
                <a:tab pos="8534573" algn="l"/>
                <a:tab pos="8983781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200">
                <a:solidFill>
                  <a:srgbClr val="000000"/>
                </a:solidFill>
                <a:latin typeface="Times New Roman" pitchFamily="18"/>
                <a:ea typeface="Arial Unicode MS" pitchFamily="2"/>
                <a:cs typeface="Arial Unicode MS" pitchFamily="2"/>
              </a:rPr>
              <a:t>15.09.08</a:t>
            </a:r>
          </a:p>
        </p:txBody>
      </p:sp>
      <p:sp>
        <p:nvSpPr>
          <p:cNvPr id="3" name="Freihandform 1"/>
          <p:cNvSpPr/>
          <p:nvPr/>
        </p:nvSpPr>
        <p:spPr>
          <a:xfrm>
            <a:off x="975594" y="744863"/>
            <a:ext cx="4846491" cy="3722691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FFFFFF"/>
          </a:solidFill>
          <a:ln w="9363">
            <a:solidFill>
              <a:srgbClr val="000000"/>
            </a:solidFill>
            <a:prstDash val="solid"/>
            <a:miter/>
          </a:ln>
        </p:spPr>
        <p:txBody>
          <a:bodyPr lIns="89990" tIns="46790" rIns="89990" bIns="46790" anchor="ctr" compatLnSpc="0"/>
          <a:lstStyle/>
          <a:p>
            <a:pPr fontAlgn="auto" hangingPunct="0">
              <a:spcBef>
                <a:spcPts val="0"/>
              </a:spcBef>
              <a:spcAft>
                <a:spcPts val="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AT">
              <a:solidFill>
                <a:srgbClr val="000000"/>
              </a:solidFill>
              <a:latin typeface="Arial" pitchFamily="18"/>
              <a:ea typeface="Arial Unicode MS" pitchFamily="2"/>
              <a:cs typeface="Mangal" pitchFamily="2"/>
            </a:endParaRPr>
          </a:p>
        </p:txBody>
      </p:sp>
      <p:sp>
        <p:nvSpPr>
          <p:cNvPr id="207876" name="Notizenplatzhalter 2"/>
          <p:cNvSpPr txBox="1">
            <a:spLocks noGrp="1"/>
          </p:cNvSpPr>
          <p:nvPr>
            <p:ph type="body" sz="quarter" idx="1"/>
          </p:nvPr>
        </p:nvSpPr>
        <p:spPr bwMode="auto">
          <a:xfrm>
            <a:off x="906356" y="4715841"/>
            <a:ext cx="4978668" cy="28344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numCol="1">
            <a:prstTxWarp prst="textNoShape">
              <a:avLst/>
            </a:prstTxWarp>
            <a:spAutoFit/>
          </a:bodyPr>
          <a:lstStyle/>
          <a:p>
            <a:pPr eaLnBrk="1"/>
            <a:endParaRPr lang="de-DE" altLang="de-DE" smtClean="0">
              <a:latin typeface="Arial" pitchFamily="34" charset="0"/>
              <a:ea typeface="Arial Unicode MS" pitchFamily="34" charset="-128"/>
              <a:cs typeface="Mangal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823901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7"/>
          <p:cNvSpPr txBox="1"/>
          <p:nvPr/>
        </p:nvSpPr>
        <p:spPr>
          <a:xfrm>
            <a:off x="3852016" y="2"/>
            <a:ext cx="2939365" cy="490125"/>
          </a:xfrm>
          <a:prstGeom prst="rect">
            <a:avLst/>
          </a:prstGeom>
          <a:noFill/>
          <a:ln>
            <a:noFill/>
          </a:ln>
        </p:spPr>
        <p:txBody>
          <a:bodyPr wrap="none" lIns="89990" tIns="46790" rIns="89990" bIns="46790" compatLnSpc="0"/>
          <a:lstStyle/>
          <a:p>
            <a:pPr algn="r" fontAlgn="auto" hangingPunct="0">
              <a:spcBef>
                <a:spcPts val="0"/>
              </a:spcBef>
              <a:spcAft>
                <a:spcPts val="0"/>
              </a:spcAft>
              <a:tabLst>
                <a:tab pos="0" algn="l"/>
                <a:tab pos="448842" algn="l"/>
                <a:tab pos="898050" algn="l"/>
                <a:tab pos="1347258" algn="l"/>
                <a:tab pos="1796467" algn="l"/>
                <a:tab pos="2245675" algn="l"/>
                <a:tab pos="2694884" algn="l"/>
                <a:tab pos="3144092" algn="l"/>
                <a:tab pos="3593291" algn="l"/>
                <a:tab pos="4042498" algn="l"/>
                <a:tab pos="4491707" algn="l"/>
                <a:tab pos="4940916" algn="l"/>
                <a:tab pos="5390122" algn="l"/>
                <a:tab pos="5839331" algn="l"/>
                <a:tab pos="6288540" algn="l"/>
                <a:tab pos="6737748" algn="l"/>
                <a:tab pos="7186947" algn="l"/>
                <a:tab pos="7636156" algn="l"/>
                <a:tab pos="8085365" algn="l"/>
                <a:tab pos="8534573" algn="l"/>
                <a:tab pos="8983781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200">
                <a:solidFill>
                  <a:srgbClr val="000000"/>
                </a:solidFill>
                <a:latin typeface="Times New Roman" pitchFamily="18"/>
                <a:ea typeface="Arial Unicode MS" pitchFamily="2"/>
                <a:cs typeface="Arial Unicode MS" pitchFamily="2"/>
              </a:rPr>
              <a:t>15.09.08</a:t>
            </a:r>
          </a:p>
        </p:txBody>
      </p:sp>
      <p:sp>
        <p:nvSpPr>
          <p:cNvPr id="3" name="Freihandform 1"/>
          <p:cNvSpPr/>
          <p:nvPr/>
        </p:nvSpPr>
        <p:spPr>
          <a:xfrm>
            <a:off x="975594" y="744863"/>
            <a:ext cx="4846491" cy="3722691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FFFFFF"/>
          </a:solidFill>
          <a:ln w="9363">
            <a:solidFill>
              <a:srgbClr val="000000"/>
            </a:solidFill>
            <a:prstDash val="solid"/>
            <a:miter/>
          </a:ln>
        </p:spPr>
        <p:txBody>
          <a:bodyPr lIns="89990" tIns="46790" rIns="89990" bIns="46790" anchor="ctr" compatLnSpc="0"/>
          <a:lstStyle/>
          <a:p>
            <a:pPr fontAlgn="auto" hangingPunct="0">
              <a:spcBef>
                <a:spcPts val="0"/>
              </a:spcBef>
              <a:spcAft>
                <a:spcPts val="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AT">
              <a:solidFill>
                <a:srgbClr val="000000"/>
              </a:solidFill>
              <a:latin typeface="Arial" pitchFamily="18"/>
              <a:ea typeface="Arial Unicode MS" pitchFamily="2"/>
              <a:cs typeface="Mangal" pitchFamily="2"/>
            </a:endParaRPr>
          </a:p>
        </p:txBody>
      </p:sp>
      <p:sp>
        <p:nvSpPr>
          <p:cNvPr id="215044" name="Notizenplatzhalter 2"/>
          <p:cNvSpPr txBox="1">
            <a:spLocks noGrp="1"/>
          </p:cNvSpPr>
          <p:nvPr>
            <p:ph type="body" sz="quarter" idx="1"/>
          </p:nvPr>
        </p:nvSpPr>
        <p:spPr bwMode="auto">
          <a:xfrm>
            <a:off x="906356" y="4715841"/>
            <a:ext cx="4978668" cy="28344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numCol="1">
            <a:prstTxWarp prst="textNoShape">
              <a:avLst/>
            </a:prstTxWarp>
            <a:spAutoFit/>
          </a:bodyPr>
          <a:lstStyle/>
          <a:p>
            <a:pPr eaLnBrk="1"/>
            <a:endParaRPr lang="de-DE" altLang="de-DE" smtClean="0">
              <a:latin typeface="Arial" pitchFamily="34" charset="0"/>
              <a:ea typeface="Arial Unicode MS" pitchFamily="34" charset="-128"/>
              <a:cs typeface="Mangal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422618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D525DAF9-E55F-4CC6-94FF-72AEA157D62A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92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4813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4813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241789683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D4048D66-5957-4C5D-A67F-54F6F0022EA7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95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4505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4506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49109518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7"/>
          <p:cNvSpPr txBox="1"/>
          <p:nvPr/>
        </p:nvSpPr>
        <p:spPr>
          <a:xfrm>
            <a:off x="3852016" y="2"/>
            <a:ext cx="2939365" cy="490125"/>
          </a:xfrm>
          <a:prstGeom prst="rect">
            <a:avLst/>
          </a:prstGeom>
          <a:noFill/>
          <a:ln>
            <a:noFill/>
          </a:ln>
        </p:spPr>
        <p:txBody>
          <a:bodyPr wrap="none" lIns="89990" tIns="46790" rIns="89990" bIns="46790" compatLnSpc="0"/>
          <a:lstStyle/>
          <a:p>
            <a:pPr algn="r" fontAlgn="auto" hangingPunct="0">
              <a:spcBef>
                <a:spcPts val="0"/>
              </a:spcBef>
              <a:spcAft>
                <a:spcPts val="0"/>
              </a:spcAft>
              <a:tabLst>
                <a:tab pos="0" algn="l"/>
                <a:tab pos="448842" algn="l"/>
                <a:tab pos="898050" algn="l"/>
                <a:tab pos="1347258" algn="l"/>
                <a:tab pos="1796467" algn="l"/>
                <a:tab pos="2245675" algn="l"/>
                <a:tab pos="2694884" algn="l"/>
                <a:tab pos="3144092" algn="l"/>
                <a:tab pos="3593291" algn="l"/>
                <a:tab pos="4042498" algn="l"/>
                <a:tab pos="4491707" algn="l"/>
                <a:tab pos="4940916" algn="l"/>
                <a:tab pos="5390122" algn="l"/>
                <a:tab pos="5839331" algn="l"/>
                <a:tab pos="6288540" algn="l"/>
                <a:tab pos="6737748" algn="l"/>
                <a:tab pos="7186947" algn="l"/>
                <a:tab pos="7636156" algn="l"/>
                <a:tab pos="8085365" algn="l"/>
                <a:tab pos="8534573" algn="l"/>
                <a:tab pos="8983781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200">
                <a:solidFill>
                  <a:srgbClr val="000000"/>
                </a:solidFill>
                <a:latin typeface="Times New Roman" pitchFamily="18"/>
                <a:ea typeface="Arial Unicode MS" pitchFamily="2"/>
                <a:cs typeface="Arial Unicode MS" pitchFamily="2"/>
              </a:rPr>
              <a:t>15.09.08</a:t>
            </a:r>
          </a:p>
        </p:txBody>
      </p:sp>
      <p:sp>
        <p:nvSpPr>
          <p:cNvPr id="3" name="Freihandform 1"/>
          <p:cNvSpPr/>
          <p:nvPr/>
        </p:nvSpPr>
        <p:spPr>
          <a:xfrm>
            <a:off x="975594" y="744863"/>
            <a:ext cx="4846491" cy="3722691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FFFFFF"/>
          </a:solidFill>
          <a:ln w="9363">
            <a:solidFill>
              <a:srgbClr val="000000"/>
            </a:solidFill>
            <a:prstDash val="solid"/>
            <a:miter/>
          </a:ln>
        </p:spPr>
        <p:txBody>
          <a:bodyPr lIns="89990" tIns="46790" rIns="89990" bIns="46790" anchor="ctr" compatLnSpc="0"/>
          <a:lstStyle/>
          <a:p>
            <a:pPr fontAlgn="auto" hangingPunct="0">
              <a:spcBef>
                <a:spcPts val="0"/>
              </a:spcBef>
              <a:spcAft>
                <a:spcPts val="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AT">
              <a:solidFill>
                <a:srgbClr val="000000"/>
              </a:solidFill>
              <a:latin typeface="Arial" pitchFamily="18"/>
              <a:ea typeface="Arial Unicode MS" pitchFamily="2"/>
              <a:cs typeface="Mangal" pitchFamily="2"/>
            </a:endParaRPr>
          </a:p>
        </p:txBody>
      </p:sp>
      <p:sp>
        <p:nvSpPr>
          <p:cNvPr id="224260" name="Notizenplatzhalter 2"/>
          <p:cNvSpPr txBox="1">
            <a:spLocks noGrp="1"/>
          </p:cNvSpPr>
          <p:nvPr>
            <p:ph type="body" sz="quarter" idx="1"/>
          </p:nvPr>
        </p:nvSpPr>
        <p:spPr bwMode="auto">
          <a:xfrm>
            <a:off x="906356" y="4715841"/>
            <a:ext cx="4978668" cy="28344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numCol="1">
            <a:prstTxWarp prst="textNoShape">
              <a:avLst/>
            </a:prstTxWarp>
            <a:spAutoFit/>
          </a:bodyPr>
          <a:lstStyle/>
          <a:p>
            <a:pPr eaLnBrk="1"/>
            <a:endParaRPr lang="de-DE" altLang="de-DE" smtClean="0">
              <a:latin typeface="Arial" pitchFamily="34" charset="0"/>
              <a:ea typeface="Arial Unicode MS" pitchFamily="34" charset="-128"/>
              <a:cs typeface="Mangal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54038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7"/>
          <p:cNvSpPr txBox="1"/>
          <p:nvPr/>
        </p:nvSpPr>
        <p:spPr>
          <a:xfrm>
            <a:off x="3852016" y="2"/>
            <a:ext cx="2939365" cy="490125"/>
          </a:xfrm>
          <a:prstGeom prst="rect">
            <a:avLst/>
          </a:prstGeom>
          <a:noFill/>
          <a:ln>
            <a:noFill/>
          </a:ln>
        </p:spPr>
        <p:txBody>
          <a:bodyPr wrap="none" lIns="89990" tIns="46790" rIns="89990" bIns="46790" compatLnSpc="0"/>
          <a:lstStyle/>
          <a:p>
            <a:pPr algn="r" fontAlgn="auto" hangingPunct="0">
              <a:spcBef>
                <a:spcPts val="0"/>
              </a:spcBef>
              <a:spcAft>
                <a:spcPts val="0"/>
              </a:spcAft>
              <a:tabLst>
                <a:tab pos="0" algn="l"/>
                <a:tab pos="448842" algn="l"/>
                <a:tab pos="898050" algn="l"/>
                <a:tab pos="1347258" algn="l"/>
                <a:tab pos="1796467" algn="l"/>
                <a:tab pos="2245675" algn="l"/>
                <a:tab pos="2694884" algn="l"/>
                <a:tab pos="3144092" algn="l"/>
                <a:tab pos="3593291" algn="l"/>
                <a:tab pos="4042498" algn="l"/>
                <a:tab pos="4491707" algn="l"/>
                <a:tab pos="4940916" algn="l"/>
                <a:tab pos="5390122" algn="l"/>
                <a:tab pos="5839331" algn="l"/>
                <a:tab pos="6288540" algn="l"/>
                <a:tab pos="6737748" algn="l"/>
                <a:tab pos="7186947" algn="l"/>
                <a:tab pos="7636156" algn="l"/>
                <a:tab pos="8085365" algn="l"/>
                <a:tab pos="8534573" algn="l"/>
                <a:tab pos="8983781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200">
                <a:solidFill>
                  <a:srgbClr val="000000"/>
                </a:solidFill>
                <a:latin typeface="Times New Roman" pitchFamily="18"/>
                <a:ea typeface="Arial Unicode MS" pitchFamily="2"/>
                <a:cs typeface="Arial Unicode MS" pitchFamily="2"/>
              </a:rPr>
              <a:t>15.09.08</a:t>
            </a:r>
          </a:p>
        </p:txBody>
      </p:sp>
      <p:sp>
        <p:nvSpPr>
          <p:cNvPr id="3" name="Freihandform 1"/>
          <p:cNvSpPr/>
          <p:nvPr/>
        </p:nvSpPr>
        <p:spPr>
          <a:xfrm>
            <a:off x="975594" y="744863"/>
            <a:ext cx="4846491" cy="3722691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FFFFFF"/>
          </a:solidFill>
          <a:ln w="9363">
            <a:solidFill>
              <a:srgbClr val="000000"/>
            </a:solidFill>
            <a:prstDash val="solid"/>
            <a:miter/>
          </a:ln>
        </p:spPr>
        <p:txBody>
          <a:bodyPr lIns="89990" tIns="46790" rIns="89990" bIns="46790" anchor="ctr" compatLnSpc="0"/>
          <a:lstStyle/>
          <a:p>
            <a:pPr fontAlgn="auto" hangingPunct="0">
              <a:spcBef>
                <a:spcPts val="0"/>
              </a:spcBef>
              <a:spcAft>
                <a:spcPts val="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AT">
              <a:solidFill>
                <a:srgbClr val="000000"/>
              </a:solidFill>
              <a:latin typeface="Arial" pitchFamily="18"/>
              <a:ea typeface="Arial Unicode MS" pitchFamily="2"/>
              <a:cs typeface="Mangal" pitchFamily="2"/>
            </a:endParaRPr>
          </a:p>
        </p:txBody>
      </p:sp>
      <p:sp>
        <p:nvSpPr>
          <p:cNvPr id="231428" name="Notizenplatzhalter 2"/>
          <p:cNvSpPr txBox="1">
            <a:spLocks noGrp="1"/>
          </p:cNvSpPr>
          <p:nvPr>
            <p:ph type="body" sz="quarter" idx="1"/>
          </p:nvPr>
        </p:nvSpPr>
        <p:spPr bwMode="auto">
          <a:xfrm>
            <a:off x="906356" y="4715841"/>
            <a:ext cx="4978668" cy="28344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numCol="1">
            <a:prstTxWarp prst="textNoShape">
              <a:avLst/>
            </a:prstTxWarp>
            <a:spAutoFit/>
          </a:bodyPr>
          <a:lstStyle/>
          <a:p>
            <a:pPr eaLnBrk="1"/>
            <a:endParaRPr lang="de-DE" altLang="de-DE" smtClean="0">
              <a:latin typeface="Arial" pitchFamily="34" charset="0"/>
              <a:ea typeface="Arial Unicode MS" pitchFamily="34" charset="-128"/>
              <a:cs typeface="Mangal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240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4EF65E03-0C56-4E68-B55D-9CE874DB4573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104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3789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3789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87374640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76372" indent="-298605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94420" indent="-238884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72188" indent="-238884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149955" indent="-238884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627723" indent="-23888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105491" indent="-23888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583259" indent="-23888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061026" indent="-23888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B0F7D951-B8BF-467D-8201-369C7B8B8493}" type="slidenum">
              <a:rPr lang="de-DE" altLang="de-DE"/>
              <a:pPr eaLnBrk="1" hangingPunct="1"/>
              <a:t>106</a:t>
            </a:fld>
            <a:endParaRPr lang="de-DE" altLang="de-DE"/>
          </a:p>
        </p:txBody>
      </p:sp>
      <p:sp>
        <p:nvSpPr>
          <p:cNvPr id="60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51277349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6DC0339A-AF45-4AE9-9880-AB6D7D134D17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107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3891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3891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239392344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6DC0339A-AF45-4AE9-9880-AB6D7D134D17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108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3891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3891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23939234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7"/>
          <p:cNvSpPr txBox="1"/>
          <p:nvPr/>
        </p:nvSpPr>
        <p:spPr>
          <a:xfrm>
            <a:off x="3852016" y="2"/>
            <a:ext cx="2939365" cy="490125"/>
          </a:xfrm>
          <a:prstGeom prst="rect">
            <a:avLst/>
          </a:prstGeom>
          <a:noFill/>
          <a:ln>
            <a:noFill/>
          </a:ln>
        </p:spPr>
        <p:txBody>
          <a:bodyPr wrap="none" lIns="89990" tIns="46790" rIns="89990" bIns="46790" compatLnSpc="0"/>
          <a:lstStyle/>
          <a:p>
            <a:pPr algn="r" fontAlgn="auto" hangingPunct="0">
              <a:spcBef>
                <a:spcPts val="0"/>
              </a:spcBef>
              <a:spcAft>
                <a:spcPts val="0"/>
              </a:spcAft>
              <a:tabLst>
                <a:tab pos="0" algn="l"/>
                <a:tab pos="448842" algn="l"/>
                <a:tab pos="898050" algn="l"/>
                <a:tab pos="1347258" algn="l"/>
                <a:tab pos="1796467" algn="l"/>
                <a:tab pos="2245675" algn="l"/>
                <a:tab pos="2694884" algn="l"/>
                <a:tab pos="3144092" algn="l"/>
                <a:tab pos="3593291" algn="l"/>
                <a:tab pos="4042498" algn="l"/>
                <a:tab pos="4491707" algn="l"/>
                <a:tab pos="4940916" algn="l"/>
                <a:tab pos="5390122" algn="l"/>
                <a:tab pos="5839331" algn="l"/>
                <a:tab pos="6288540" algn="l"/>
                <a:tab pos="6737748" algn="l"/>
                <a:tab pos="7186947" algn="l"/>
                <a:tab pos="7636156" algn="l"/>
                <a:tab pos="8085365" algn="l"/>
                <a:tab pos="8534573" algn="l"/>
                <a:tab pos="8983781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200">
                <a:solidFill>
                  <a:srgbClr val="000000"/>
                </a:solidFill>
                <a:latin typeface="Times New Roman" pitchFamily="18"/>
                <a:ea typeface="Arial Unicode MS" pitchFamily="2"/>
                <a:cs typeface="Arial Unicode MS" pitchFamily="2"/>
              </a:rPr>
              <a:t>15.09.08</a:t>
            </a:r>
          </a:p>
        </p:txBody>
      </p:sp>
      <p:sp>
        <p:nvSpPr>
          <p:cNvPr id="3" name="Freihandform 1"/>
          <p:cNvSpPr/>
          <p:nvPr/>
        </p:nvSpPr>
        <p:spPr>
          <a:xfrm>
            <a:off x="975594" y="744863"/>
            <a:ext cx="4846491" cy="3722691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FFFFFF"/>
          </a:solidFill>
          <a:ln w="9363">
            <a:solidFill>
              <a:srgbClr val="000000"/>
            </a:solidFill>
            <a:prstDash val="solid"/>
            <a:miter/>
          </a:ln>
        </p:spPr>
        <p:txBody>
          <a:bodyPr lIns="89990" tIns="46790" rIns="89990" bIns="46790" anchor="ctr" compatLnSpc="0"/>
          <a:lstStyle/>
          <a:p>
            <a:pPr fontAlgn="auto" hangingPunct="0">
              <a:spcBef>
                <a:spcPts val="0"/>
              </a:spcBef>
              <a:spcAft>
                <a:spcPts val="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AT">
              <a:solidFill>
                <a:srgbClr val="000000"/>
              </a:solidFill>
              <a:latin typeface="Arial" pitchFamily="18"/>
              <a:ea typeface="Arial Unicode MS" pitchFamily="2"/>
              <a:cs typeface="Mangal" pitchFamily="2"/>
            </a:endParaRPr>
          </a:p>
        </p:txBody>
      </p:sp>
      <p:sp>
        <p:nvSpPr>
          <p:cNvPr id="146436" name="Notizenplatzhalter 2"/>
          <p:cNvSpPr txBox="1">
            <a:spLocks noGrp="1"/>
          </p:cNvSpPr>
          <p:nvPr>
            <p:ph type="body" sz="quarter" idx="1"/>
          </p:nvPr>
        </p:nvSpPr>
        <p:spPr bwMode="auto">
          <a:xfrm>
            <a:off x="906356" y="4715841"/>
            <a:ext cx="4978668" cy="28344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numCol="1">
            <a:prstTxWarp prst="textNoShape">
              <a:avLst/>
            </a:prstTxWarp>
            <a:spAutoFit/>
          </a:bodyPr>
          <a:lstStyle/>
          <a:p>
            <a:pPr eaLnBrk="1"/>
            <a:endParaRPr lang="de-DE" altLang="de-DE" smtClean="0">
              <a:latin typeface="Arial" pitchFamily="34" charset="0"/>
              <a:ea typeface="Arial Unicode MS" pitchFamily="34" charset="-128"/>
              <a:cs typeface="Mangal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44851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7"/>
          <p:cNvSpPr txBox="1"/>
          <p:nvPr/>
        </p:nvSpPr>
        <p:spPr>
          <a:xfrm>
            <a:off x="3852016" y="2"/>
            <a:ext cx="2939365" cy="490125"/>
          </a:xfrm>
          <a:prstGeom prst="rect">
            <a:avLst/>
          </a:prstGeom>
          <a:noFill/>
          <a:ln>
            <a:noFill/>
          </a:ln>
        </p:spPr>
        <p:txBody>
          <a:bodyPr wrap="none" lIns="89990" tIns="46790" rIns="89990" bIns="46790" compatLnSpc="0"/>
          <a:lstStyle/>
          <a:p>
            <a:pPr algn="r" fontAlgn="auto" hangingPunct="0">
              <a:spcBef>
                <a:spcPts val="0"/>
              </a:spcBef>
              <a:spcAft>
                <a:spcPts val="0"/>
              </a:spcAft>
              <a:tabLst>
                <a:tab pos="0" algn="l"/>
                <a:tab pos="448842" algn="l"/>
                <a:tab pos="898050" algn="l"/>
                <a:tab pos="1347258" algn="l"/>
                <a:tab pos="1796467" algn="l"/>
                <a:tab pos="2245675" algn="l"/>
                <a:tab pos="2694884" algn="l"/>
                <a:tab pos="3144092" algn="l"/>
                <a:tab pos="3593291" algn="l"/>
                <a:tab pos="4042498" algn="l"/>
                <a:tab pos="4491707" algn="l"/>
                <a:tab pos="4940916" algn="l"/>
                <a:tab pos="5390122" algn="l"/>
                <a:tab pos="5839331" algn="l"/>
                <a:tab pos="6288540" algn="l"/>
                <a:tab pos="6737748" algn="l"/>
                <a:tab pos="7186947" algn="l"/>
                <a:tab pos="7636156" algn="l"/>
                <a:tab pos="8085365" algn="l"/>
                <a:tab pos="8534573" algn="l"/>
                <a:tab pos="8983781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200">
                <a:solidFill>
                  <a:srgbClr val="000000"/>
                </a:solidFill>
                <a:latin typeface="Times New Roman" pitchFamily="18"/>
                <a:ea typeface="Arial Unicode MS" pitchFamily="2"/>
                <a:cs typeface="Arial Unicode MS" pitchFamily="2"/>
              </a:rPr>
              <a:t>15.09.08</a:t>
            </a:r>
          </a:p>
        </p:txBody>
      </p:sp>
      <p:sp>
        <p:nvSpPr>
          <p:cNvPr id="3" name="Freihandform 1"/>
          <p:cNvSpPr/>
          <p:nvPr/>
        </p:nvSpPr>
        <p:spPr>
          <a:xfrm>
            <a:off x="975594" y="744863"/>
            <a:ext cx="4846491" cy="3722691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FFFFFF"/>
          </a:solidFill>
          <a:ln w="9363">
            <a:solidFill>
              <a:srgbClr val="000000"/>
            </a:solidFill>
            <a:prstDash val="solid"/>
            <a:miter/>
          </a:ln>
        </p:spPr>
        <p:txBody>
          <a:bodyPr lIns="89990" tIns="46790" rIns="89990" bIns="46790" anchor="ctr" compatLnSpc="0"/>
          <a:lstStyle/>
          <a:p>
            <a:pPr fontAlgn="auto" hangingPunct="0">
              <a:spcBef>
                <a:spcPts val="0"/>
              </a:spcBef>
              <a:spcAft>
                <a:spcPts val="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AT">
              <a:solidFill>
                <a:srgbClr val="000000"/>
              </a:solidFill>
              <a:latin typeface="Arial" pitchFamily="18"/>
              <a:ea typeface="Arial Unicode MS" pitchFamily="2"/>
              <a:cs typeface="Mangal" pitchFamily="2"/>
            </a:endParaRPr>
          </a:p>
        </p:txBody>
      </p:sp>
      <p:sp>
        <p:nvSpPr>
          <p:cNvPr id="196612" name="Notizenplatzhalter 2"/>
          <p:cNvSpPr txBox="1">
            <a:spLocks noGrp="1"/>
          </p:cNvSpPr>
          <p:nvPr>
            <p:ph type="body" sz="quarter" idx="1"/>
          </p:nvPr>
        </p:nvSpPr>
        <p:spPr bwMode="auto">
          <a:xfrm>
            <a:off x="906356" y="4715841"/>
            <a:ext cx="4978668" cy="28344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numCol="1">
            <a:prstTxWarp prst="textNoShape">
              <a:avLst/>
            </a:prstTxWarp>
            <a:spAutoFit/>
          </a:bodyPr>
          <a:lstStyle/>
          <a:p>
            <a:pPr eaLnBrk="1"/>
            <a:endParaRPr lang="de-DE" altLang="de-DE" smtClean="0">
              <a:latin typeface="Arial" pitchFamily="34" charset="0"/>
              <a:ea typeface="Arial Unicode MS" pitchFamily="34" charset="-128"/>
              <a:cs typeface="Mangal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39506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7"/>
          <p:cNvSpPr txBox="1"/>
          <p:nvPr/>
        </p:nvSpPr>
        <p:spPr>
          <a:xfrm>
            <a:off x="3852016" y="2"/>
            <a:ext cx="2939365" cy="490125"/>
          </a:xfrm>
          <a:prstGeom prst="rect">
            <a:avLst/>
          </a:prstGeom>
          <a:noFill/>
          <a:ln>
            <a:noFill/>
          </a:ln>
        </p:spPr>
        <p:txBody>
          <a:bodyPr wrap="none" lIns="89990" tIns="46790" rIns="89990" bIns="46790" compatLnSpc="0"/>
          <a:lstStyle/>
          <a:p>
            <a:pPr algn="r" fontAlgn="auto" hangingPunct="0">
              <a:spcBef>
                <a:spcPts val="0"/>
              </a:spcBef>
              <a:spcAft>
                <a:spcPts val="0"/>
              </a:spcAft>
              <a:tabLst>
                <a:tab pos="0" algn="l"/>
                <a:tab pos="448842" algn="l"/>
                <a:tab pos="898050" algn="l"/>
                <a:tab pos="1347258" algn="l"/>
                <a:tab pos="1796467" algn="l"/>
                <a:tab pos="2245675" algn="l"/>
                <a:tab pos="2694884" algn="l"/>
                <a:tab pos="3144092" algn="l"/>
                <a:tab pos="3593291" algn="l"/>
                <a:tab pos="4042498" algn="l"/>
                <a:tab pos="4491707" algn="l"/>
                <a:tab pos="4940916" algn="l"/>
                <a:tab pos="5390122" algn="l"/>
                <a:tab pos="5839331" algn="l"/>
                <a:tab pos="6288540" algn="l"/>
                <a:tab pos="6737748" algn="l"/>
                <a:tab pos="7186947" algn="l"/>
                <a:tab pos="7636156" algn="l"/>
                <a:tab pos="8085365" algn="l"/>
                <a:tab pos="8534573" algn="l"/>
                <a:tab pos="8983781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200">
                <a:solidFill>
                  <a:srgbClr val="000000"/>
                </a:solidFill>
                <a:latin typeface="Times New Roman" pitchFamily="18"/>
                <a:ea typeface="Arial Unicode MS" pitchFamily="2"/>
                <a:cs typeface="Arial Unicode MS" pitchFamily="2"/>
              </a:rPr>
              <a:t>15.09.08</a:t>
            </a:r>
          </a:p>
        </p:txBody>
      </p:sp>
      <p:sp>
        <p:nvSpPr>
          <p:cNvPr id="3" name="Freihandform 1"/>
          <p:cNvSpPr/>
          <p:nvPr/>
        </p:nvSpPr>
        <p:spPr>
          <a:xfrm>
            <a:off x="975594" y="744863"/>
            <a:ext cx="4846491" cy="3722691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FFFFFF"/>
          </a:solidFill>
          <a:ln w="9363">
            <a:solidFill>
              <a:srgbClr val="000000"/>
            </a:solidFill>
            <a:prstDash val="solid"/>
            <a:miter/>
          </a:ln>
        </p:spPr>
        <p:txBody>
          <a:bodyPr lIns="89990" tIns="46790" rIns="89990" bIns="46790" anchor="ctr" compatLnSpc="0"/>
          <a:lstStyle/>
          <a:p>
            <a:pPr fontAlgn="auto" hangingPunct="0">
              <a:spcBef>
                <a:spcPts val="0"/>
              </a:spcBef>
              <a:spcAft>
                <a:spcPts val="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AT">
              <a:solidFill>
                <a:srgbClr val="000000"/>
              </a:solidFill>
              <a:latin typeface="Arial" pitchFamily="18"/>
              <a:ea typeface="Arial Unicode MS" pitchFamily="2"/>
              <a:cs typeface="Mangal" pitchFamily="2"/>
            </a:endParaRPr>
          </a:p>
        </p:txBody>
      </p:sp>
      <p:sp>
        <p:nvSpPr>
          <p:cNvPr id="200708" name="Notizenplatzhalter 2"/>
          <p:cNvSpPr txBox="1">
            <a:spLocks noGrp="1"/>
          </p:cNvSpPr>
          <p:nvPr>
            <p:ph type="body" sz="quarter" idx="1"/>
          </p:nvPr>
        </p:nvSpPr>
        <p:spPr bwMode="auto">
          <a:xfrm>
            <a:off x="906356" y="4715841"/>
            <a:ext cx="4978668" cy="28344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numCol="1">
            <a:prstTxWarp prst="textNoShape">
              <a:avLst/>
            </a:prstTxWarp>
            <a:spAutoFit/>
          </a:bodyPr>
          <a:lstStyle/>
          <a:p>
            <a:pPr eaLnBrk="1"/>
            <a:endParaRPr lang="de-DE" altLang="de-DE" smtClean="0">
              <a:latin typeface="Arial" pitchFamily="34" charset="0"/>
              <a:ea typeface="Arial Unicode MS" pitchFamily="34" charset="-128"/>
              <a:cs typeface="Mangal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515918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7"/>
          <p:cNvSpPr txBox="1"/>
          <p:nvPr/>
        </p:nvSpPr>
        <p:spPr>
          <a:xfrm>
            <a:off x="3852016" y="2"/>
            <a:ext cx="2939365" cy="490125"/>
          </a:xfrm>
          <a:prstGeom prst="rect">
            <a:avLst/>
          </a:prstGeom>
          <a:noFill/>
          <a:ln>
            <a:noFill/>
          </a:ln>
        </p:spPr>
        <p:txBody>
          <a:bodyPr wrap="none" lIns="89990" tIns="46790" rIns="89990" bIns="46790" compatLnSpc="0"/>
          <a:lstStyle/>
          <a:p>
            <a:pPr algn="r" fontAlgn="auto" hangingPunct="0">
              <a:spcBef>
                <a:spcPts val="0"/>
              </a:spcBef>
              <a:spcAft>
                <a:spcPts val="0"/>
              </a:spcAft>
              <a:tabLst>
                <a:tab pos="0" algn="l"/>
                <a:tab pos="448842" algn="l"/>
                <a:tab pos="898050" algn="l"/>
                <a:tab pos="1347258" algn="l"/>
                <a:tab pos="1796467" algn="l"/>
                <a:tab pos="2245675" algn="l"/>
                <a:tab pos="2694884" algn="l"/>
                <a:tab pos="3144092" algn="l"/>
                <a:tab pos="3593291" algn="l"/>
                <a:tab pos="4042498" algn="l"/>
                <a:tab pos="4491707" algn="l"/>
                <a:tab pos="4940916" algn="l"/>
                <a:tab pos="5390122" algn="l"/>
                <a:tab pos="5839331" algn="l"/>
                <a:tab pos="6288540" algn="l"/>
                <a:tab pos="6737748" algn="l"/>
                <a:tab pos="7186947" algn="l"/>
                <a:tab pos="7636156" algn="l"/>
                <a:tab pos="8085365" algn="l"/>
                <a:tab pos="8534573" algn="l"/>
                <a:tab pos="8983781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200">
                <a:solidFill>
                  <a:srgbClr val="000000"/>
                </a:solidFill>
                <a:latin typeface="Times New Roman" pitchFamily="18"/>
                <a:ea typeface="Arial Unicode MS" pitchFamily="2"/>
                <a:cs typeface="Arial Unicode MS" pitchFamily="2"/>
              </a:rPr>
              <a:t>15.09.08</a:t>
            </a:r>
          </a:p>
        </p:txBody>
      </p:sp>
      <p:sp>
        <p:nvSpPr>
          <p:cNvPr id="3" name="Freihandform 1"/>
          <p:cNvSpPr/>
          <p:nvPr/>
        </p:nvSpPr>
        <p:spPr>
          <a:xfrm>
            <a:off x="975594" y="744863"/>
            <a:ext cx="4846491" cy="3722691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FFFFFF"/>
          </a:solidFill>
          <a:ln w="9363">
            <a:solidFill>
              <a:srgbClr val="000000"/>
            </a:solidFill>
            <a:prstDash val="solid"/>
            <a:miter/>
          </a:ln>
        </p:spPr>
        <p:txBody>
          <a:bodyPr lIns="89990" tIns="46790" rIns="89990" bIns="46790" anchor="ctr" compatLnSpc="0"/>
          <a:lstStyle/>
          <a:p>
            <a:pPr fontAlgn="auto" hangingPunct="0">
              <a:spcBef>
                <a:spcPts val="0"/>
              </a:spcBef>
              <a:spcAft>
                <a:spcPts val="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AT">
              <a:solidFill>
                <a:srgbClr val="000000"/>
              </a:solidFill>
              <a:latin typeface="Arial" pitchFamily="18"/>
              <a:ea typeface="Arial Unicode MS" pitchFamily="2"/>
              <a:cs typeface="Mangal" pitchFamily="2"/>
            </a:endParaRPr>
          </a:p>
        </p:txBody>
      </p:sp>
      <p:sp>
        <p:nvSpPr>
          <p:cNvPr id="201732" name="Notizenplatzhalter 2"/>
          <p:cNvSpPr txBox="1">
            <a:spLocks noGrp="1"/>
          </p:cNvSpPr>
          <p:nvPr>
            <p:ph type="body" sz="quarter" idx="1"/>
          </p:nvPr>
        </p:nvSpPr>
        <p:spPr bwMode="auto">
          <a:xfrm>
            <a:off x="906356" y="4715841"/>
            <a:ext cx="4978668" cy="28344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numCol="1">
            <a:prstTxWarp prst="textNoShape">
              <a:avLst/>
            </a:prstTxWarp>
            <a:spAutoFit/>
          </a:bodyPr>
          <a:lstStyle/>
          <a:p>
            <a:pPr eaLnBrk="1"/>
            <a:endParaRPr lang="de-DE" altLang="de-DE" smtClean="0">
              <a:latin typeface="Arial" pitchFamily="34" charset="0"/>
              <a:ea typeface="Arial Unicode MS" pitchFamily="34" charset="-128"/>
              <a:cs typeface="Mangal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094837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7"/>
          <p:cNvSpPr txBox="1"/>
          <p:nvPr/>
        </p:nvSpPr>
        <p:spPr>
          <a:xfrm>
            <a:off x="3852016" y="2"/>
            <a:ext cx="2939365" cy="490125"/>
          </a:xfrm>
          <a:prstGeom prst="rect">
            <a:avLst/>
          </a:prstGeom>
          <a:noFill/>
          <a:ln>
            <a:noFill/>
          </a:ln>
        </p:spPr>
        <p:txBody>
          <a:bodyPr wrap="none" lIns="89990" tIns="46790" rIns="89990" bIns="46790" compatLnSpc="0"/>
          <a:lstStyle/>
          <a:p>
            <a:pPr algn="r" fontAlgn="auto" hangingPunct="0">
              <a:spcBef>
                <a:spcPts val="0"/>
              </a:spcBef>
              <a:spcAft>
                <a:spcPts val="0"/>
              </a:spcAft>
              <a:tabLst>
                <a:tab pos="0" algn="l"/>
                <a:tab pos="448842" algn="l"/>
                <a:tab pos="898050" algn="l"/>
                <a:tab pos="1347258" algn="l"/>
                <a:tab pos="1796467" algn="l"/>
                <a:tab pos="2245675" algn="l"/>
                <a:tab pos="2694884" algn="l"/>
                <a:tab pos="3144092" algn="l"/>
                <a:tab pos="3593291" algn="l"/>
                <a:tab pos="4042498" algn="l"/>
                <a:tab pos="4491707" algn="l"/>
                <a:tab pos="4940916" algn="l"/>
                <a:tab pos="5390122" algn="l"/>
                <a:tab pos="5839331" algn="l"/>
                <a:tab pos="6288540" algn="l"/>
                <a:tab pos="6737748" algn="l"/>
                <a:tab pos="7186947" algn="l"/>
                <a:tab pos="7636156" algn="l"/>
                <a:tab pos="8085365" algn="l"/>
                <a:tab pos="8534573" algn="l"/>
                <a:tab pos="8983781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200">
                <a:solidFill>
                  <a:srgbClr val="000000"/>
                </a:solidFill>
                <a:latin typeface="Times New Roman" pitchFamily="18"/>
                <a:ea typeface="Arial Unicode MS" pitchFamily="2"/>
                <a:cs typeface="Arial Unicode MS" pitchFamily="2"/>
              </a:rPr>
              <a:t>15.09.08</a:t>
            </a:r>
          </a:p>
        </p:txBody>
      </p:sp>
      <p:sp>
        <p:nvSpPr>
          <p:cNvPr id="3" name="Freihandform 1"/>
          <p:cNvSpPr/>
          <p:nvPr/>
        </p:nvSpPr>
        <p:spPr>
          <a:xfrm>
            <a:off x="975594" y="744863"/>
            <a:ext cx="4846491" cy="3722691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FFFFFF"/>
          </a:solidFill>
          <a:ln w="9363">
            <a:solidFill>
              <a:srgbClr val="000000"/>
            </a:solidFill>
            <a:prstDash val="solid"/>
            <a:miter/>
          </a:ln>
        </p:spPr>
        <p:txBody>
          <a:bodyPr lIns="89990" tIns="46790" rIns="89990" bIns="46790" anchor="ctr" compatLnSpc="0"/>
          <a:lstStyle/>
          <a:p>
            <a:pPr fontAlgn="auto" hangingPunct="0">
              <a:spcBef>
                <a:spcPts val="0"/>
              </a:spcBef>
              <a:spcAft>
                <a:spcPts val="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AT">
              <a:solidFill>
                <a:srgbClr val="000000"/>
              </a:solidFill>
              <a:latin typeface="Arial" pitchFamily="18"/>
              <a:ea typeface="Arial Unicode MS" pitchFamily="2"/>
              <a:cs typeface="Mangal" pitchFamily="2"/>
            </a:endParaRPr>
          </a:p>
        </p:txBody>
      </p:sp>
      <p:sp>
        <p:nvSpPr>
          <p:cNvPr id="202756" name="Notizenplatzhalter 2"/>
          <p:cNvSpPr txBox="1">
            <a:spLocks noGrp="1"/>
          </p:cNvSpPr>
          <p:nvPr>
            <p:ph type="body" sz="quarter" idx="1"/>
          </p:nvPr>
        </p:nvSpPr>
        <p:spPr bwMode="auto">
          <a:xfrm>
            <a:off x="906356" y="4715841"/>
            <a:ext cx="4978668" cy="28344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numCol="1">
            <a:prstTxWarp prst="textNoShape">
              <a:avLst/>
            </a:prstTxWarp>
            <a:spAutoFit/>
          </a:bodyPr>
          <a:lstStyle/>
          <a:p>
            <a:pPr eaLnBrk="1"/>
            <a:endParaRPr lang="de-DE" altLang="de-DE" smtClean="0">
              <a:latin typeface="Arial" pitchFamily="34" charset="0"/>
              <a:ea typeface="Arial Unicode MS" pitchFamily="34" charset="-128"/>
              <a:cs typeface="Mangal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127534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7"/>
          <p:cNvSpPr txBox="1"/>
          <p:nvPr/>
        </p:nvSpPr>
        <p:spPr>
          <a:xfrm>
            <a:off x="3852016" y="2"/>
            <a:ext cx="2939365" cy="490125"/>
          </a:xfrm>
          <a:prstGeom prst="rect">
            <a:avLst/>
          </a:prstGeom>
          <a:noFill/>
          <a:ln>
            <a:noFill/>
          </a:ln>
        </p:spPr>
        <p:txBody>
          <a:bodyPr wrap="none" lIns="89990" tIns="46790" rIns="89990" bIns="46790" compatLnSpc="0"/>
          <a:lstStyle/>
          <a:p>
            <a:pPr algn="r" fontAlgn="auto" hangingPunct="0">
              <a:spcBef>
                <a:spcPts val="0"/>
              </a:spcBef>
              <a:spcAft>
                <a:spcPts val="0"/>
              </a:spcAft>
              <a:tabLst>
                <a:tab pos="0" algn="l"/>
                <a:tab pos="448842" algn="l"/>
                <a:tab pos="898050" algn="l"/>
                <a:tab pos="1347258" algn="l"/>
                <a:tab pos="1796467" algn="l"/>
                <a:tab pos="2245675" algn="l"/>
                <a:tab pos="2694884" algn="l"/>
                <a:tab pos="3144092" algn="l"/>
                <a:tab pos="3593291" algn="l"/>
                <a:tab pos="4042498" algn="l"/>
                <a:tab pos="4491707" algn="l"/>
                <a:tab pos="4940916" algn="l"/>
                <a:tab pos="5390122" algn="l"/>
                <a:tab pos="5839331" algn="l"/>
                <a:tab pos="6288540" algn="l"/>
                <a:tab pos="6737748" algn="l"/>
                <a:tab pos="7186947" algn="l"/>
                <a:tab pos="7636156" algn="l"/>
                <a:tab pos="8085365" algn="l"/>
                <a:tab pos="8534573" algn="l"/>
                <a:tab pos="8983781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200">
                <a:solidFill>
                  <a:srgbClr val="000000"/>
                </a:solidFill>
                <a:latin typeface="Times New Roman" pitchFamily="18"/>
                <a:ea typeface="Arial Unicode MS" pitchFamily="2"/>
                <a:cs typeface="Arial Unicode MS" pitchFamily="2"/>
              </a:rPr>
              <a:t>15.09.08</a:t>
            </a:r>
          </a:p>
        </p:txBody>
      </p:sp>
      <p:sp>
        <p:nvSpPr>
          <p:cNvPr id="3" name="Freihandform 1"/>
          <p:cNvSpPr/>
          <p:nvPr/>
        </p:nvSpPr>
        <p:spPr>
          <a:xfrm>
            <a:off x="975594" y="744863"/>
            <a:ext cx="4846491" cy="3722691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FFFFFF"/>
          </a:solidFill>
          <a:ln w="9363">
            <a:solidFill>
              <a:srgbClr val="000000"/>
            </a:solidFill>
            <a:prstDash val="solid"/>
            <a:miter/>
          </a:ln>
        </p:spPr>
        <p:txBody>
          <a:bodyPr lIns="89990" tIns="46790" rIns="89990" bIns="46790" anchor="ctr" compatLnSpc="0"/>
          <a:lstStyle/>
          <a:p>
            <a:pPr fontAlgn="auto" hangingPunct="0">
              <a:spcBef>
                <a:spcPts val="0"/>
              </a:spcBef>
              <a:spcAft>
                <a:spcPts val="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AT">
              <a:solidFill>
                <a:srgbClr val="000000"/>
              </a:solidFill>
              <a:latin typeface="Arial" pitchFamily="18"/>
              <a:ea typeface="Arial Unicode MS" pitchFamily="2"/>
              <a:cs typeface="Mangal" pitchFamily="2"/>
            </a:endParaRPr>
          </a:p>
        </p:txBody>
      </p:sp>
      <p:sp>
        <p:nvSpPr>
          <p:cNvPr id="197636" name="Notizenplatzhalter 2"/>
          <p:cNvSpPr txBox="1">
            <a:spLocks noGrp="1"/>
          </p:cNvSpPr>
          <p:nvPr>
            <p:ph type="body" sz="quarter" idx="1"/>
          </p:nvPr>
        </p:nvSpPr>
        <p:spPr bwMode="auto">
          <a:xfrm>
            <a:off x="906356" y="4715841"/>
            <a:ext cx="4978668" cy="28344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numCol="1">
            <a:prstTxWarp prst="textNoShape">
              <a:avLst/>
            </a:prstTxWarp>
            <a:spAutoFit/>
          </a:bodyPr>
          <a:lstStyle/>
          <a:p>
            <a:pPr eaLnBrk="1"/>
            <a:endParaRPr lang="de-DE" altLang="de-DE" smtClean="0">
              <a:latin typeface="Arial" pitchFamily="34" charset="0"/>
              <a:ea typeface="Arial Unicode MS" pitchFamily="34" charset="-128"/>
              <a:cs typeface="Mangal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6613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7"/>
          <p:cNvSpPr txBox="1"/>
          <p:nvPr/>
        </p:nvSpPr>
        <p:spPr>
          <a:xfrm>
            <a:off x="3852016" y="3"/>
            <a:ext cx="2939365" cy="490125"/>
          </a:xfrm>
          <a:prstGeom prst="rect">
            <a:avLst/>
          </a:prstGeom>
          <a:noFill/>
          <a:ln>
            <a:noFill/>
          </a:ln>
        </p:spPr>
        <p:txBody>
          <a:bodyPr wrap="none" lIns="89976" tIns="46783" rIns="89976" bIns="46783" compatLnSpc="0"/>
          <a:lstStyle/>
          <a:p>
            <a:pPr algn="r" fontAlgn="auto" hangingPunct="0">
              <a:spcBef>
                <a:spcPts val="0"/>
              </a:spcBef>
              <a:spcAft>
                <a:spcPts val="0"/>
              </a:spcAft>
              <a:tabLst>
                <a:tab pos="0" algn="l"/>
                <a:tab pos="448783" algn="l"/>
                <a:tab pos="897931" algn="l"/>
                <a:tab pos="1347082" algn="l"/>
                <a:tab pos="1796229" algn="l"/>
                <a:tab pos="2245377" algn="l"/>
                <a:tab pos="2694527" algn="l"/>
                <a:tab pos="3143675" algn="l"/>
                <a:tab pos="3592814" algn="l"/>
                <a:tab pos="4041963" algn="l"/>
                <a:tab pos="4491114" algn="l"/>
                <a:tab pos="4940261" algn="l"/>
                <a:tab pos="5389408" algn="l"/>
                <a:tab pos="5838559" algn="l"/>
                <a:tab pos="6287707" algn="l"/>
                <a:tab pos="6736857" algn="l"/>
                <a:tab pos="7185994" algn="l"/>
                <a:tab pos="7635145" algn="l"/>
                <a:tab pos="8084294" algn="l"/>
                <a:tab pos="8533443" algn="l"/>
                <a:tab pos="8982591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200">
                <a:solidFill>
                  <a:srgbClr val="000000"/>
                </a:solidFill>
                <a:latin typeface="Times New Roman" pitchFamily="18"/>
                <a:ea typeface="Arial Unicode MS" pitchFamily="2"/>
                <a:cs typeface="Arial Unicode MS" pitchFamily="2"/>
              </a:rPr>
              <a:t>15.09.08</a:t>
            </a:r>
          </a:p>
        </p:txBody>
      </p:sp>
      <p:sp>
        <p:nvSpPr>
          <p:cNvPr id="3" name="Freihandform 1"/>
          <p:cNvSpPr/>
          <p:nvPr/>
        </p:nvSpPr>
        <p:spPr>
          <a:xfrm>
            <a:off x="975594" y="744864"/>
            <a:ext cx="4846491" cy="3722691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FFFFFF"/>
          </a:solidFill>
          <a:ln w="9363">
            <a:solidFill>
              <a:srgbClr val="000000"/>
            </a:solidFill>
            <a:prstDash val="solid"/>
            <a:miter/>
          </a:ln>
        </p:spPr>
        <p:txBody>
          <a:bodyPr lIns="89976" tIns="46783" rIns="89976" bIns="46783" anchor="ctr" compatLnSpc="0"/>
          <a:lstStyle/>
          <a:p>
            <a:pPr fontAlgn="auto" hangingPunct="0">
              <a:spcBef>
                <a:spcPts val="0"/>
              </a:spcBef>
              <a:spcAft>
                <a:spcPts val="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AT">
              <a:solidFill>
                <a:srgbClr val="000000"/>
              </a:solidFill>
              <a:latin typeface="Arial" pitchFamily="18"/>
              <a:ea typeface="Arial Unicode MS" pitchFamily="2"/>
              <a:cs typeface="Mangal" pitchFamily="2"/>
            </a:endParaRPr>
          </a:p>
        </p:txBody>
      </p:sp>
      <p:sp>
        <p:nvSpPr>
          <p:cNvPr id="146436" name="Notizenplatzhalter 2"/>
          <p:cNvSpPr txBox="1">
            <a:spLocks noGrp="1"/>
          </p:cNvSpPr>
          <p:nvPr>
            <p:ph type="body" sz="quarter" idx="1"/>
          </p:nvPr>
        </p:nvSpPr>
        <p:spPr bwMode="auto">
          <a:xfrm>
            <a:off x="906356" y="4715839"/>
            <a:ext cx="4978668" cy="28188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numCol="1">
            <a:prstTxWarp prst="textNoShape">
              <a:avLst/>
            </a:prstTxWarp>
            <a:spAutoFit/>
          </a:bodyPr>
          <a:lstStyle/>
          <a:p>
            <a:pPr eaLnBrk="1"/>
            <a:endParaRPr lang="de-DE" altLang="de-DE" smtClean="0">
              <a:latin typeface="Arial" pitchFamily="34" charset="0"/>
              <a:ea typeface="Arial Unicode MS" pitchFamily="34" charset="-128"/>
              <a:cs typeface="Mangal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6538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C7ECDE20-EA6D-4F86-BE12-9865BC0F3733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18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28675" name="Text Box 1"/>
          <p:cNvSpPr txBox="1">
            <a:spLocks noChangeArrowheads="1"/>
          </p:cNvSpPr>
          <p:nvPr/>
        </p:nvSpPr>
        <p:spPr bwMode="auto">
          <a:xfrm>
            <a:off x="1132441" y="745229"/>
            <a:ext cx="4532797" cy="3721527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88214" tIns="44108" rIns="88214" bIns="44108" anchor="ctr"/>
          <a:lstStyle>
            <a:lvl1pPr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42950" indent="-28575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43000" indent="-2286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600200" indent="-2286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2057400" indent="-2286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lnSpc>
                <a:spcPct val="93000"/>
              </a:lnSpc>
              <a:spcBef>
                <a:spcPct val="0"/>
              </a:spcBef>
              <a:buFont typeface="Arial" charset="0"/>
              <a:buNone/>
            </a:pPr>
            <a:endParaRPr lang="de-DE" altLang="de-DE" sz="170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28676" name="Rectangle 2"/>
          <p:cNvSpPr>
            <a:spLocks noGrp="1" noChangeArrowheads="1"/>
          </p:cNvSpPr>
          <p:nvPr>
            <p:ph type="body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0376851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A79A9D65-F831-43FB-A7B7-29BA70F791B3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22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29699" name="Text Box 1"/>
          <p:cNvSpPr txBox="1">
            <a:spLocks noChangeArrowheads="1"/>
          </p:cNvSpPr>
          <p:nvPr/>
        </p:nvSpPr>
        <p:spPr bwMode="auto">
          <a:xfrm>
            <a:off x="1132441" y="745229"/>
            <a:ext cx="4532797" cy="3721527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88214" tIns="44108" rIns="88214" bIns="44108" anchor="ctr"/>
          <a:lstStyle>
            <a:lvl1pPr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42950" indent="-28575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43000" indent="-2286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600200" indent="-2286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2057400" indent="-2286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lnSpc>
                <a:spcPct val="93000"/>
              </a:lnSpc>
              <a:spcBef>
                <a:spcPct val="0"/>
              </a:spcBef>
              <a:buFont typeface="Arial" charset="0"/>
              <a:buNone/>
            </a:pPr>
            <a:endParaRPr lang="de-DE" altLang="de-DE" sz="170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29700" name="Rectangle 2"/>
          <p:cNvSpPr>
            <a:spLocks noGrp="1" noChangeArrowheads="1"/>
          </p:cNvSpPr>
          <p:nvPr>
            <p:ph type="body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40269852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6739" indent="-275669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02677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4374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84818" indent="-220535" defTabSz="47017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25889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6696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308030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49101" indent="-220535" defTabSz="47017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55654" algn="l"/>
                <a:tab pos="1911306" algn="l"/>
                <a:tab pos="2866960" algn="l"/>
                <a:tab pos="3822613" algn="l"/>
                <a:tab pos="4778266" algn="l"/>
                <a:tab pos="5733919" algn="l"/>
                <a:tab pos="6688041" algn="l"/>
                <a:tab pos="7643695" algn="l"/>
                <a:tab pos="8599348" algn="l"/>
                <a:tab pos="9555001" algn="l"/>
                <a:tab pos="10510655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charset="0"/>
              <a:buNone/>
            </a:pPr>
            <a:fld id="{C7ECDE20-EA6D-4F86-BE12-9865BC0F3733}" type="slidenum">
              <a:rPr lang="en-GB" altLang="de-DE" sz="1300">
                <a:latin typeface="Arial" charset="0"/>
                <a:ea typeface="Lucida Sans Unicode" charset="0"/>
              </a:rPr>
              <a:pPr eaLnBrk="1" hangingPunct="1">
                <a:spcBef>
                  <a:spcPct val="0"/>
                </a:spcBef>
                <a:buFont typeface="Arial" charset="0"/>
                <a:buNone/>
              </a:pPr>
              <a:t>45</a:t>
            </a:fld>
            <a:endParaRPr lang="en-GB" altLang="de-DE" sz="1300">
              <a:latin typeface="Arial" charset="0"/>
              <a:ea typeface="Lucida Sans Unicode" charset="0"/>
            </a:endParaRPr>
          </a:p>
        </p:txBody>
      </p:sp>
      <p:sp>
        <p:nvSpPr>
          <p:cNvPr id="28675" name="Text Box 1"/>
          <p:cNvSpPr txBox="1">
            <a:spLocks noChangeArrowheads="1"/>
          </p:cNvSpPr>
          <p:nvPr/>
        </p:nvSpPr>
        <p:spPr bwMode="auto">
          <a:xfrm>
            <a:off x="1132441" y="745229"/>
            <a:ext cx="4532797" cy="3721527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88214" tIns="44108" rIns="88214" bIns="44108" anchor="ctr"/>
          <a:lstStyle>
            <a:lvl1pPr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42950" indent="-28575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143000" indent="-2286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600200" indent="-2286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2057400" indent="-2286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lnSpc>
                <a:spcPct val="93000"/>
              </a:lnSpc>
              <a:spcBef>
                <a:spcPct val="0"/>
              </a:spcBef>
              <a:buFont typeface="Arial" charset="0"/>
              <a:buNone/>
            </a:pPr>
            <a:endParaRPr lang="de-DE" altLang="de-DE" sz="170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28676" name="Rectangle 2"/>
          <p:cNvSpPr>
            <a:spLocks noGrp="1" noChangeArrowheads="1"/>
          </p:cNvSpPr>
          <p:nvPr>
            <p:ph type="body"/>
          </p:nvPr>
        </p:nvSpPr>
        <p:spPr>
          <a:xfrm>
            <a:off x="679464" y="4714654"/>
            <a:ext cx="5438748" cy="44698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554" tIns="47777" rIns="95554" bIns="47777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037685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/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8A3718-E949-453F-8473-D18A29488D68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197513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18AF1D-A2F6-4C27-B6FD-9F4844E92B66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7677388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E237EF-5DFA-4953-985B-82EA250E665C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586637"/>
      </p:ext>
    </p:extLst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28588"/>
            <a:ext cx="8228013" cy="1433512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ADBB15-A417-405F-B497-AB70BE6D43EE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551869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08720"/>
          </a:xfrm>
        </p:spPr>
        <p:txBody>
          <a:bodyPr/>
          <a:lstStyle/>
          <a:p>
            <a:r>
              <a:rPr lang="de-DE" dirty="0" smtClean="0"/>
              <a:t>Titelmasterformat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50985C-A61C-4106-8AA3-06FCE8BB2FE6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  <p:cxnSp>
        <p:nvCxnSpPr>
          <p:cNvPr id="7" name="Gerader Verbinder 6"/>
          <p:cNvCxnSpPr/>
          <p:nvPr userDrawn="1"/>
        </p:nvCxnSpPr>
        <p:spPr>
          <a:xfrm>
            <a:off x="457200" y="980728"/>
            <a:ext cx="8229600" cy="0"/>
          </a:xfrm>
          <a:prstGeom prst="line">
            <a:avLst/>
          </a:prstGeom>
          <a:ln w="38100">
            <a:gradFill>
              <a:gsLst>
                <a:gs pos="0">
                  <a:schemeClr val="accent3">
                    <a:lumMod val="75000"/>
                  </a:schemeClr>
                </a:gs>
                <a:gs pos="100000">
                  <a:schemeClr val="accent3">
                    <a:alpha val="0"/>
                    <a:lumMod val="69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61960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6"/>
          <p:cNvSpPr/>
          <p:nvPr/>
        </p:nvSpPr>
        <p:spPr>
          <a:xfrm>
            <a:off x="4495800" y="3924300"/>
            <a:ext cx="84138" cy="8413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93000"/>
              </a:lnSpc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/>
          </a:p>
        </p:txBody>
      </p:sp>
      <p:sp>
        <p:nvSpPr>
          <p:cNvPr id="5" name="Oval 7"/>
          <p:cNvSpPr/>
          <p:nvPr/>
        </p:nvSpPr>
        <p:spPr>
          <a:xfrm>
            <a:off x="4695825" y="3924300"/>
            <a:ext cx="84138" cy="8413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93000"/>
              </a:lnSpc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/>
          </a:p>
        </p:txBody>
      </p:sp>
      <p:sp>
        <p:nvSpPr>
          <p:cNvPr id="6" name="Oval 8"/>
          <p:cNvSpPr/>
          <p:nvPr/>
        </p:nvSpPr>
        <p:spPr>
          <a:xfrm>
            <a:off x="4297363" y="3924300"/>
            <a:ext cx="84137" cy="8413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93000"/>
              </a:lnSpc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A0160A-EFC3-45EF-B501-C82DA7F2263B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661458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 smtClean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E303B6-817E-4F7D-A645-91E39DB8DE9B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676259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96B79F-7B7C-4AE6-AB94-1160789D164B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670480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34E9D1-1922-4BF3-A56C-D539019E8F8B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386735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81FF5D-47F7-414B-8A52-DD08F9275F04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716567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3434F-45E0-4E74-A350-892DF8581C3F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8236177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/>
          <a:lstStyle>
            <a:lvl1pPr algn="ctr">
              <a:lnSpc>
                <a:spcPct val="100000"/>
              </a:lnSpc>
              <a:defRPr sz="2800" b="0">
                <a:latin typeface="Calibri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 smtClean="0"/>
              <a:t>Bild durch Klicken auf Symbol hinzufügen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98DB04-90AD-47D7-8667-D3A34E4004CC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7343409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tint val="80000"/>
                <a:satMod val="250000"/>
                <a:lumMod val="0"/>
                <a:lumOff val="100000"/>
              </a:schemeClr>
            </a:gs>
            <a:gs pos="0">
              <a:schemeClr val="bg1">
                <a:tint val="90000"/>
                <a:shade val="90000"/>
                <a:satMod val="200000"/>
              </a:schemeClr>
            </a:gs>
            <a:gs pos="100000">
              <a:srgbClr val="336699">
                <a:alpha val="57255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2271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de-DE" dirty="0" smtClean="0"/>
              <a:t>Titelmasterformat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20643" y="1541835"/>
            <a:ext cx="8229600" cy="4641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 smtClean="0"/>
              <a:t>Textmasterformat bearbeiten</a:t>
            </a:r>
          </a:p>
          <a:p>
            <a:pPr lvl="1"/>
            <a:r>
              <a:rPr lang="de-DE" altLang="de-DE" dirty="0" smtClean="0"/>
              <a:t>Zweite Ebene</a:t>
            </a:r>
          </a:p>
          <a:p>
            <a:pPr lvl="2"/>
            <a:r>
              <a:rPr lang="de-DE" altLang="de-DE" dirty="0" smtClean="0"/>
              <a:t>Dritte Ebene</a:t>
            </a:r>
          </a:p>
          <a:p>
            <a:pPr lvl="3"/>
            <a:r>
              <a:rPr lang="de-DE" altLang="de-DE" dirty="0" smtClean="0"/>
              <a:t>Vierte Ebene</a:t>
            </a:r>
          </a:p>
          <a:p>
            <a:pPr lvl="4"/>
            <a:r>
              <a:rPr lang="de-DE" altLang="de-DE" dirty="0" smtClean="0"/>
              <a:t>Fünfte </a:t>
            </a:r>
            <a:r>
              <a:rPr lang="de-DE" altLang="de-DE" dirty="0" err="1" smtClean="0"/>
              <a:t>Ebenea</a:t>
            </a:r>
            <a:endParaRPr lang="en-US" altLang="de-DE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2700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lnSpc>
                <a:spcPct val="93000"/>
              </a:lnSpc>
              <a:buClr>
                <a:srgbClr val="000000"/>
              </a:buClr>
              <a:buSzPct val="100000"/>
              <a:buFont typeface="Arial" charset="0"/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  <a:ea typeface="Lucida Sans Unicode" charset="0"/>
                <a:cs typeface="Lucida Sans Unicode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8813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lnSpc>
                <a:spcPct val="93000"/>
              </a:lnSpc>
              <a:buClr>
                <a:srgbClr val="000000"/>
              </a:buClr>
              <a:buSzPct val="100000"/>
              <a:buFont typeface="Arial" charset="0"/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  <a:ea typeface="Lucida Sans Unicode" charset="0"/>
                <a:cs typeface="Lucida Sans Unicode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925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lnSpc>
                <a:spcPct val="93000"/>
              </a:lnSpc>
              <a:buClr>
                <a:srgbClr val="000000"/>
              </a:buClr>
              <a:buSzPct val="100000"/>
              <a:buFont typeface="Arial" charset="0"/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  <a:ea typeface="Lucida Sans Unicode" charset="0"/>
                <a:cs typeface="Lucida Sans Unicode" charset="0"/>
              </a:defRPr>
            </a:lvl1pPr>
          </a:lstStyle>
          <a:p>
            <a:pPr>
              <a:defRPr/>
            </a:pPr>
            <a:fld id="{ED7FD13C-24EB-4BF5-AAF1-9C4929AF3456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  <p:sp>
        <p:nvSpPr>
          <p:cNvPr id="7" name="Oval 6"/>
          <p:cNvSpPr/>
          <p:nvPr/>
        </p:nvSpPr>
        <p:spPr>
          <a:xfrm>
            <a:off x="8458200" y="6499225"/>
            <a:ext cx="84138" cy="8413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lnSpc>
                <a:spcPct val="93000"/>
              </a:lnSpc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69913" y="6499225"/>
            <a:ext cx="84137" cy="8413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93000"/>
              </a:lnSpc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2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ransition spd="med">
    <p:fade/>
  </p:transition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lnSpc>
          <a:spcPts val="5800"/>
        </a:lnSpc>
        <a:spcBef>
          <a:spcPct val="0"/>
        </a:spcBef>
        <a:spcAft>
          <a:spcPct val="0"/>
        </a:spcAft>
        <a:defRPr sz="5400" kern="1200">
          <a:solidFill>
            <a:srgbClr val="1B434B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ctr" rtl="0" eaLnBrk="0" fontAlgn="base" hangingPunct="0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Palatino Linotype" pitchFamily="18" charset="0"/>
        </a:defRPr>
      </a:lvl2pPr>
      <a:lvl3pPr algn="ctr" rtl="0" eaLnBrk="0" fontAlgn="base" hangingPunct="0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Palatino Linotype" pitchFamily="18" charset="0"/>
        </a:defRPr>
      </a:lvl3pPr>
      <a:lvl4pPr algn="ctr" rtl="0" eaLnBrk="0" fontAlgn="base" hangingPunct="0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Palatino Linotype" pitchFamily="18" charset="0"/>
        </a:defRPr>
      </a:lvl4pPr>
      <a:lvl5pPr algn="ctr" rtl="0" eaLnBrk="0" fontAlgn="base" hangingPunct="0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Palatino Linotype" pitchFamily="18" charset="0"/>
        </a:defRPr>
      </a:lvl5pPr>
      <a:lvl6pPr marL="457200" algn="ctr" rtl="0" fontAlgn="base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Palatino Linotype" pitchFamily="18" charset="0"/>
        </a:defRPr>
      </a:lvl6pPr>
      <a:lvl7pPr marL="914400" algn="ctr" rtl="0" fontAlgn="base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Palatino Linotype" pitchFamily="18" charset="0"/>
        </a:defRPr>
      </a:lvl7pPr>
      <a:lvl8pPr marL="1371600" algn="ctr" rtl="0" fontAlgn="base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Palatino Linotype" pitchFamily="18" charset="0"/>
        </a:defRPr>
      </a:lvl8pPr>
      <a:lvl9pPr marL="1828800" algn="ctr" rtl="0" fontAlgn="base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Palatino Linotype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2400" kern="1200">
          <a:solidFill>
            <a:srgbClr val="1B434B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□"/>
        <a:defRPr sz="1600" kern="1200">
          <a:solidFill>
            <a:srgbClr val="1B434B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●"/>
        <a:defRPr sz="1600" kern="1200">
          <a:solidFill>
            <a:srgbClr val="1B434B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Courier New" panose="02070309020205020404" pitchFamily="49" charset="0"/>
        <a:buChar char="o"/>
        <a:defRPr sz="1600" kern="1200">
          <a:solidFill>
            <a:srgbClr val="1B434B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Symbol" panose="05050102010706020507" pitchFamily="18" charset="2"/>
        <a:buChar char="-"/>
        <a:defRPr sz="1600" kern="1200">
          <a:solidFill>
            <a:srgbClr val="1B434B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gif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gif"/><Relationship Id="rId2" Type="http://schemas.openxmlformats.org/officeDocument/2006/relationships/image" Target="../media/image145.jpe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7.jpe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jpe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jpe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4.jpe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6.png"/><Relationship Id="rId2" Type="http://schemas.openxmlformats.org/officeDocument/2006/relationships/image" Target="../media/image15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8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9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2.png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3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4.png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e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tudium-informatik.net/index.php/Wiki/Ma%C3%9Feinheit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jpe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jpeg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jpeg"/><Relationship Id="rId2" Type="http://schemas.openxmlformats.org/officeDocument/2006/relationships/image" Target="../media/image68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jpeg"/><Relationship Id="rId7" Type="http://schemas.openxmlformats.org/officeDocument/2006/relationships/image" Target="../media/image84.jpeg"/><Relationship Id="rId2" Type="http://schemas.openxmlformats.org/officeDocument/2006/relationships/image" Target="../media/image7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3.jpeg"/><Relationship Id="rId5" Type="http://schemas.openxmlformats.org/officeDocument/2006/relationships/image" Target="../media/image82.jpeg"/><Relationship Id="rId4" Type="http://schemas.openxmlformats.org/officeDocument/2006/relationships/image" Target="../media/image81.jpe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7.jpeg"/><Relationship Id="rId4" Type="http://schemas.openxmlformats.org/officeDocument/2006/relationships/image" Target="../media/image86.jpe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9.jpe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94.jpe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8.jpeg"/><Relationship Id="rId4" Type="http://schemas.openxmlformats.org/officeDocument/2006/relationships/image" Target="../media/image97.jpe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9.jpeg"/><Relationship Id="rId5" Type="http://schemas.openxmlformats.org/officeDocument/2006/relationships/image" Target="../media/image98.jpeg"/><Relationship Id="rId4" Type="http://schemas.openxmlformats.org/officeDocument/2006/relationships/image" Target="../media/image97.jpe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jpeg"/><Relationship Id="rId7" Type="http://schemas.openxmlformats.org/officeDocument/2006/relationships/image" Target="../media/image101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0.jpeg"/><Relationship Id="rId5" Type="http://schemas.openxmlformats.org/officeDocument/2006/relationships/image" Target="../media/image98.jpeg"/><Relationship Id="rId4" Type="http://schemas.openxmlformats.org/officeDocument/2006/relationships/image" Target="../media/image97.jpe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2.jpeg"/><Relationship Id="rId5" Type="http://schemas.openxmlformats.org/officeDocument/2006/relationships/image" Target="../media/image98.jpeg"/><Relationship Id="rId4" Type="http://schemas.openxmlformats.org/officeDocument/2006/relationships/image" Target="../media/image97.jpe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jpeg"/><Relationship Id="rId7" Type="http://schemas.openxmlformats.org/officeDocument/2006/relationships/image" Target="../media/image10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3.jpeg"/><Relationship Id="rId5" Type="http://schemas.openxmlformats.org/officeDocument/2006/relationships/image" Target="../media/image98.jpeg"/><Relationship Id="rId4" Type="http://schemas.openxmlformats.org/officeDocument/2006/relationships/image" Target="../media/image9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5.jpeg"/><Relationship Id="rId5" Type="http://schemas.openxmlformats.org/officeDocument/2006/relationships/image" Target="../media/image98.jpeg"/><Relationship Id="rId4" Type="http://schemas.openxmlformats.org/officeDocument/2006/relationships/image" Target="../media/image97.jpe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6.jpeg"/><Relationship Id="rId5" Type="http://schemas.openxmlformats.org/officeDocument/2006/relationships/image" Target="../media/image98.jpeg"/><Relationship Id="rId4" Type="http://schemas.openxmlformats.org/officeDocument/2006/relationships/image" Target="../media/image97.jpe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jpeg"/><Relationship Id="rId7" Type="http://schemas.openxmlformats.org/officeDocument/2006/relationships/image" Target="../media/image108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8.jpeg"/><Relationship Id="rId5" Type="http://schemas.openxmlformats.org/officeDocument/2006/relationships/image" Target="../media/image97.jpeg"/><Relationship Id="rId4" Type="http://schemas.openxmlformats.org/officeDocument/2006/relationships/image" Target="../media/image96.jpe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jpeg"/><Relationship Id="rId7" Type="http://schemas.openxmlformats.org/officeDocument/2006/relationships/image" Target="../media/image110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9.jpeg"/><Relationship Id="rId5" Type="http://schemas.openxmlformats.org/officeDocument/2006/relationships/image" Target="../media/image98.jpeg"/><Relationship Id="rId4" Type="http://schemas.openxmlformats.org/officeDocument/2006/relationships/image" Target="../media/image97.jpeg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3.jpeg"/><Relationship Id="rId3" Type="http://schemas.openxmlformats.org/officeDocument/2006/relationships/image" Target="../media/image96.jpeg"/><Relationship Id="rId7" Type="http://schemas.openxmlformats.org/officeDocument/2006/relationships/image" Target="../media/image112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1.jpeg"/><Relationship Id="rId5" Type="http://schemas.openxmlformats.org/officeDocument/2006/relationships/image" Target="../media/image98.jpeg"/><Relationship Id="rId4" Type="http://schemas.openxmlformats.org/officeDocument/2006/relationships/image" Target="../media/image97.jpeg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0.png"/><Relationship Id="rId3" Type="http://schemas.openxmlformats.org/officeDocument/2006/relationships/image" Target="../media/image115.png"/><Relationship Id="rId7" Type="http://schemas.openxmlformats.org/officeDocument/2006/relationships/image" Target="../media/image119.png"/><Relationship Id="rId12" Type="http://schemas.openxmlformats.org/officeDocument/2006/relationships/image" Target="../media/image12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8.png"/><Relationship Id="rId11" Type="http://schemas.openxmlformats.org/officeDocument/2006/relationships/image" Target="../media/image123.png"/><Relationship Id="rId5" Type="http://schemas.openxmlformats.org/officeDocument/2006/relationships/image" Target="../media/image117.png"/><Relationship Id="rId10" Type="http://schemas.openxmlformats.org/officeDocument/2006/relationships/image" Target="../media/image122.png"/><Relationship Id="rId4" Type="http://schemas.openxmlformats.org/officeDocument/2006/relationships/image" Target="../media/image116.png"/><Relationship Id="rId9" Type="http://schemas.openxmlformats.org/officeDocument/2006/relationships/image" Target="../media/image121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png"/><Relationship Id="rId2" Type="http://schemas.openxmlformats.org/officeDocument/2006/relationships/image" Target="../media/image12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7.jpeg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jpe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2.png"/><Relationship Id="rId5" Type="http://schemas.openxmlformats.org/officeDocument/2006/relationships/image" Target="../media/image131.png"/><Relationship Id="rId4" Type="http://schemas.openxmlformats.org/officeDocument/2006/relationships/image" Target="../media/image13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4.jpe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5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9.png"/><Relationship Id="rId5" Type="http://schemas.openxmlformats.org/officeDocument/2006/relationships/image" Target="../media/image130.png"/><Relationship Id="rId4" Type="http://schemas.openxmlformats.org/officeDocument/2006/relationships/image" Target="../media/image137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jpeg"/><Relationship Id="rId7" Type="http://schemas.openxmlformats.org/officeDocument/2006/relationships/image" Target="../media/image143.jpeg"/><Relationship Id="rId2" Type="http://schemas.openxmlformats.org/officeDocument/2006/relationships/image" Target="../media/image1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2.png"/><Relationship Id="rId5" Type="http://schemas.openxmlformats.org/officeDocument/2006/relationships/image" Target="../media/image141.jpeg"/><Relationship Id="rId4" Type="http://schemas.openxmlformats.org/officeDocument/2006/relationships/image" Target="../media/image140.jpe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ChangeArrowheads="1"/>
          </p:cNvSpPr>
          <p:nvPr>
            <p:ph type="title"/>
          </p:nvPr>
        </p:nvSpPr>
        <p:spPr>
          <a:xfrm>
            <a:off x="527050" y="692149"/>
            <a:ext cx="8365430" cy="2380513"/>
          </a:xfrm>
        </p:spPr>
        <p:txBody>
          <a:bodyPr/>
          <a:lstStyle/>
          <a:p>
            <a:pPr algn="l"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GB" sz="6000" dirty="0" err="1" smtClean="0"/>
              <a:t>Angewandte</a:t>
            </a:r>
            <a:r>
              <a:rPr lang="en-GB" sz="6000" dirty="0" smtClean="0"/>
              <a:t/>
            </a:r>
            <a:br>
              <a:rPr lang="en-GB" sz="6000" dirty="0" smtClean="0"/>
            </a:br>
            <a:r>
              <a:rPr lang="en-GB" sz="6000" dirty="0" err="1" smtClean="0"/>
              <a:t>Informatik</a:t>
            </a:r>
            <a:r>
              <a:rPr lang="en-GB" sz="6000" dirty="0"/>
              <a:t> </a:t>
            </a:r>
            <a:r>
              <a:rPr lang="en-GB" sz="6000" dirty="0" smtClean="0"/>
              <a:t>                              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683568" y="3789040"/>
            <a:ext cx="6768752" cy="11227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3000"/>
              </a:lnSpc>
              <a:buClr>
                <a:srgbClr val="000000"/>
              </a:buClr>
              <a:buSzPct val="100000"/>
              <a:defRPr/>
            </a:pPr>
            <a:r>
              <a:rPr lang="de-AT" sz="3600" dirty="0" smtClean="0">
                <a:solidFill>
                  <a:schemeClr val="accent3">
                    <a:lumMod val="75000"/>
                  </a:schemeClr>
                </a:solidFill>
              </a:rPr>
              <a:t>Schuljahr 2016/17</a:t>
            </a:r>
          </a:p>
          <a:p>
            <a:pPr>
              <a:lnSpc>
                <a:spcPct val="93000"/>
              </a:lnSpc>
              <a:buClr>
                <a:srgbClr val="000000"/>
              </a:buClr>
              <a:buSzPct val="100000"/>
              <a:defRPr/>
            </a:pPr>
            <a:endParaRPr lang="de-AT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3" name="Gerade Verbindung 2"/>
          <p:cNvCxnSpPr/>
          <p:nvPr/>
        </p:nvCxnSpPr>
        <p:spPr>
          <a:xfrm>
            <a:off x="683568" y="2996952"/>
            <a:ext cx="7848872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496" y="980728"/>
            <a:ext cx="9052474" cy="5877272"/>
          </a:xfrm>
        </p:spPr>
        <p:txBody>
          <a:bodyPr/>
          <a:lstStyle/>
          <a:p>
            <a:pPr marL="400050" lvl="1" indent="0">
              <a:buNone/>
            </a:pPr>
            <a:r>
              <a:rPr lang="de-DE" sz="2800" dirty="0" smtClean="0"/>
              <a:t>    Technologie: </a:t>
            </a:r>
            <a:r>
              <a:rPr lang="de-DE" sz="2800" b="1" u="sng" dirty="0" smtClean="0"/>
              <a:t>Elektromechanik, Relais</a:t>
            </a:r>
            <a:endParaRPr lang="de-DE" sz="2800" dirty="0" smtClean="0"/>
          </a:p>
          <a:p>
            <a:r>
              <a:rPr lang="de-DE" sz="2600" dirty="0" smtClean="0"/>
              <a:t>1936: Z1 von Konrad ZUSE (1910-1995) </a:t>
            </a:r>
            <a:endParaRPr lang="de-DE" sz="2600" dirty="0"/>
          </a:p>
          <a:p>
            <a:pPr lvl="1"/>
            <a:r>
              <a:rPr lang="de-DE" sz="1800" dirty="0" smtClean="0"/>
              <a:t>Programmgesteuerte Rechenmaschine</a:t>
            </a:r>
          </a:p>
          <a:p>
            <a:pPr lvl="2"/>
            <a:r>
              <a:rPr lang="de-DE" sz="1800" dirty="0" smtClean="0"/>
              <a:t>Programm auf Lochstreifen</a:t>
            </a:r>
          </a:p>
          <a:p>
            <a:pPr lvl="1"/>
            <a:r>
              <a:rPr lang="de-DE" sz="1800" dirty="0" smtClean="0"/>
              <a:t>Mechanische (motorische) Schaltglieder</a:t>
            </a:r>
          </a:p>
          <a:p>
            <a:pPr lvl="2"/>
            <a:r>
              <a:rPr lang="de-DE" sz="1800" dirty="0" smtClean="0"/>
              <a:t>Fehleranfällig</a:t>
            </a:r>
          </a:p>
          <a:p>
            <a:r>
              <a:rPr lang="de-DE" sz="2600" dirty="0" smtClean="0"/>
              <a:t>1941: Z3 auf Basis v. Relais</a:t>
            </a:r>
          </a:p>
          <a:p>
            <a:pPr lvl="1"/>
            <a:r>
              <a:rPr lang="de-DE" sz="1800" dirty="0" smtClean="0"/>
              <a:t>600 Relais im Rechenwerk</a:t>
            </a:r>
          </a:p>
          <a:p>
            <a:pPr lvl="1"/>
            <a:r>
              <a:rPr lang="de-DE" sz="1800" dirty="0" smtClean="0"/>
              <a:t>1400 Relais im Speicherwerk</a:t>
            </a:r>
            <a:endParaRPr lang="de-DE" dirty="0"/>
          </a:p>
          <a:p>
            <a:pPr lvl="1"/>
            <a:r>
              <a:rPr lang="de-DE" sz="1800" dirty="0" smtClean="0"/>
              <a:t>Datenspeicher: 64 Zahlen (zu je 22 Bits)</a:t>
            </a:r>
          </a:p>
          <a:p>
            <a:pPr lvl="1"/>
            <a:r>
              <a:rPr lang="de-DE" sz="1800" dirty="0" smtClean="0"/>
              <a:t>20 Additionen/Sekunde</a:t>
            </a:r>
          </a:p>
          <a:p>
            <a:r>
              <a:rPr lang="de-DE" sz="2600" dirty="0" smtClean="0"/>
              <a:t>1944: Mark I von Howard H. AIKEN (1900-1973)</a:t>
            </a:r>
          </a:p>
          <a:p>
            <a:pPr lvl="1"/>
            <a:r>
              <a:rPr lang="de-DE" sz="1800" dirty="0" smtClean="0"/>
              <a:t>Für IBM entwickelter Relaisrechner</a:t>
            </a:r>
          </a:p>
          <a:p>
            <a:pPr lvl="1"/>
            <a:r>
              <a:rPr lang="de-DE" sz="1800" dirty="0" smtClean="0"/>
              <a:t>5 Tonnen Gewicht</a:t>
            </a:r>
          </a:p>
          <a:p>
            <a:pPr lvl="1"/>
            <a:r>
              <a:rPr lang="de-DE" sz="1800" dirty="0" smtClean="0"/>
              <a:t>800 km Kabel</a:t>
            </a:r>
          </a:p>
          <a:p>
            <a:pPr lvl="1"/>
            <a:r>
              <a:rPr lang="de-DE" sz="1800" dirty="0" smtClean="0"/>
              <a:t>1 Multiplikation in 6 Sekunden</a:t>
            </a:r>
          </a:p>
          <a:p>
            <a:pPr lvl="1"/>
            <a:endParaRPr lang="de-DE" sz="1800" dirty="0" smtClean="0"/>
          </a:p>
          <a:p>
            <a:pPr lvl="1"/>
            <a:endParaRPr lang="de-DE" sz="1800" dirty="0" smtClean="0"/>
          </a:p>
          <a:p>
            <a:pPr lvl="1"/>
            <a:endParaRPr lang="de-DE" sz="1800" dirty="0" smtClean="0"/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323528" y="71875"/>
            <a:ext cx="8352928" cy="836845"/>
          </a:xfrm>
          <a:prstGeom prst="rect">
            <a:avLst/>
          </a:prstGeom>
        </p:spPr>
        <p:txBody>
          <a:bodyPr vert="horz" wrap="square" lIns="92162" tIns="46076" rIns="92162" bIns="46076" rtlCol="0" anchor="b" anchorCtr="0">
            <a:spAutoFit/>
          </a:bodyPr>
          <a:lstStyle>
            <a:lvl1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 kern="1200">
                <a:solidFill>
                  <a:srgbClr val="1B434B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2pPr>
            <a:lvl3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3pPr>
            <a:lvl4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4pPr>
            <a:lvl5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5pPr>
            <a:lvl6pPr marL="4572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6pPr>
            <a:lvl7pPr marL="9144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7pPr>
            <a:lvl8pPr marL="13716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8pPr>
            <a:lvl9pPr marL="18288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9pPr>
          </a:lstStyle>
          <a:p>
            <a:pPr defTabSz="914400">
              <a:buFont typeface="StarSymbol"/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de-DE" dirty="0"/>
              <a:t>0. Generation (1936-1945)</a:t>
            </a:r>
          </a:p>
        </p:txBody>
      </p:sp>
      <p:pic>
        <p:nvPicPr>
          <p:cNvPr id="6" name="Picture 4" descr="http://upload.wikimedia.org/wikipedia/commons/thumb/d/da/Konrad_Zuse_%281992%29.jpg/220px-Konrad_Zuse_%281992%2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1730" y="2718538"/>
            <a:ext cx="1743614" cy="2322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 descr="http://upload.wikimedia.org/wikipedia/commons/thumb/4/4c/Z3_Deutsches_Museum.JPG/1280px-Z3_Deutsches_Museum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3934" y="3572790"/>
            <a:ext cx="1916677" cy="1437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upload.wikimedia.org/wikipedia/commons/e/e5/Zuse_Z1-2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3934" y="2044400"/>
            <a:ext cx="1910070" cy="1326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5476187"/>
            <a:ext cx="4499992" cy="1381813"/>
          </a:xfrm>
          <a:prstGeom prst="rect">
            <a:avLst/>
          </a:prstGeom>
        </p:spPr>
      </p:pic>
      <p:sp>
        <p:nvSpPr>
          <p:cNvPr id="5" name="Pfeil nach rechts 4"/>
          <p:cNvSpPr/>
          <p:nvPr/>
        </p:nvSpPr>
        <p:spPr>
          <a:xfrm>
            <a:off x="367966" y="1062261"/>
            <a:ext cx="504056" cy="360040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28" name="Picture 4" descr="Bildergebnis für relais"/>
          <p:cNvPicPr>
            <a:picLocks noChangeAspect="1" noChangeArrowheads="1" noCrop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4266" y="1460576"/>
            <a:ext cx="2101078" cy="1167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622907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Bubble Jet Verfahren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20642" y="1124745"/>
            <a:ext cx="8455813" cy="1512167"/>
          </a:xfrm>
        </p:spPr>
        <p:txBody>
          <a:bodyPr/>
          <a:lstStyle/>
          <a:p>
            <a:r>
              <a:rPr lang="de-DE" dirty="0" smtClean="0"/>
              <a:t>Heizelement arbeitet mit eine Frequenz von bis zu 10 kHz</a:t>
            </a:r>
          </a:p>
          <a:p>
            <a:r>
              <a:rPr lang="de-DE" dirty="0" smtClean="0"/>
              <a:t>Hersteller</a:t>
            </a:r>
          </a:p>
          <a:p>
            <a:pPr lvl="1"/>
            <a:r>
              <a:rPr lang="de-DE" sz="1800" dirty="0" smtClean="0"/>
              <a:t>HP, Canon, Lexmark</a:t>
            </a:r>
            <a:endParaRPr lang="de-DE" sz="1800" dirty="0"/>
          </a:p>
        </p:txBody>
      </p:sp>
      <p:pic>
        <p:nvPicPr>
          <p:cNvPr id="3074" name="Picture 2" descr="http://blog.appl.de/wp-content/uploads/2013/02/Bubble-jet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2395364"/>
            <a:ext cx="5114080" cy="4482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blog.appl.de/wp-content/uploads/2013/02/BubbleAnim.gif"/>
          <p:cNvPicPr>
            <a:picLocks noChangeAspect="1" noChangeArrowheads="1" noCrop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7369" y="2123800"/>
            <a:ext cx="3588990" cy="478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080384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Piezo</a:t>
            </a:r>
            <a:r>
              <a:rPr lang="de-DE" dirty="0"/>
              <a:t>-</a:t>
            </a:r>
            <a:r>
              <a:rPr lang="de-DE" dirty="0" smtClean="0"/>
              <a:t>Verfahren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07504" y="1052736"/>
            <a:ext cx="8671837" cy="4914454"/>
          </a:xfrm>
        </p:spPr>
        <p:txBody>
          <a:bodyPr/>
          <a:lstStyle/>
          <a:p>
            <a:r>
              <a:rPr lang="de-DE" dirty="0" smtClean="0"/>
              <a:t>Verschieden große Spannungen können verschiedene Tropfengrößen erzeugen. </a:t>
            </a:r>
          </a:p>
          <a:p>
            <a:r>
              <a:rPr lang="de-DE" dirty="0" smtClean="0"/>
              <a:t>Arbeitsfrequenz: bis zu 23 kHz</a:t>
            </a:r>
          </a:p>
          <a:p>
            <a:r>
              <a:rPr lang="de-DE" dirty="0" smtClean="0"/>
              <a:t>Hersteller: Epson</a:t>
            </a:r>
            <a:endParaRPr lang="de-DE" dirty="0"/>
          </a:p>
        </p:txBody>
      </p:sp>
      <p:pic>
        <p:nvPicPr>
          <p:cNvPr id="5124" name="Picture 4" descr="http://blog.appl.de/wp-content/uploads/2013/02/Piezoverfahre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1296" y="2708920"/>
            <a:ext cx="5847048" cy="417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573626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xfrm>
            <a:off x="2459154" y="71875"/>
            <a:ext cx="4225691" cy="836845"/>
          </a:xfrm>
        </p:spPr>
        <p:txBody>
          <a:bodyPr wrap="none" lIns="92162" tIns="46076" rIns="92162" bIns="46076" anchorCtr="0">
            <a:spAutoFit/>
          </a:bodyPr>
          <a:lstStyle/>
          <a:p>
            <a:pPr eaLnBrk="1" fontAlgn="auto">
              <a:spcBef>
                <a:spcPts val="0"/>
              </a:spcBef>
              <a:spcAft>
                <a:spcPts val="0"/>
              </a:spcAft>
              <a:buFont typeface="StarSymbol"/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de-DE" dirty="0" smtClean="0"/>
              <a:t>Laserdrucker</a:t>
            </a:r>
            <a:endParaRPr lang="de-DE" dirty="0"/>
          </a:p>
        </p:txBody>
      </p:sp>
      <p:sp>
        <p:nvSpPr>
          <p:cNvPr id="6" name="Textplatzhalter 2"/>
          <p:cNvSpPr txBox="1">
            <a:spLocks noGrp="1"/>
          </p:cNvSpPr>
          <p:nvPr>
            <p:ph idx="1"/>
          </p:nvPr>
        </p:nvSpPr>
        <p:spPr>
          <a:xfrm>
            <a:off x="179512" y="1238369"/>
            <a:ext cx="8784976" cy="5214967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162" tIns="46076" rIns="92162" bIns="46076" numCol="1" anchor="t" anchorCtr="0" compatLnSpc="1">
            <a:prstTxWarp prst="textNoShape">
              <a:avLst/>
            </a:prstTxWarp>
            <a:spAutoFit/>
          </a:bodyPr>
          <a:lstStyle/>
          <a:p>
            <a:pPr marL="343082" indent="-343082" eaLnBrk="1" fontAlgn="auto">
              <a:spcBef>
                <a:spcPts val="500"/>
              </a:spcBef>
              <a:spcAft>
                <a:spcPts val="0"/>
              </a:spcAft>
              <a:tabLst>
                <a:tab pos="196559" algn="l"/>
                <a:tab pos="646205" algn="l"/>
                <a:tab pos="1095477" algn="l"/>
                <a:tab pos="1544759" algn="l"/>
                <a:tab pos="1993683" algn="l"/>
                <a:tab pos="2442965" algn="l"/>
                <a:tab pos="2892246" algn="l"/>
                <a:tab pos="3341518" algn="l"/>
                <a:tab pos="3791165" algn="l"/>
                <a:tab pos="4240437" algn="l"/>
                <a:tab pos="4689718" algn="l"/>
                <a:tab pos="5139000" algn="l"/>
                <a:tab pos="5587924" algn="l"/>
                <a:tab pos="6037206" algn="l"/>
                <a:tab pos="6486478" algn="l"/>
                <a:tab pos="6936125" algn="l"/>
                <a:tab pos="7385397" algn="l"/>
                <a:tab pos="7833965" algn="l"/>
                <a:tab pos="8283237" algn="l"/>
                <a:tab pos="8732884" algn="l"/>
              </a:tabLst>
            </a:pPr>
            <a:r>
              <a:rPr lang="de-DE" kern="0" dirty="0"/>
              <a:t>T</a:t>
            </a:r>
            <a:r>
              <a:rPr kern="0" dirty="0" err="1" smtClean="0"/>
              <a:t>rommel</a:t>
            </a:r>
            <a:r>
              <a:rPr kern="0" dirty="0" smtClean="0"/>
              <a:t> </a:t>
            </a:r>
            <a:r>
              <a:rPr kern="0" dirty="0" err="1"/>
              <a:t>wird</a:t>
            </a:r>
            <a:r>
              <a:rPr kern="0" dirty="0"/>
              <a:t> </a:t>
            </a:r>
            <a:r>
              <a:rPr kern="0" dirty="0" err="1"/>
              <a:t>mit</a:t>
            </a:r>
            <a:r>
              <a:rPr kern="0" dirty="0"/>
              <a:t> </a:t>
            </a:r>
            <a:r>
              <a:rPr kern="0" dirty="0" err="1"/>
              <a:t>einem</a:t>
            </a:r>
            <a:r>
              <a:rPr kern="0" dirty="0"/>
              <a:t> </a:t>
            </a:r>
            <a:r>
              <a:rPr kern="0" dirty="0" err="1"/>
              <a:t>Coronadraht</a:t>
            </a:r>
            <a:r>
              <a:rPr kern="0" dirty="0"/>
              <a:t> </a:t>
            </a:r>
            <a:r>
              <a:rPr lang="de-DE" kern="0" dirty="0" smtClean="0"/>
              <a:t>positiv </a:t>
            </a:r>
            <a:r>
              <a:rPr kern="0" dirty="0" err="1" smtClean="0"/>
              <a:t>aufgeladen</a:t>
            </a:r>
            <a:endParaRPr kern="0" dirty="0"/>
          </a:p>
          <a:p>
            <a:pPr marL="343082" indent="-343082" eaLnBrk="1" fontAlgn="auto">
              <a:spcBef>
                <a:spcPts val="500"/>
              </a:spcBef>
              <a:spcAft>
                <a:spcPts val="0"/>
              </a:spcAft>
              <a:tabLst>
                <a:tab pos="196559" algn="l"/>
                <a:tab pos="646205" algn="l"/>
                <a:tab pos="1095477" algn="l"/>
                <a:tab pos="1544759" algn="l"/>
                <a:tab pos="1993683" algn="l"/>
                <a:tab pos="2442965" algn="l"/>
                <a:tab pos="2892246" algn="l"/>
                <a:tab pos="3341518" algn="l"/>
                <a:tab pos="3791165" algn="l"/>
                <a:tab pos="4240437" algn="l"/>
                <a:tab pos="4689718" algn="l"/>
                <a:tab pos="5139000" algn="l"/>
                <a:tab pos="5587924" algn="l"/>
                <a:tab pos="6037206" algn="l"/>
                <a:tab pos="6486478" algn="l"/>
                <a:tab pos="6936125" algn="l"/>
                <a:tab pos="7385397" algn="l"/>
                <a:tab pos="7833965" algn="l"/>
                <a:tab pos="8283237" algn="l"/>
                <a:tab pos="8732884" algn="l"/>
              </a:tabLst>
            </a:pPr>
            <a:r>
              <a:rPr kern="0" dirty="0" err="1" smtClean="0"/>
              <a:t>Durch</a:t>
            </a:r>
            <a:r>
              <a:rPr kern="0" dirty="0" smtClean="0"/>
              <a:t> </a:t>
            </a:r>
            <a:r>
              <a:rPr kern="0" dirty="0"/>
              <a:t>das </a:t>
            </a:r>
            <a:r>
              <a:rPr kern="0" dirty="0" err="1"/>
              <a:t>Auftreffen</a:t>
            </a:r>
            <a:r>
              <a:rPr kern="0" dirty="0"/>
              <a:t> </a:t>
            </a:r>
            <a:r>
              <a:rPr kern="0" dirty="0" err="1"/>
              <a:t>eines</a:t>
            </a:r>
            <a:r>
              <a:rPr kern="0" dirty="0"/>
              <a:t> </a:t>
            </a:r>
            <a:r>
              <a:rPr kern="0" dirty="0" err="1"/>
              <a:t>abgelenkten</a:t>
            </a:r>
            <a:r>
              <a:rPr lang="de-DE" kern="0" dirty="0"/>
              <a:t> </a:t>
            </a:r>
            <a:r>
              <a:rPr kern="0" dirty="0" err="1"/>
              <a:t>Laserstrahles</a:t>
            </a:r>
            <a:r>
              <a:rPr kern="0" dirty="0"/>
              <a:t> </a:t>
            </a:r>
            <a:r>
              <a:rPr lang="de-DE" kern="0" dirty="0" smtClean="0"/>
              <a:t>w</a:t>
            </a:r>
            <a:r>
              <a:rPr kern="0" dirty="0" err="1" smtClean="0"/>
              <a:t>erden</a:t>
            </a:r>
            <a:r>
              <a:rPr lang="de-DE" kern="0" dirty="0" smtClean="0"/>
              <a:t> </a:t>
            </a:r>
            <a:r>
              <a:rPr kern="0" dirty="0"/>
              <a:t>die </a:t>
            </a:r>
            <a:r>
              <a:rPr lang="de-DE" kern="0" dirty="0" err="1" smtClean="0"/>
              <a:t>Druckp</a:t>
            </a:r>
            <a:r>
              <a:rPr kern="0" dirty="0" err="1" smtClean="0"/>
              <a:t>unkte</a:t>
            </a:r>
            <a:r>
              <a:rPr kern="0" dirty="0" smtClean="0"/>
              <a:t> </a:t>
            </a:r>
            <a:r>
              <a:rPr kern="0" dirty="0"/>
              <a:t>der </a:t>
            </a:r>
            <a:r>
              <a:rPr kern="0" dirty="0" err="1"/>
              <a:t>Trommel</a:t>
            </a:r>
            <a:r>
              <a:rPr kern="0" dirty="0"/>
              <a:t> </a:t>
            </a:r>
            <a:r>
              <a:rPr kern="0" dirty="0" err="1" smtClean="0"/>
              <a:t>entladen</a:t>
            </a:r>
            <a:r>
              <a:rPr lang="de-DE" kern="0" dirty="0" smtClean="0"/>
              <a:t> und so ein negatives Ladungsbild auf die Walze geschrieben</a:t>
            </a:r>
          </a:p>
          <a:p>
            <a:pPr marL="343082" indent="-343082" eaLnBrk="1" fontAlgn="auto">
              <a:spcBef>
                <a:spcPts val="500"/>
              </a:spcBef>
              <a:spcAft>
                <a:spcPts val="0"/>
              </a:spcAft>
              <a:tabLst>
                <a:tab pos="196559" algn="l"/>
                <a:tab pos="646205" algn="l"/>
                <a:tab pos="1095477" algn="l"/>
                <a:tab pos="1544759" algn="l"/>
                <a:tab pos="1993683" algn="l"/>
                <a:tab pos="2442965" algn="l"/>
                <a:tab pos="2892246" algn="l"/>
                <a:tab pos="3341518" algn="l"/>
                <a:tab pos="3791165" algn="l"/>
                <a:tab pos="4240437" algn="l"/>
                <a:tab pos="4689718" algn="l"/>
                <a:tab pos="5139000" algn="l"/>
                <a:tab pos="5587924" algn="l"/>
                <a:tab pos="6037206" algn="l"/>
                <a:tab pos="6486478" algn="l"/>
                <a:tab pos="6936125" algn="l"/>
                <a:tab pos="7385397" algn="l"/>
                <a:tab pos="7833965" algn="l"/>
                <a:tab pos="8283237" algn="l"/>
                <a:tab pos="8732884" algn="l"/>
              </a:tabLst>
            </a:pPr>
            <a:r>
              <a:rPr lang="de-DE" kern="0" dirty="0" smtClean="0"/>
              <a:t>Die Walze zieht den negativ geladenen Toner an die positiv geladenen Stellen</a:t>
            </a:r>
            <a:endParaRPr kern="0" dirty="0"/>
          </a:p>
          <a:p>
            <a:pPr marL="343082" indent="-343082" eaLnBrk="1" fontAlgn="auto">
              <a:spcBef>
                <a:spcPts val="500"/>
              </a:spcBef>
              <a:spcAft>
                <a:spcPts val="0"/>
              </a:spcAft>
              <a:tabLst>
                <a:tab pos="196559" algn="l"/>
                <a:tab pos="646205" algn="l"/>
                <a:tab pos="1095477" algn="l"/>
                <a:tab pos="1544759" algn="l"/>
                <a:tab pos="1993683" algn="l"/>
                <a:tab pos="2442965" algn="l"/>
                <a:tab pos="2892246" algn="l"/>
                <a:tab pos="3341518" algn="l"/>
                <a:tab pos="3791165" algn="l"/>
                <a:tab pos="4240437" algn="l"/>
                <a:tab pos="4689718" algn="l"/>
                <a:tab pos="5139000" algn="l"/>
                <a:tab pos="5587924" algn="l"/>
                <a:tab pos="6037206" algn="l"/>
                <a:tab pos="6486478" algn="l"/>
                <a:tab pos="6936125" algn="l"/>
                <a:tab pos="7385397" algn="l"/>
                <a:tab pos="7833965" algn="l"/>
                <a:tab pos="8283237" algn="l"/>
                <a:tab pos="8732884" algn="l"/>
              </a:tabLst>
            </a:pPr>
            <a:r>
              <a:rPr lang="de-DE" kern="0" dirty="0" smtClean="0"/>
              <a:t>Das </a:t>
            </a:r>
            <a:r>
              <a:rPr kern="0" dirty="0" err="1" smtClean="0"/>
              <a:t>Papier</a:t>
            </a:r>
            <a:r>
              <a:rPr kern="0" dirty="0" smtClean="0"/>
              <a:t> </a:t>
            </a:r>
            <a:r>
              <a:rPr kern="0" dirty="0" err="1"/>
              <a:t>wird</a:t>
            </a:r>
            <a:r>
              <a:rPr kern="0" dirty="0"/>
              <a:t> </a:t>
            </a:r>
            <a:r>
              <a:rPr lang="de-DE" kern="0" dirty="0" smtClean="0"/>
              <a:t>positiv</a:t>
            </a:r>
            <a:r>
              <a:rPr kern="0" dirty="0" smtClean="0"/>
              <a:t> </a:t>
            </a:r>
            <a:r>
              <a:rPr lang="de-DE" kern="0" dirty="0"/>
              <a:t/>
            </a:r>
            <a:br>
              <a:rPr lang="de-DE" kern="0" dirty="0"/>
            </a:br>
            <a:r>
              <a:rPr kern="0" dirty="0" err="1" smtClean="0"/>
              <a:t>geladen</a:t>
            </a:r>
            <a:r>
              <a:rPr lang="de-DE" kern="0" dirty="0" smtClean="0"/>
              <a:t> und</a:t>
            </a:r>
            <a:r>
              <a:rPr kern="0" dirty="0" smtClean="0"/>
              <a:t> </a:t>
            </a:r>
            <a:r>
              <a:rPr kern="0" dirty="0" err="1"/>
              <a:t>zieht</a:t>
            </a:r>
            <a:r>
              <a:rPr kern="0" dirty="0"/>
              <a:t> </a:t>
            </a:r>
            <a:r>
              <a:rPr kern="0" dirty="0" smtClean="0"/>
              <a:t>Toner</a:t>
            </a:r>
            <a:r>
              <a:rPr lang="de-DE" kern="0" dirty="0" smtClean="0"/>
              <a:t>-</a:t>
            </a:r>
            <a:br>
              <a:rPr lang="de-DE" kern="0" dirty="0" smtClean="0"/>
            </a:br>
            <a:r>
              <a:rPr lang="de-DE" kern="0" dirty="0" err="1" smtClean="0"/>
              <a:t>partikel</a:t>
            </a:r>
            <a:r>
              <a:rPr kern="0" dirty="0" smtClean="0"/>
              <a:t> </a:t>
            </a:r>
            <a:r>
              <a:rPr kern="0" dirty="0"/>
              <a:t>an</a:t>
            </a:r>
          </a:p>
          <a:p>
            <a:pPr marL="343082" indent="-343082" eaLnBrk="1" fontAlgn="auto">
              <a:spcBef>
                <a:spcPts val="500"/>
              </a:spcBef>
              <a:spcAft>
                <a:spcPts val="0"/>
              </a:spcAft>
              <a:tabLst>
                <a:tab pos="196559" algn="l"/>
                <a:tab pos="646205" algn="l"/>
                <a:tab pos="1095477" algn="l"/>
                <a:tab pos="1544759" algn="l"/>
                <a:tab pos="1993683" algn="l"/>
                <a:tab pos="2442965" algn="l"/>
                <a:tab pos="2892246" algn="l"/>
                <a:tab pos="3341518" algn="l"/>
                <a:tab pos="3791165" algn="l"/>
                <a:tab pos="4240437" algn="l"/>
                <a:tab pos="4689718" algn="l"/>
                <a:tab pos="5139000" algn="l"/>
                <a:tab pos="5587924" algn="l"/>
                <a:tab pos="6037206" algn="l"/>
                <a:tab pos="6486478" algn="l"/>
                <a:tab pos="6936125" algn="l"/>
                <a:tab pos="7385397" algn="l"/>
                <a:tab pos="7833965" algn="l"/>
                <a:tab pos="8283237" algn="l"/>
                <a:tab pos="8732884" algn="l"/>
              </a:tabLst>
            </a:pPr>
            <a:r>
              <a:rPr lang="de-DE" kern="0" dirty="0" smtClean="0"/>
              <a:t>Toner wird</a:t>
            </a:r>
            <a:r>
              <a:rPr kern="0" dirty="0" smtClean="0"/>
              <a:t> </a:t>
            </a:r>
            <a:r>
              <a:rPr kern="0" dirty="0" err="1"/>
              <a:t>durch</a:t>
            </a:r>
            <a:r>
              <a:rPr kern="0" dirty="0"/>
              <a:t> </a:t>
            </a:r>
            <a:r>
              <a:rPr kern="0" dirty="0" err="1"/>
              <a:t>Druck</a:t>
            </a:r>
            <a:r>
              <a:rPr kern="0" dirty="0"/>
              <a:t> </a:t>
            </a:r>
            <a:r>
              <a:rPr lang="de-DE" kern="0" dirty="0" smtClean="0"/>
              <a:t/>
            </a:r>
            <a:br>
              <a:rPr lang="de-DE" kern="0" dirty="0" smtClean="0"/>
            </a:br>
            <a:r>
              <a:rPr kern="0" dirty="0" smtClean="0"/>
              <a:t>und </a:t>
            </a:r>
            <a:r>
              <a:rPr kern="0" dirty="0" err="1" smtClean="0"/>
              <a:t>Hitze</a:t>
            </a:r>
            <a:r>
              <a:rPr kern="0" dirty="0" smtClean="0"/>
              <a:t> </a:t>
            </a:r>
            <a:r>
              <a:rPr kern="0" dirty="0" err="1"/>
              <a:t>fixiert</a:t>
            </a:r>
            <a:endParaRPr kern="0" dirty="0"/>
          </a:p>
          <a:p>
            <a:pPr marL="343082" indent="-343082" eaLnBrk="1" fontAlgn="auto">
              <a:spcBef>
                <a:spcPts val="500"/>
              </a:spcBef>
              <a:spcAft>
                <a:spcPts val="0"/>
              </a:spcAft>
              <a:tabLst>
                <a:tab pos="196559" algn="l"/>
                <a:tab pos="646205" algn="l"/>
                <a:tab pos="1095477" algn="l"/>
                <a:tab pos="1544759" algn="l"/>
                <a:tab pos="1993683" algn="l"/>
                <a:tab pos="2442965" algn="l"/>
                <a:tab pos="2892246" algn="l"/>
                <a:tab pos="3341518" algn="l"/>
                <a:tab pos="3791165" algn="l"/>
                <a:tab pos="4240437" algn="l"/>
                <a:tab pos="4689718" algn="l"/>
                <a:tab pos="5139000" algn="l"/>
                <a:tab pos="5587924" algn="l"/>
                <a:tab pos="6037206" algn="l"/>
                <a:tab pos="6486478" algn="l"/>
                <a:tab pos="6936125" algn="l"/>
                <a:tab pos="7385397" algn="l"/>
                <a:tab pos="7833965" algn="l"/>
                <a:tab pos="8283237" algn="l"/>
                <a:tab pos="8732884" algn="l"/>
              </a:tabLst>
            </a:pPr>
            <a:r>
              <a:rPr kern="0" dirty="0" err="1" smtClean="0"/>
              <a:t>Trommel</a:t>
            </a:r>
            <a:r>
              <a:rPr kern="0" dirty="0" smtClean="0"/>
              <a:t> </a:t>
            </a:r>
            <a:r>
              <a:rPr kern="0" dirty="0" err="1"/>
              <a:t>wird</a:t>
            </a:r>
            <a:r>
              <a:rPr kern="0" dirty="0"/>
              <a:t> </a:t>
            </a:r>
            <a:r>
              <a:rPr kern="0" dirty="0" err="1"/>
              <a:t>gereinigt</a:t>
            </a:r>
            <a:r>
              <a:rPr kern="0" dirty="0"/>
              <a:t> </a:t>
            </a:r>
            <a:r>
              <a:rPr lang="de-DE" kern="0" dirty="0" smtClean="0"/>
              <a:t/>
            </a:r>
            <a:br>
              <a:rPr lang="de-DE" kern="0" dirty="0" smtClean="0"/>
            </a:br>
            <a:r>
              <a:rPr kern="0" dirty="0" smtClean="0"/>
              <a:t>und </a:t>
            </a:r>
            <a:r>
              <a:rPr kern="0" dirty="0" err="1" smtClean="0"/>
              <a:t>entladen</a:t>
            </a:r>
            <a:endParaRPr kern="0" dirty="0"/>
          </a:p>
        </p:txBody>
      </p:sp>
      <p:pic>
        <p:nvPicPr>
          <p:cNvPr id="7170" name="Picture 2" descr="laserdrucke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3489822"/>
            <a:ext cx="5043938" cy="3107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3344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Speicherarten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8908042"/>
              </p:ext>
            </p:extLst>
          </p:nvPr>
        </p:nvGraphicFramePr>
        <p:xfrm>
          <a:off x="220663" y="1268413"/>
          <a:ext cx="8229600" cy="4914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5240093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 noGrp="1" noChangeArrowheads="1"/>
          </p:cNvSpPr>
          <p:nvPr>
            <p:ph type="title"/>
          </p:nvPr>
        </p:nvSpPr>
        <p:spPr>
          <a:xfrm>
            <a:off x="419100" y="116633"/>
            <a:ext cx="8229600" cy="864096"/>
          </a:xfrm>
        </p:spPr>
        <p:txBody>
          <a:bodyPr/>
          <a:lstStyle/>
          <a:p>
            <a:pPr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de-AT" dirty="0" smtClean="0"/>
              <a:t>DDR-RAM</a:t>
            </a:r>
          </a:p>
        </p:txBody>
      </p:sp>
      <p:sp>
        <p:nvSpPr>
          <p:cNvPr id="12291" name="Foliennummernplatzhalt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7F7F7F"/>
                </a:solidFill>
                <a:latin typeface="Century Gothic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fld id="{A845BE46-552E-49E3-BE55-72642EC133B1}" type="slidenum">
              <a:rPr lang="en-GB" altLang="de-DE" sz="1200" smtClean="0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t>104</a:t>
            </a:fld>
            <a:endParaRPr lang="en-GB" altLang="de-DE" sz="120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7" name="Inhaltsplatzhalter 2"/>
          <p:cNvSpPr>
            <a:spLocks noGrp="1"/>
          </p:cNvSpPr>
          <p:nvPr>
            <p:ph idx="1"/>
          </p:nvPr>
        </p:nvSpPr>
        <p:spPr>
          <a:xfrm>
            <a:off x="-92696" y="1052736"/>
            <a:ext cx="8769152" cy="5634534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ts val="600"/>
              </a:spcBef>
            </a:pPr>
            <a:r>
              <a:rPr lang="de-DE" sz="2800" dirty="0"/>
              <a:t>DDR-DRAM (Double Data Rate DRAM</a:t>
            </a:r>
            <a:r>
              <a:rPr lang="de-DE" sz="2800" dirty="0" smtClean="0"/>
              <a:t>)</a:t>
            </a:r>
          </a:p>
          <a:p>
            <a:pPr marL="635000" lvl="1" indent="-271463">
              <a:spcBef>
                <a:spcPts val="600"/>
              </a:spcBef>
            </a:pPr>
            <a:r>
              <a:rPr lang="de-DE" sz="2000" dirty="0" smtClean="0"/>
              <a:t>DDR-SDRAM</a:t>
            </a:r>
          </a:p>
          <a:p>
            <a:pPr marL="901700" lvl="2" indent="-269875">
              <a:spcBef>
                <a:spcPts val="600"/>
              </a:spcBef>
            </a:pPr>
            <a:r>
              <a:rPr lang="de-DE" sz="2000" dirty="0" smtClean="0"/>
              <a:t>Effektiver Takt: 200/266/333/400 MHz </a:t>
            </a:r>
          </a:p>
          <a:p>
            <a:pPr marL="901700" lvl="2" indent="-269875">
              <a:spcBef>
                <a:spcPts val="600"/>
              </a:spcBef>
            </a:pPr>
            <a:r>
              <a:rPr lang="de-DE" sz="2000" dirty="0" smtClean="0"/>
              <a:t>3.2 – 6.4 GB/s (2-fach </a:t>
            </a:r>
            <a:r>
              <a:rPr lang="de-DE" sz="2000" dirty="0" err="1"/>
              <a:t>Prefetch</a:t>
            </a:r>
            <a:r>
              <a:rPr lang="de-DE" sz="2000" dirty="0" smtClean="0"/>
              <a:t>)</a:t>
            </a:r>
          </a:p>
          <a:p>
            <a:pPr marL="635000" lvl="1" indent="-271463">
              <a:spcBef>
                <a:spcPts val="600"/>
              </a:spcBef>
            </a:pPr>
            <a:r>
              <a:rPr lang="de-DE" sz="2000" dirty="0" smtClean="0"/>
              <a:t>DDR2-SDRAM</a:t>
            </a:r>
          </a:p>
          <a:p>
            <a:pPr marL="901700" lvl="2" indent="-269875">
              <a:spcBef>
                <a:spcPts val="600"/>
              </a:spcBef>
            </a:pPr>
            <a:r>
              <a:rPr lang="de-DE" sz="2000" dirty="0"/>
              <a:t>Effektiver Takt: </a:t>
            </a:r>
            <a:r>
              <a:rPr lang="de-DE" sz="2000" dirty="0" smtClean="0"/>
              <a:t>400/533/666/800 MHz </a:t>
            </a:r>
          </a:p>
          <a:p>
            <a:pPr marL="901700" lvl="2" indent="-269875">
              <a:spcBef>
                <a:spcPts val="600"/>
              </a:spcBef>
            </a:pPr>
            <a:r>
              <a:rPr lang="de-DE" sz="2000" dirty="0" smtClean="0"/>
              <a:t>6.4 – 17 GB/s (</a:t>
            </a:r>
            <a:r>
              <a:rPr lang="de-DE" sz="2000" dirty="0"/>
              <a:t>4-fach </a:t>
            </a:r>
            <a:r>
              <a:rPr lang="de-DE" sz="2000" dirty="0" err="1"/>
              <a:t>Prefetch</a:t>
            </a:r>
            <a:r>
              <a:rPr lang="de-DE" sz="2000" dirty="0" smtClean="0"/>
              <a:t>)</a:t>
            </a:r>
            <a:endParaRPr lang="de-DE" sz="2000" dirty="0"/>
          </a:p>
          <a:p>
            <a:pPr marL="635000" lvl="1" indent="-271463">
              <a:spcBef>
                <a:spcPts val="600"/>
              </a:spcBef>
            </a:pPr>
            <a:r>
              <a:rPr lang="de-DE" sz="2000" dirty="0" smtClean="0"/>
              <a:t>DDR3-SDRAM</a:t>
            </a:r>
          </a:p>
          <a:p>
            <a:pPr marL="901700" lvl="2" indent="-269875">
              <a:spcBef>
                <a:spcPts val="600"/>
              </a:spcBef>
            </a:pPr>
            <a:r>
              <a:rPr lang="de-DE" sz="2000" dirty="0"/>
              <a:t>Effektiver Takt: </a:t>
            </a:r>
            <a:r>
              <a:rPr lang="de-DE" sz="2000" dirty="0" smtClean="0"/>
              <a:t>800/1066/1333/1600 MHz</a:t>
            </a:r>
          </a:p>
          <a:p>
            <a:pPr marL="901700" lvl="2" indent="-269875">
              <a:spcBef>
                <a:spcPts val="600"/>
              </a:spcBef>
            </a:pPr>
            <a:r>
              <a:rPr lang="de-DE" sz="2000" dirty="0" smtClean="0"/>
              <a:t>12.8 </a:t>
            </a:r>
            <a:r>
              <a:rPr lang="de-DE" sz="2000" dirty="0"/>
              <a:t>– </a:t>
            </a:r>
            <a:r>
              <a:rPr lang="de-DE" sz="2000" dirty="0" smtClean="0"/>
              <a:t>25.6 GB/s (</a:t>
            </a:r>
            <a:r>
              <a:rPr lang="de-DE" sz="2000" dirty="0"/>
              <a:t>8-fach </a:t>
            </a:r>
            <a:r>
              <a:rPr lang="de-DE" sz="2000" dirty="0" err="1"/>
              <a:t>Prefetch</a:t>
            </a:r>
            <a:r>
              <a:rPr lang="de-DE" sz="2000" dirty="0" smtClean="0"/>
              <a:t>)</a:t>
            </a:r>
            <a:endParaRPr lang="de-DE" sz="2000" dirty="0"/>
          </a:p>
          <a:p>
            <a:pPr marL="635000" lvl="1" indent="-271463">
              <a:spcBef>
                <a:spcPts val="600"/>
              </a:spcBef>
            </a:pPr>
            <a:r>
              <a:rPr lang="de-DE" sz="2000" dirty="0" smtClean="0"/>
              <a:t>DDR4-SDRAM</a:t>
            </a:r>
          </a:p>
          <a:p>
            <a:pPr marL="901700" lvl="2" indent="-269875">
              <a:spcBef>
                <a:spcPts val="600"/>
              </a:spcBef>
            </a:pPr>
            <a:r>
              <a:rPr lang="de-DE" sz="2000" dirty="0"/>
              <a:t>Effektiver Takt: </a:t>
            </a:r>
            <a:r>
              <a:rPr lang="de-DE" sz="2000" dirty="0" smtClean="0"/>
              <a:t>1600/2133/2666/3200 MHz</a:t>
            </a:r>
          </a:p>
          <a:p>
            <a:pPr marL="901700" lvl="2" indent="-269875">
              <a:spcBef>
                <a:spcPts val="600"/>
              </a:spcBef>
            </a:pPr>
            <a:r>
              <a:rPr lang="de-DE" sz="2000" dirty="0" smtClean="0"/>
              <a:t>2-facher Speichertakt des Moduls</a:t>
            </a:r>
          </a:p>
          <a:p>
            <a:pPr marL="901700" lvl="2" indent="-269875">
              <a:spcBef>
                <a:spcPts val="600"/>
              </a:spcBef>
            </a:pPr>
            <a:r>
              <a:rPr lang="de-DE" sz="2000" dirty="0" smtClean="0"/>
              <a:t>8-fach </a:t>
            </a:r>
            <a:r>
              <a:rPr lang="de-DE" sz="2000" dirty="0" err="1" smtClean="0"/>
              <a:t>Prefetch</a:t>
            </a:r>
            <a:endParaRPr lang="de-DE" sz="2000" dirty="0"/>
          </a:p>
          <a:p>
            <a:pPr lvl="1">
              <a:spcBef>
                <a:spcPts val="600"/>
              </a:spcBef>
            </a:pPr>
            <a:endParaRPr lang="de-DE" sz="2000" dirty="0" smtClean="0"/>
          </a:p>
        </p:txBody>
      </p:sp>
      <p:pic>
        <p:nvPicPr>
          <p:cNvPr id="11266" name="Picture 2" descr="DIMM-Speichermodule von DDR1, DDR2 und DDR3 im Vergleich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053008" y="2227912"/>
            <a:ext cx="4752528" cy="3410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feld 1"/>
          <p:cNvSpPr txBox="1"/>
          <p:nvPr/>
        </p:nvSpPr>
        <p:spPr>
          <a:xfrm rot="16200000">
            <a:off x="5976192" y="1880792"/>
            <a:ext cx="7809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184 Pins</a:t>
            </a:r>
            <a:endParaRPr lang="de-DE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 rot="16200000">
            <a:off x="6995338" y="1880792"/>
            <a:ext cx="7809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240 Pins</a:t>
            </a:r>
            <a:endParaRPr lang="de-DE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 rot="16200000">
            <a:off x="8014483" y="1880792"/>
            <a:ext cx="7809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240 Pins</a:t>
            </a:r>
            <a:endParaRPr lang="de-DE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375297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Diskette (Floppy)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864" y="1196753"/>
            <a:ext cx="8229600" cy="4986462"/>
          </a:xfrm>
        </p:spPr>
        <p:txBody>
          <a:bodyPr/>
          <a:lstStyle/>
          <a:p>
            <a:r>
              <a:rPr lang="de-DE" dirty="0" smtClean="0"/>
              <a:t>Dünne flexible Kunststoffscheibe in einer Kunststoff- oder Papphülle.</a:t>
            </a:r>
          </a:p>
          <a:p>
            <a:r>
              <a:rPr lang="de-DE" dirty="0" smtClean="0"/>
              <a:t>Scheibe ist mit magnetisierbarem Eisenoxid beschichtet</a:t>
            </a:r>
          </a:p>
          <a:p>
            <a:r>
              <a:rPr lang="de-DE" dirty="0" smtClean="0"/>
              <a:t>Beidseitig </a:t>
            </a:r>
            <a:br>
              <a:rPr lang="de-DE" dirty="0" smtClean="0"/>
            </a:br>
            <a:r>
              <a:rPr lang="de-DE" dirty="0" smtClean="0"/>
              <a:t>beschreibbar</a:t>
            </a:r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r>
              <a:rPr lang="de-DE" dirty="0" smtClean="0"/>
              <a:t>Formate:</a:t>
            </a:r>
          </a:p>
          <a:p>
            <a:pPr lvl="1"/>
            <a:r>
              <a:rPr lang="de-DE" sz="2000" dirty="0" smtClean="0"/>
              <a:t>Früher: 8“ (180 kB), </a:t>
            </a:r>
            <a:br>
              <a:rPr lang="de-DE" sz="2000" dirty="0" smtClean="0"/>
            </a:br>
            <a:r>
              <a:rPr lang="de-DE" sz="2000" dirty="0" smtClean="0"/>
              <a:t>	          5.25“ (360 KB)</a:t>
            </a:r>
          </a:p>
          <a:p>
            <a:pPr lvl="1"/>
            <a:r>
              <a:rPr lang="de-DE" sz="2000" dirty="0"/>
              <a:t>Heute: 3.5“ (</a:t>
            </a:r>
            <a:r>
              <a:rPr lang="de-DE" sz="2000" dirty="0" smtClean="0"/>
              <a:t>1,44 </a:t>
            </a:r>
            <a:r>
              <a:rPr lang="de-DE" sz="2000" dirty="0"/>
              <a:t>MB)</a:t>
            </a:r>
          </a:p>
        </p:txBody>
      </p:sp>
      <p:pic>
        <p:nvPicPr>
          <p:cNvPr id="11266" name="Picture 2" descr="http://upload.wikimedia.org/wikipedia/commons/3/35/Diskette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0224" y="2420888"/>
            <a:ext cx="5678200" cy="4256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857334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Festplatte (Harddisk)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23528" y="980728"/>
            <a:ext cx="4927421" cy="4986462"/>
          </a:xfrm>
        </p:spPr>
        <p:txBody>
          <a:bodyPr/>
          <a:lstStyle/>
          <a:p>
            <a:r>
              <a:rPr lang="de-DE" dirty="0" smtClean="0"/>
              <a:t>Magnetisches Speichermedium, bei dem Daten auf mit Eisen-oxid beschichteten Aluminium-scheiben geschrieben </a:t>
            </a:r>
            <a:br>
              <a:rPr lang="de-DE" dirty="0" smtClean="0"/>
            </a:br>
            <a:r>
              <a:rPr lang="de-DE" dirty="0" smtClean="0"/>
              <a:t>werden.</a:t>
            </a:r>
          </a:p>
          <a:p>
            <a:r>
              <a:rPr lang="de-DE" dirty="0" smtClean="0"/>
              <a:t>Das Schreiben und Lesen erfolgt berührungslos </a:t>
            </a:r>
            <a:br>
              <a:rPr lang="de-DE" dirty="0" smtClean="0"/>
            </a:br>
            <a:r>
              <a:rPr lang="de-DE" dirty="0" smtClean="0"/>
              <a:t>mittels Schreib-Lese-</a:t>
            </a:r>
            <a:br>
              <a:rPr lang="de-DE" dirty="0" smtClean="0"/>
            </a:br>
            <a:r>
              <a:rPr lang="de-DE" dirty="0" smtClean="0"/>
              <a:t>köpfe</a:t>
            </a:r>
          </a:p>
          <a:p>
            <a:r>
              <a:rPr lang="de-DE" dirty="0" smtClean="0"/>
              <a:t>Meist Stapel mit</a:t>
            </a:r>
            <a:br>
              <a:rPr lang="de-DE" dirty="0" smtClean="0"/>
            </a:br>
            <a:r>
              <a:rPr lang="de-DE" dirty="0" smtClean="0"/>
              <a:t>mehrerer Disks</a:t>
            </a:r>
          </a:p>
          <a:p>
            <a:r>
              <a:rPr lang="de-DE" dirty="0" smtClean="0"/>
              <a:t>Baugrößen:</a:t>
            </a:r>
          </a:p>
          <a:p>
            <a:pPr lvl="1"/>
            <a:r>
              <a:rPr lang="de-DE" sz="2000" dirty="0" smtClean="0"/>
              <a:t>3,5“ (PC)</a:t>
            </a:r>
          </a:p>
          <a:p>
            <a:pPr lvl="1"/>
            <a:r>
              <a:rPr lang="de-DE" sz="2000" dirty="0" smtClean="0"/>
              <a:t>2,5“ (</a:t>
            </a:r>
            <a:r>
              <a:rPr lang="de-DE" sz="2000" dirty="0" err="1" smtClean="0"/>
              <a:t>Notenbooks</a:t>
            </a:r>
            <a:r>
              <a:rPr lang="de-DE" sz="2000" dirty="0" smtClean="0"/>
              <a:t>)</a:t>
            </a:r>
          </a:p>
          <a:p>
            <a:pPr lvl="1"/>
            <a:r>
              <a:rPr lang="de-DE" sz="2000" dirty="0" smtClean="0"/>
              <a:t>1,8“ (Subnotebooks)</a:t>
            </a:r>
          </a:p>
          <a:p>
            <a:pPr marL="0" indent="0">
              <a:buNone/>
            </a:pPr>
            <a:endParaRPr lang="de-DE" dirty="0" smtClean="0"/>
          </a:p>
          <a:p>
            <a:pPr lvl="8"/>
            <a:endParaRPr lang="de-DE" dirty="0"/>
          </a:p>
        </p:txBody>
      </p:sp>
      <p:pic>
        <p:nvPicPr>
          <p:cNvPr id="17" name="Picture 2" descr="http://blog.conrad.at/wp-content/uploads/2011/10/HDD-WD.jpe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2182" y="1245046"/>
            <a:ext cx="5424314" cy="5424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093872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de-AT" dirty="0" smtClean="0">
                <a:latin typeface="Calibri" pitchFamily="34" charset="0"/>
              </a:rPr>
              <a:t>Physikalischer Aufbau</a:t>
            </a:r>
          </a:p>
        </p:txBody>
      </p:sp>
      <p:pic>
        <p:nvPicPr>
          <p:cNvPr id="12292" name="Picture 4" descr="http://upload.wikimedia.org/wikipedia/commons/thumb/a/a9/Hard_drive-de.svg/2000px-Hard_drive-de.svg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03" y="998530"/>
            <a:ext cx="7793757" cy="5568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 noGrp="1" noChangeArrowheads="1"/>
          </p:cNvSpPr>
          <p:nvPr>
            <p:ph type="title"/>
          </p:nvPr>
        </p:nvSpPr>
        <p:spPr>
          <a:xfrm>
            <a:off x="107504" y="0"/>
            <a:ext cx="8928992" cy="908720"/>
          </a:xfrm>
        </p:spPr>
        <p:txBody>
          <a:bodyPr/>
          <a:lstStyle/>
          <a:p>
            <a:pPr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de-AT" dirty="0" smtClean="0">
                <a:latin typeface="Calibri" pitchFamily="34" charset="0"/>
              </a:rPr>
              <a:t>Logischer Aufbau (Geometrie)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7155" y="4869160"/>
            <a:ext cx="9211389" cy="2016224"/>
          </a:xfrm>
        </p:spPr>
        <p:txBody>
          <a:bodyPr/>
          <a:lstStyle/>
          <a:p>
            <a:r>
              <a:rPr lang="de-DE" sz="2200" dirty="0" smtClean="0"/>
              <a:t>Disk ist in konzentrische </a:t>
            </a:r>
            <a:r>
              <a:rPr lang="de-DE" sz="2200" b="1" dirty="0" smtClean="0"/>
              <a:t>Spuren</a:t>
            </a:r>
            <a:r>
              <a:rPr lang="de-DE" sz="2200" dirty="0" smtClean="0"/>
              <a:t> und </a:t>
            </a:r>
            <a:r>
              <a:rPr lang="de-DE" sz="2200" b="1" dirty="0" smtClean="0"/>
              <a:t>Sektoren</a:t>
            </a:r>
            <a:r>
              <a:rPr lang="de-DE" sz="2200" dirty="0" smtClean="0"/>
              <a:t> eingeteilt</a:t>
            </a:r>
          </a:p>
          <a:p>
            <a:r>
              <a:rPr lang="de-DE" sz="2200" dirty="0" smtClean="0"/>
              <a:t>Übereinanderliegende Spuren heißen </a:t>
            </a:r>
            <a:r>
              <a:rPr lang="de-DE" sz="2200" b="1" dirty="0" smtClean="0"/>
              <a:t>Zylinder</a:t>
            </a:r>
          </a:p>
          <a:p>
            <a:r>
              <a:rPr lang="de-DE" sz="2200" dirty="0" smtClean="0"/>
              <a:t>Spur besteht aus </a:t>
            </a:r>
            <a:r>
              <a:rPr lang="de-DE" sz="2200" b="1" dirty="0" smtClean="0"/>
              <a:t>Blöcken</a:t>
            </a:r>
            <a:r>
              <a:rPr lang="de-DE" sz="2200" dirty="0" smtClean="0"/>
              <a:t>, die jeweils einem Sektor angehören</a:t>
            </a:r>
          </a:p>
          <a:p>
            <a:r>
              <a:rPr lang="de-DE" sz="2200" dirty="0" smtClean="0"/>
              <a:t>Mehrere Blöcke können zu </a:t>
            </a:r>
            <a:r>
              <a:rPr lang="de-DE" sz="2200" b="1" dirty="0" smtClean="0"/>
              <a:t>Cluster</a:t>
            </a:r>
            <a:r>
              <a:rPr lang="de-DE" sz="2200" dirty="0" smtClean="0"/>
              <a:t> zusammengefasst werden</a:t>
            </a:r>
          </a:p>
          <a:p>
            <a:endParaRPr lang="de-DE" sz="2200" dirty="0"/>
          </a:p>
        </p:txBody>
      </p:sp>
      <p:pic>
        <p:nvPicPr>
          <p:cNvPr id="14338" name="Picture 2" descr="http://winfwiki.wi-fom.de/images/f/f1/Geometrische_Aufteilung_der_Magnetscheibe_in_Sektoren_und_Spuren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5180" y="838943"/>
            <a:ext cx="5181600" cy="3886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http://images.tecchannel.de/images/tecchannel/bdb/325118/890.jpg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2324" y="910951"/>
            <a:ext cx="5181600" cy="3886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679583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Optische Speicher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07504" y="980728"/>
            <a:ext cx="8229600" cy="5130478"/>
          </a:xfrm>
        </p:spPr>
        <p:txBody>
          <a:bodyPr/>
          <a:lstStyle/>
          <a:p>
            <a:r>
              <a:rPr lang="de-DE" dirty="0" smtClean="0"/>
              <a:t>Optische Speicher sind wechselbare Massenspeicher, die durch Laser gelesen und beschrieben werden.</a:t>
            </a:r>
          </a:p>
          <a:p>
            <a:r>
              <a:rPr lang="de-DE" dirty="0" smtClean="0"/>
              <a:t>Bekannteste Vertreter:</a:t>
            </a:r>
          </a:p>
          <a:p>
            <a:pPr lvl="1"/>
            <a:r>
              <a:rPr lang="de-DE" sz="2000" dirty="0" smtClean="0"/>
              <a:t>CD-ROM</a:t>
            </a:r>
          </a:p>
          <a:p>
            <a:pPr lvl="2"/>
            <a:r>
              <a:rPr lang="de-DE" sz="2000" dirty="0" smtClean="0"/>
              <a:t>Seit 1979</a:t>
            </a:r>
          </a:p>
          <a:p>
            <a:pPr lvl="2"/>
            <a:r>
              <a:rPr lang="de-DE" sz="2000" dirty="0" smtClean="0"/>
              <a:t>700 MB</a:t>
            </a:r>
            <a:br>
              <a:rPr lang="de-DE" sz="2000" dirty="0" smtClean="0"/>
            </a:br>
            <a:endParaRPr lang="de-DE" sz="2000" dirty="0" smtClean="0"/>
          </a:p>
          <a:p>
            <a:pPr lvl="1"/>
            <a:r>
              <a:rPr lang="de-DE" sz="2000" dirty="0" smtClean="0"/>
              <a:t>DVD</a:t>
            </a:r>
          </a:p>
          <a:p>
            <a:pPr lvl="2"/>
            <a:r>
              <a:rPr lang="de-DE" sz="2000" dirty="0" smtClean="0"/>
              <a:t>Seit 1966</a:t>
            </a:r>
          </a:p>
          <a:p>
            <a:pPr lvl="2"/>
            <a:r>
              <a:rPr lang="de-DE" sz="2000" dirty="0" smtClean="0"/>
              <a:t>4,7 GB / 8,5 GB</a:t>
            </a:r>
            <a:br>
              <a:rPr lang="de-DE" sz="2000" dirty="0" smtClean="0"/>
            </a:br>
            <a:endParaRPr lang="de-DE" sz="2000" dirty="0" smtClean="0"/>
          </a:p>
          <a:p>
            <a:pPr lvl="1"/>
            <a:r>
              <a:rPr lang="de-DE" sz="2000" dirty="0" smtClean="0"/>
              <a:t>Blu-ray Disk</a:t>
            </a:r>
          </a:p>
          <a:p>
            <a:pPr lvl="2"/>
            <a:r>
              <a:rPr lang="de-DE" sz="2000" dirty="0" smtClean="0"/>
              <a:t>Seit 2007</a:t>
            </a:r>
          </a:p>
          <a:p>
            <a:pPr lvl="2"/>
            <a:r>
              <a:rPr lang="de-DE" sz="2000" dirty="0" smtClean="0"/>
              <a:t>25 GB / 50 GB</a:t>
            </a:r>
            <a:endParaRPr lang="de-DE" sz="2000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2915816" y="1700808"/>
            <a:ext cx="3867349" cy="3867349"/>
            <a:chOff x="-2916832" y="-1323528"/>
            <a:chExt cx="6747669" cy="6747669"/>
          </a:xfrm>
        </p:grpSpPr>
        <p:sp>
          <p:nvSpPr>
            <p:cNvPr id="4" name="Ellipse 3"/>
            <p:cNvSpPr/>
            <p:nvPr/>
          </p:nvSpPr>
          <p:spPr>
            <a:xfrm>
              <a:off x="-2628800" y="-1165426"/>
              <a:ext cx="6357788" cy="643146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5366" name="Picture 6" descr="Compact Disc.jpg"/>
            <p:cNvPicPr>
              <a:picLocks noChangeAspect="1" noChangeArrowheads="1"/>
            </p:cNvPicPr>
            <p:nvPr/>
          </p:nvPicPr>
          <p:blipFill>
            <a:blip r:embed="rId2" cstate="print">
              <a:clrChange>
                <a:clrFrom>
                  <a:srgbClr val="FEFEFE"/>
                </a:clrFrom>
                <a:clrTo>
                  <a:srgbClr val="FEFE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916832" y="-1323528"/>
              <a:ext cx="6747669" cy="67476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364" name="Picture 4" descr="http://upload.wikimedia.org/wikipedia/commons/3/30/DVD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3514" y="2646800"/>
            <a:ext cx="3643893" cy="3518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2" name="Picture 2" descr="http://upload.wikimedia.org/wikipedia/commons/b/bd/BluRayDiscBack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8913" y="3212976"/>
            <a:ext cx="3850214" cy="3746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61422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496" y="1152128"/>
            <a:ext cx="9052474" cy="5877272"/>
          </a:xfrm>
        </p:spPr>
        <p:txBody>
          <a:bodyPr/>
          <a:lstStyle/>
          <a:p>
            <a:pPr marL="400050" lvl="1" indent="0">
              <a:buNone/>
            </a:pPr>
            <a:r>
              <a:rPr lang="de-DE" sz="2800" dirty="0" smtClean="0"/>
              <a:t>    Technologie: </a:t>
            </a:r>
            <a:r>
              <a:rPr lang="de-DE" sz="2800" b="1" u="sng" dirty="0" smtClean="0"/>
              <a:t>Elektronenröhren</a:t>
            </a:r>
            <a:endParaRPr lang="de-DE" sz="2800" dirty="0" smtClean="0"/>
          </a:p>
          <a:p>
            <a:r>
              <a:rPr lang="de-DE" sz="2600" dirty="0" smtClean="0"/>
              <a:t>Gasgefüllte Glasröhre mit Elektroden</a:t>
            </a:r>
          </a:p>
          <a:p>
            <a:pPr lvl="1"/>
            <a:r>
              <a:rPr lang="de-DE" sz="1800" dirty="0" smtClean="0"/>
              <a:t>Als elektronische Schalter verwendbar</a:t>
            </a:r>
          </a:p>
          <a:p>
            <a:r>
              <a:rPr lang="de-DE" sz="2600" dirty="0" smtClean="0"/>
              <a:t>1946: ENIAC (Electronic </a:t>
            </a:r>
            <a:r>
              <a:rPr lang="de-DE" sz="2600" dirty="0" err="1" smtClean="0"/>
              <a:t>Numerical</a:t>
            </a:r>
            <a:r>
              <a:rPr lang="de-DE" sz="2600" dirty="0" smtClean="0"/>
              <a:t> Integrator</a:t>
            </a:r>
            <a:br>
              <a:rPr lang="de-DE" sz="2600" dirty="0" smtClean="0"/>
            </a:br>
            <a:r>
              <a:rPr lang="de-DE" sz="2600" dirty="0" err="1" smtClean="0"/>
              <a:t>and</a:t>
            </a:r>
            <a:r>
              <a:rPr lang="de-DE" sz="2600" dirty="0" smtClean="0"/>
              <a:t> Computer)</a:t>
            </a:r>
            <a:endParaRPr lang="de-DE" sz="2600" dirty="0"/>
          </a:p>
          <a:p>
            <a:pPr lvl="1"/>
            <a:r>
              <a:rPr lang="de-DE" sz="2000" dirty="0" smtClean="0"/>
              <a:t>Eckert / </a:t>
            </a:r>
            <a:r>
              <a:rPr lang="de-DE" sz="2000" dirty="0" err="1" smtClean="0"/>
              <a:t>Mauchly</a:t>
            </a:r>
            <a:r>
              <a:rPr lang="de-DE" sz="2000" dirty="0" smtClean="0"/>
              <a:t> (Univ.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Pensylvania</a:t>
            </a:r>
            <a:r>
              <a:rPr lang="de-DE" sz="2000" dirty="0" smtClean="0"/>
              <a:t>)</a:t>
            </a:r>
          </a:p>
          <a:p>
            <a:pPr lvl="2"/>
            <a:r>
              <a:rPr lang="de-DE" sz="2000" dirty="0" smtClean="0"/>
              <a:t>Auftrag der US-</a:t>
            </a:r>
            <a:r>
              <a:rPr lang="de-DE" sz="2000" dirty="0" err="1" smtClean="0"/>
              <a:t>Army</a:t>
            </a:r>
            <a:endParaRPr lang="de-DE" sz="2000" dirty="0" smtClean="0"/>
          </a:p>
          <a:p>
            <a:pPr lvl="1"/>
            <a:r>
              <a:rPr lang="de-DE" sz="2000" dirty="0" smtClean="0"/>
              <a:t>1. rein elektronischer Universalrechner</a:t>
            </a:r>
          </a:p>
          <a:p>
            <a:pPr lvl="2"/>
            <a:r>
              <a:rPr lang="de-DE" sz="2000" dirty="0" smtClean="0"/>
              <a:t>17.000 Röhren</a:t>
            </a:r>
          </a:p>
          <a:p>
            <a:pPr lvl="2"/>
            <a:r>
              <a:rPr lang="de-DE" sz="2000" dirty="0" smtClean="0"/>
              <a:t>30 t Gewicht</a:t>
            </a:r>
          </a:p>
          <a:p>
            <a:pPr lvl="2"/>
            <a:r>
              <a:rPr lang="de-DE" sz="2000" dirty="0" smtClean="0"/>
              <a:t>5000 Additionen/Sek.</a:t>
            </a:r>
          </a:p>
          <a:p>
            <a:pPr lvl="2"/>
            <a:r>
              <a:rPr lang="de-DE" sz="2000" dirty="0" smtClean="0"/>
              <a:t>Nicht programmierbar</a:t>
            </a:r>
          </a:p>
          <a:p>
            <a:pPr lvl="3"/>
            <a:r>
              <a:rPr lang="de-DE" sz="2000" dirty="0" smtClean="0"/>
              <a:t>Programmänderung </a:t>
            </a:r>
            <a:r>
              <a:rPr lang="de-DE" sz="2000" dirty="0" smtClean="0">
                <a:sym typeface="Wingdings" panose="05000000000000000000" pitchFamily="2" charset="2"/>
              </a:rPr>
              <a:t> Neuverdrahtung</a:t>
            </a:r>
          </a:p>
          <a:p>
            <a:pPr marL="1371600" lvl="3" indent="0">
              <a:buNone/>
            </a:pPr>
            <a:endParaRPr lang="de-DE" sz="2000" dirty="0" smtClean="0"/>
          </a:p>
          <a:p>
            <a:pPr lvl="1"/>
            <a:endParaRPr lang="de-DE" sz="1800" dirty="0" smtClean="0"/>
          </a:p>
          <a:p>
            <a:pPr lvl="1"/>
            <a:endParaRPr lang="de-DE" sz="1800" dirty="0" smtClean="0"/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323528" y="71875"/>
            <a:ext cx="8352928" cy="836845"/>
          </a:xfrm>
          <a:prstGeom prst="rect">
            <a:avLst/>
          </a:prstGeom>
        </p:spPr>
        <p:txBody>
          <a:bodyPr vert="horz" wrap="square" lIns="92162" tIns="46076" rIns="92162" bIns="46076" rtlCol="0" anchor="b" anchorCtr="0">
            <a:spAutoFit/>
          </a:bodyPr>
          <a:lstStyle>
            <a:lvl1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 kern="1200">
                <a:solidFill>
                  <a:srgbClr val="1B434B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2pPr>
            <a:lvl3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3pPr>
            <a:lvl4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4pPr>
            <a:lvl5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5pPr>
            <a:lvl6pPr marL="4572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6pPr>
            <a:lvl7pPr marL="9144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7pPr>
            <a:lvl8pPr marL="13716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8pPr>
            <a:lvl9pPr marL="18288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9pPr>
          </a:lstStyle>
          <a:p>
            <a:pPr defTabSz="914400">
              <a:buFont typeface="StarSymbol"/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de-DE" dirty="0" smtClean="0"/>
              <a:t>1. </a:t>
            </a:r>
            <a:r>
              <a:rPr lang="de-DE" dirty="0"/>
              <a:t>Generation </a:t>
            </a:r>
            <a:r>
              <a:rPr lang="de-DE" dirty="0" smtClean="0"/>
              <a:t>(1946-1958)</a:t>
            </a:r>
            <a:endParaRPr lang="de-DE" dirty="0"/>
          </a:p>
        </p:txBody>
      </p:sp>
      <p:sp>
        <p:nvSpPr>
          <p:cNvPr id="5" name="Pfeil nach rechts 4"/>
          <p:cNvSpPr/>
          <p:nvPr/>
        </p:nvSpPr>
        <p:spPr>
          <a:xfrm>
            <a:off x="367966" y="1249710"/>
            <a:ext cx="504056" cy="360040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054" name="Picture 6" descr="http://whyy.org/cms/radiotimes/files/2011/02/eniac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6319" y="4942009"/>
            <a:ext cx="2637681" cy="1915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upload.wikimedia.org/wikipedia/commons/4/4e/Eniac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7966" y="2924944"/>
            <a:ext cx="2508206" cy="1915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www.musik-service.de/customSnippets/Roehre.jpg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64544">
            <a:off x="7452424" y="1013105"/>
            <a:ext cx="1298567" cy="2630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42453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Aufbau optischer Speicher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1520" y="1124744"/>
            <a:ext cx="8784976" cy="5688632"/>
          </a:xfrm>
        </p:spPr>
        <p:txBody>
          <a:bodyPr/>
          <a:lstStyle/>
          <a:p>
            <a:r>
              <a:rPr lang="de-DE" dirty="0" smtClean="0"/>
              <a:t>Eine dünne Aluminiumschicht liegt zwischen zwei Kunststoffscheiben (Trägermaterial).</a:t>
            </a:r>
          </a:p>
          <a:p>
            <a:r>
              <a:rPr lang="de-DE" dirty="0" smtClean="0"/>
              <a:t>Datenspur ist spiralförmig angelegt (wie bei Schallplatte)</a:t>
            </a:r>
          </a:p>
          <a:p>
            <a:r>
              <a:rPr lang="de-DE" dirty="0" smtClean="0"/>
              <a:t>Informationsträger sind kleine Vertiefungen (Pits und Lands), die mittels eines Laserstrahls abgetastet werden können.</a:t>
            </a:r>
          </a:p>
          <a:p>
            <a:pPr lvl="1"/>
            <a:r>
              <a:rPr lang="de-DE" sz="2000" dirty="0" smtClean="0"/>
              <a:t>Pit/Land, Land/Pit </a:t>
            </a:r>
            <a:r>
              <a:rPr lang="de-DE" sz="2000" dirty="0" smtClean="0">
                <a:sym typeface="Wingdings" panose="05000000000000000000" pitchFamily="2" charset="2"/>
              </a:rPr>
              <a:t> 1</a:t>
            </a:r>
          </a:p>
          <a:p>
            <a:pPr lvl="1"/>
            <a:r>
              <a:rPr lang="de-DE" sz="2000" dirty="0" smtClean="0">
                <a:sym typeface="Wingdings" panose="05000000000000000000" pitchFamily="2" charset="2"/>
              </a:rPr>
              <a:t>Pit/Pit, Land/Land  0</a:t>
            </a:r>
          </a:p>
          <a:p>
            <a:r>
              <a:rPr lang="de-DE" dirty="0" smtClean="0">
                <a:sym typeface="Wingdings" panose="05000000000000000000" pitchFamily="2" charset="2"/>
              </a:rPr>
              <a:t>Die Spur verläuft von</a:t>
            </a:r>
            <a:br>
              <a:rPr lang="de-DE" dirty="0" smtClean="0">
                <a:sym typeface="Wingdings" panose="05000000000000000000" pitchFamily="2" charset="2"/>
              </a:rPr>
            </a:br>
            <a:r>
              <a:rPr lang="de-DE" dirty="0" smtClean="0">
                <a:sym typeface="Wingdings" panose="05000000000000000000" pitchFamily="2" charset="2"/>
              </a:rPr>
              <a:t>innen nach außen</a:t>
            </a:r>
          </a:p>
          <a:p>
            <a:r>
              <a:rPr lang="de-DE" dirty="0" smtClean="0">
                <a:sym typeface="Wingdings" panose="05000000000000000000" pitchFamily="2" charset="2"/>
              </a:rPr>
              <a:t>Für konstante Abtast-</a:t>
            </a:r>
            <a:br>
              <a:rPr lang="de-DE" dirty="0" smtClean="0">
                <a:sym typeface="Wingdings" panose="05000000000000000000" pitchFamily="2" charset="2"/>
              </a:rPr>
            </a:br>
            <a:r>
              <a:rPr lang="de-DE" dirty="0" smtClean="0">
                <a:sym typeface="Wingdings" panose="05000000000000000000" pitchFamily="2" charset="2"/>
              </a:rPr>
              <a:t>rate wird die Drehzahl</a:t>
            </a:r>
            <a:br>
              <a:rPr lang="de-DE" dirty="0" smtClean="0">
                <a:sym typeface="Wingdings" panose="05000000000000000000" pitchFamily="2" charset="2"/>
              </a:rPr>
            </a:br>
            <a:r>
              <a:rPr lang="de-DE" dirty="0" smtClean="0">
                <a:sym typeface="Wingdings" panose="05000000000000000000" pitchFamily="2" charset="2"/>
              </a:rPr>
              <a:t>reguliert</a:t>
            </a:r>
          </a:p>
          <a:p>
            <a:r>
              <a:rPr lang="de-DE" dirty="0" smtClean="0">
                <a:sym typeface="Wingdings" panose="05000000000000000000" pitchFamily="2" charset="2"/>
              </a:rPr>
              <a:t>Einfache </a:t>
            </a:r>
            <a:r>
              <a:rPr lang="de-DE" dirty="0" err="1" smtClean="0">
                <a:sym typeface="Wingdings" panose="05000000000000000000" pitchFamily="2" charset="2"/>
              </a:rPr>
              <a:t>Geschw</a:t>
            </a:r>
            <a:r>
              <a:rPr lang="de-DE" dirty="0" smtClean="0">
                <a:sym typeface="Wingdings" panose="05000000000000000000" pitchFamily="2" charset="2"/>
              </a:rPr>
              <a:t>.:</a:t>
            </a:r>
          </a:p>
          <a:p>
            <a:pPr lvl="1"/>
            <a:r>
              <a:rPr lang="de-DE" sz="2000" dirty="0" smtClean="0">
                <a:sym typeface="Wingdings" panose="05000000000000000000" pitchFamily="2" charset="2"/>
              </a:rPr>
              <a:t>150 kB/s (CD Mode 1)</a:t>
            </a:r>
          </a:p>
          <a:p>
            <a:endParaRPr lang="de-DE" dirty="0" smtClean="0"/>
          </a:p>
        </p:txBody>
      </p:sp>
      <p:pic>
        <p:nvPicPr>
          <p:cNvPr id="16386" name="Picture 2" descr="http://www.audiohq.de/articles/spunky/Aufbau_CD___Bild_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475" y="3445875"/>
            <a:ext cx="5343525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925866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xfrm>
            <a:off x="2127343" y="95343"/>
            <a:ext cx="4889336" cy="813377"/>
          </a:xfrm>
        </p:spPr>
        <p:txBody>
          <a:bodyPr wrap="none" lIns="92162" tIns="46076" rIns="92162" bIns="46076" anchorCtr="0">
            <a:spAutoFit/>
          </a:bodyPr>
          <a:lstStyle/>
          <a:p>
            <a:pPr eaLnBrk="1" fontAlgn="auto">
              <a:spcBef>
                <a:spcPts val="0"/>
              </a:spcBef>
              <a:spcAft>
                <a:spcPts val="0"/>
              </a:spcAft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de-DE" altLang="de-DE" sz="4800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Calibri" pitchFamily="34" charset="0"/>
              </a:rPr>
              <a:t>CD – Compact Disk</a:t>
            </a:r>
            <a:endParaRPr lang="de-DE" sz="4800" dirty="0">
              <a:effectLst>
                <a:outerShdw blurRad="38100" dist="38100" dir="2700000" algn="tl">
                  <a:srgbClr val="C0C0C0"/>
                </a:outerShdw>
              </a:effectLst>
              <a:latin typeface="Calibri" pitchFamily="34" charset="0"/>
            </a:endParaRPr>
          </a:p>
        </p:txBody>
      </p:sp>
      <p:sp>
        <p:nvSpPr>
          <p:cNvPr id="6" name="Textplatzhalter 2"/>
          <p:cNvSpPr txBox="1">
            <a:spLocks noGrp="1"/>
          </p:cNvSpPr>
          <p:nvPr>
            <p:ph idx="1"/>
          </p:nvPr>
        </p:nvSpPr>
        <p:spPr>
          <a:xfrm>
            <a:off x="302840" y="1272544"/>
            <a:ext cx="8229600" cy="5108784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dirty="0" smtClean="0"/>
              <a:t>Spezielle Arten und Formate</a:t>
            </a:r>
          </a:p>
          <a:p>
            <a:pPr lvl="1"/>
            <a:r>
              <a:rPr altLang="de-DE" sz="2000" dirty="0" smtClean="0"/>
              <a:t>CD-ROM</a:t>
            </a:r>
            <a:r>
              <a:rPr altLang="de-DE" sz="2000" dirty="0"/>
              <a:t>: 		</a:t>
            </a:r>
            <a:r>
              <a:rPr altLang="de-DE" sz="2000" dirty="0" err="1"/>
              <a:t>gepresst</a:t>
            </a:r>
            <a:endParaRPr altLang="de-DE" sz="2000" dirty="0"/>
          </a:p>
          <a:p>
            <a:pPr lvl="1"/>
            <a:r>
              <a:rPr altLang="de-DE" sz="2000" dirty="0"/>
              <a:t>CD-R (recordable): 	</a:t>
            </a:r>
            <a:r>
              <a:rPr altLang="de-DE" sz="2000" dirty="0" err="1"/>
              <a:t>einmal</a:t>
            </a:r>
            <a:r>
              <a:rPr altLang="de-DE" sz="2000" dirty="0"/>
              <a:t> </a:t>
            </a:r>
            <a:r>
              <a:rPr altLang="de-DE" sz="2000" dirty="0" err="1"/>
              <a:t>beschreibbar</a:t>
            </a:r>
            <a:r>
              <a:rPr lang="ar-SA" altLang="de-DE" sz="2000" dirty="0"/>
              <a:t>‏</a:t>
            </a:r>
            <a:endParaRPr altLang="de-DE" sz="2000" dirty="0"/>
          </a:p>
          <a:p>
            <a:pPr lvl="1"/>
            <a:r>
              <a:rPr altLang="de-DE" sz="2000" dirty="0"/>
              <a:t>CD-RW (rewritable): 	</a:t>
            </a:r>
            <a:r>
              <a:rPr altLang="de-DE" sz="2000" dirty="0" err="1"/>
              <a:t>mehrfach</a:t>
            </a:r>
            <a:r>
              <a:rPr altLang="de-DE" sz="2000" dirty="0"/>
              <a:t> </a:t>
            </a:r>
            <a:r>
              <a:rPr altLang="de-DE" sz="2000" dirty="0" err="1" smtClean="0"/>
              <a:t>beschreibbar</a:t>
            </a:r>
            <a:endParaRPr lang="de-DE" altLang="de-DE" sz="2000" dirty="0" smtClean="0"/>
          </a:p>
          <a:p>
            <a:pPr marL="914400" lvl="2" indent="0">
              <a:buNone/>
            </a:pPr>
            <a:r>
              <a:rPr lang="de-DE" altLang="de-DE" sz="2000" dirty="0" smtClean="0"/>
              <a:t/>
            </a:r>
            <a:br>
              <a:rPr lang="de-DE" altLang="de-DE" sz="2000" dirty="0" smtClean="0"/>
            </a:br>
            <a:endParaRPr altLang="de-DE" sz="2000" dirty="0"/>
          </a:p>
          <a:p>
            <a:pPr marL="342900" lvl="2" indent="-342900">
              <a:buFont typeface="Wingdings" panose="05000000000000000000" pitchFamily="2" charset="2"/>
              <a:buChar char="§"/>
            </a:pPr>
            <a:r>
              <a:rPr lang="de-DE" altLang="de-DE" sz="2000" dirty="0" smtClean="0"/>
              <a:t>Zugriffszeit: 0,4 s (bei einfacher </a:t>
            </a:r>
            <a:br>
              <a:rPr lang="de-DE" altLang="de-DE" sz="2000" dirty="0" smtClean="0"/>
            </a:br>
            <a:r>
              <a:rPr lang="de-DE" altLang="de-DE" sz="2000" dirty="0" smtClean="0"/>
              <a:t>Geschwindigkeit)</a:t>
            </a:r>
            <a:endParaRPr lang="de-DE" altLang="de-DE" sz="2000" dirty="0"/>
          </a:p>
          <a:p>
            <a:pPr marL="342900" lvl="2" indent="-342900">
              <a:buFont typeface="Wingdings" panose="05000000000000000000" pitchFamily="2" charset="2"/>
              <a:buChar char="§"/>
            </a:pPr>
            <a:r>
              <a:rPr lang="de-DE" altLang="de-DE" sz="2000" dirty="0" smtClean="0"/>
              <a:t>Übertragungsgeschwindigkeit:</a:t>
            </a:r>
          </a:p>
          <a:p>
            <a:pPr marL="800100" lvl="3" indent="-342900">
              <a:buFont typeface="Wingdings" panose="05000000000000000000" pitchFamily="2" charset="2"/>
              <a:buChar char="§"/>
            </a:pPr>
            <a:r>
              <a:rPr lang="de-DE" altLang="de-DE" sz="2000" dirty="0" smtClean="0"/>
              <a:t>Single </a:t>
            </a:r>
            <a:r>
              <a:rPr lang="de-DE" altLang="de-DE" sz="2000" dirty="0"/>
              <a:t>Speed = 150 </a:t>
            </a:r>
            <a:r>
              <a:rPr lang="de-DE" altLang="de-DE" sz="2000" dirty="0" smtClean="0"/>
              <a:t>KB/s</a:t>
            </a:r>
          </a:p>
          <a:p>
            <a:pPr marL="800100" lvl="3" indent="-342900">
              <a:buFont typeface="Wingdings" panose="05000000000000000000" pitchFamily="2" charset="2"/>
              <a:buChar char="§"/>
            </a:pPr>
            <a:r>
              <a:rPr lang="de-DE" altLang="de-DE" sz="2000" dirty="0" smtClean="0"/>
              <a:t>40-fach: 40x150 </a:t>
            </a:r>
            <a:r>
              <a:rPr lang="de-DE" altLang="de-DE" sz="2000" dirty="0"/>
              <a:t>KB/s = </a:t>
            </a:r>
            <a:r>
              <a:rPr lang="de-DE" altLang="de-DE" sz="2000" dirty="0" smtClean="0"/>
              <a:t/>
            </a:r>
            <a:br>
              <a:rPr lang="de-DE" altLang="de-DE" sz="2000" dirty="0" smtClean="0"/>
            </a:br>
            <a:r>
              <a:rPr lang="de-DE" altLang="de-DE" sz="2000" dirty="0" smtClean="0"/>
              <a:t>6000 </a:t>
            </a:r>
            <a:r>
              <a:rPr lang="de-DE" altLang="de-DE" sz="2000" dirty="0"/>
              <a:t>KB/s = 6 </a:t>
            </a:r>
            <a:r>
              <a:rPr lang="de-DE" altLang="de-DE" sz="2000" dirty="0" smtClean="0"/>
              <a:t>MB/s</a:t>
            </a:r>
            <a:endParaRPr lang="de-DE" altLang="de-DE" sz="2000" dirty="0"/>
          </a:p>
          <a:p>
            <a:pPr marL="0" indent="0">
              <a:buNone/>
            </a:pPr>
            <a:endParaRPr altLang="de-DE" dirty="0"/>
          </a:p>
        </p:txBody>
      </p:sp>
      <p:pic>
        <p:nvPicPr>
          <p:cNvPr id="17410" name="Picture 2" descr="http://scr3.golem.de/screenshots/1105/Lite-On-iHES212/thumb480/iHES212-1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5364" y="2924944"/>
            <a:ext cx="5761994" cy="3829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1934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1124744"/>
            <a:ext cx="2903538" cy="4811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el 1"/>
          <p:cNvSpPr txBox="1">
            <a:spLocks noGrp="1"/>
          </p:cNvSpPr>
          <p:nvPr>
            <p:ph type="title"/>
          </p:nvPr>
        </p:nvSpPr>
        <p:spPr/>
        <p:txBody>
          <a:bodyPr wrap="none" lIns="92162" tIns="46076" rIns="92162" bIns="46076" anchorCtr="0">
            <a:spAutoFit/>
          </a:bodyPr>
          <a:lstStyle/>
          <a:p>
            <a:pPr algn="l" eaLnBrk="1" fontAlgn="auto">
              <a:spcBef>
                <a:spcPts val="0"/>
              </a:spcBef>
              <a:spcAft>
                <a:spcPts val="0"/>
              </a:spcAft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en-GB" sz="4800" kern="0" dirty="0" err="1"/>
              <a:t>Unterschied</a:t>
            </a:r>
            <a:r>
              <a:rPr lang="en-GB" sz="4800" kern="0" dirty="0"/>
              <a:t> </a:t>
            </a:r>
            <a:r>
              <a:rPr lang="en-GB" sz="4800" kern="0" dirty="0" err="1"/>
              <a:t>zw</a:t>
            </a:r>
            <a:r>
              <a:rPr lang="en-GB" sz="4800" kern="0" dirty="0"/>
              <a:t>. CD und DVD</a:t>
            </a:r>
          </a:p>
        </p:txBody>
      </p:sp>
      <p:sp>
        <p:nvSpPr>
          <p:cNvPr id="7" name="Freihandform 3"/>
          <p:cNvSpPr/>
          <p:nvPr/>
        </p:nvSpPr>
        <p:spPr>
          <a:xfrm>
            <a:off x="683568" y="1618456"/>
            <a:ext cx="5400600" cy="4114800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 eaLnBrk="0" hangingPunct="0"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de-DE" sz="2400" dirty="0" err="1" smtClean="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CD-Rom</a:t>
            </a:r>
            <a:endParaRPr lang="de-DE" sz="2400" dirty="0">
              <a:solidFill>
                <a:srgbClr val="1B434B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742950" lvl="1" indent="-285750" eaLnBrk="0" hangingPunct="0">
              <a:spcBef>
                <a:spcPct val="20000"/>
              </a:spcBef>
              <a:buFont typeface="Arial" panose="020B0604020202020204" pitchFamily="34" charset="0"/>
              <a:buChar char="□"/>
            </a:pPr>
            <a:r>
              <a:rPr lang="de-DE" sz="2000" dirty="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Spurenabstand: 	0,0016 mm</a:t>
            </a:r>
          </a:p>
          <a:p>
            <a:pPr marL="742950" lvl="1" indent="-285750" eaLnBrk="0" hangingPunct="0">
              <a:spcBef>
                <a:spcPct val="20000"/>
              </a:spcBef>
              <a:buFont typeface="Arial" panose="020B0604020202020204" pitchFamily="34" charset="0"/>
              <a:buChar char="□"/>
            </a:pPr>
            <a:r>
              <a:rPr lang="de-DE" sz="2000" dirty="0" err="1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Pitgröße</a:t>
            </a:r>
            <a:r>
              <a:rPr lang="de-DE" sz="2000" dirty="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:			0,00083 mm</a:t>
            </a:r>
          </a:p>
          <a:p>
            <a:pPr marL="342900" indent="-342900" eaLnBrk="0" hangingPunct="0">
              <a:spcBef>
                <a:spcPct val="20000"/>
              </a:spcBef>
              <a:buFont typeface="Wingdings" panose="05000000000000000000" pitchFamily="2" charset="2"/>
              <a:buChar char="§"/>
            </a:pPr>
            <a:endParaRPr lang="de-DE" sz="2400" dirty="0" smtClean="0">
              <a:solidFill>
                <a:srgbClr val="1B434B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342900" indent="-342900" eaLnBrk="0" hangingPunct="0">
              <a:spcBef>
                <a:spcPct val="20000"/>
              </a:spcBef>
              <a:buFont typeface="Wingdings" panose="05000000000000000000" pitchFamily="2" charset="2"/>
              <a:buChar char="§"/>
            </a:pPr>
            <a:endParaRPr lang="de-DE" sz="2400" dirty="0">
              <a:solidFill>
                <a:srgbClr val="1B434B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342900" indent="-342900" eaLnBrk="0" hangingPunct="0">
              <a:spcBef>
                <a:spcPct val="20000"/>
              </a:spcBef>
              <a:buFont typeface="Wingdings" panose="05000000000000000000" pitchFamily="2" charset="2"/>
              <a:buChar char="§"/>
            </a:pPr>
            <a:endParaRPr lang="de-DE" sz="2400" dirty="0">
              <a:solidFill>
                <a:srgbClr val="1B434B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342900" indent="-342900" eaLnBrk="0" hangingPunct="0"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de-DE" sz="2400" dirty="0" smtClean="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DVD-Rom</a:t>
            </a:r>
            <a:endParaRPr lang="de-DE" sz="2400" dirty="0">
              <a:solidFill>
                <a:srgbClr val="1B434B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742950" lvl="1" indent="-285750" eaLnBrk="0" hangingPunct="0">
              <a:spcBef>
                <a:spcPct val="20000"/>
              </a:spcBef>
              <a:buFont typeface="Arial" panose="020B0604020202020204" pitchFamily="34" charset="0"/>
              <a:buChar char="□"/>
            </a:pPr>
            <a:r>
              <a:rPr lang="de-DE" sz="2000" dirty="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Spurenabstand: 	0,00074 mm</a:t>
            </a:r>
          </a:p>
          <a:p>
            <a:pPr marL="742950" lvl="1" indent="-285750" eaLnBrk="0" hangingPunct="0">
              <a:spcBef>
                <a:spcPct val="20000"/>
              </a:spcBef>
              <a:buFont typeface="Arial" panose="020B0604020202020204" pitchFamily="34" charset="0"/>
              <a:buChar char="□"/>
            </a:pPr>
            <a:r>
              <a:rPr lang="de-DE" sz="2000" dirty="0" err="1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Pitgröße</a:t>
            </a:r>
            <a:r>
              <a:rPr lang="de-DE" sz="2000" dirty="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:			0,0004 mm</a:t>
            </a:r>
          </a:p>
          <a:p>
            <a:pPr marL="342900" indent="-342900" eaLnBrk="0" hangingPunct="0">
              <a:spcBef>
                <a:spcPct val="20000"/>
              </a:spcBef>
              <a:buFont typeface="Wingdings" panose="05000000000000000000" pitchFamily="2" charset="2"/>
              <a:buChar char="§"/>
            </a:pPr>
            <a:endParaRPr lang="de-DE" sz="2400" dirty="0">
              <a:solidFill>
                <a:srgbClr val="1B434B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398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2"/>
          <p:cNvGrpSpPr>
            <a:grpSpLocks/>
          </p:cNvGrpSpPr>
          <p:nvPr/>
        </p:nvGrpSpPr>
        <p:grpSpPr bwMode="auto">
          <a:xfrm>
            <a:off x="457200" y="1556792"/>
            <a:ext cx="8142288" cy="1885950"/>
            <a:chOff x="457200" y="1981084"/>
            <a:chExt cx="8142128" cy="1886041"/>
          </a:xfrm>
        </p:grpSpPr>
        <p:sp>
          <p:nvSpPr>
            <p:cNvPr id="7" name="Freihandform 3"/>
            <p:cNvSpPr/>
            <p:nvPr/>
          </p:nvSpPr>
          <p:spPr>
            <a:xfrm>
              <a:off x="457200" y="2666917"/>
              <a:ext cx="3428933" cy="53342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1600"/>
                <a:gd name="f4" fmla="*/ f0 1 21600"/>
                <a:gd name="f5" fmla="*/ f1 1 21600"/>
                <a:gd name="f6" fmla="+- f3 0 f2"/>
                <a:gd name="f7" fmla="*/ f6 1 21600"/>
                <a:gd name="f8" fmla="*/ f2 1 f7"/>
                <a:gd name="f9" fmla="*/ f3 1 f7"/>
                <a:gd name="f10" fmla="*/ f8 f4 1"/>
                <a:gd name="f11" fmla="*/ f9 f4 1"/>
                <a:gd name="f12" fmla="*/ f9 f5 1"/>
                <a:gd name="f13" fmla="*/ f8 f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0" t="f13" r="f11" b="f12"/>
              <a:pathLst>
                <a:path w="21600" h="21600">
                  <a:moveTo>
                    <a:pt x="f2" y="f2"/>
                  </a:moveTo>
                  <a:lnTo>
                    <a:pt x="f3" y="f2"/>
                  </a:lnTo>
                  <a:lnTo>
                    <a:pt x="f3" y="f3"/>
                  </a:lnTo>
                  <a:lnTo>
                    <a:pt x="f2" y="f3"/>
                  </a:lnTo>
                  <a:lnTo>
                    <a:pt x="f2" y="f2"/>
                  </a:lnTo>
                  <a:close/>
                </a:path>
              </a:pathLst>
            </a:custGeom>
            <a:noFill/>
            <a:ln>
              <a:noFill/>
              <a:prstDash val="solid"/>
            </a:ln>
          </p:spPr>
          <p:txBody>
            <a:bodyPr wrap="none" lIns="90004" tIns="46798" rIns="90004" bIns="46798" compatLnSpc="0"/>
            <a:lstStyle/>
            <a:p>
              <a:pPr marL="342900" indent="-342900" eaLnBrk="0" hangingPunct="0">
                <a:spcBef>
                  <a:spcPct val="20000"/>
                </a:spcBef>
                <a:buFont typeface="Wingdings" panose="05000000000000000000" pitchFamily="2" charset="2"/>
                <a:buChar char="§"/>
                <a:tabLst>
                  <a:tab pos="336243" algn="l"/>
                  <a:tab pos="785158" algn="l"/>
                  <a:tab pos="1234439" algn="l"/>
                  <a:tab pos="1683721" algn="l"/>
                  <a:tab pos="2133002" algn="l"/>
                  <a:tab pos="2582283" algn="l"/>
                  <a:tab pos="3031565" algn="l"/>
                  <a:tab pos="3480846" algn="l"/>
                  <a:tab pos="3930118" algn="l"/>
                  <a:tab pos="4379399" algn="l"/>
                  <a:tab pos="4828681" algn="l"/>
                  <a:tab pos="5277962" algn="l"/>
                  <a:tab pos="5727243" algn="l"/>
                  <a:tab pos="6176524" algn="l"/>
                  <a:tab pos="6625806" algn="l"/>
                  <a:tab pos="7075087" algn="l"/>
                  <a:tab pos="7524359" algn="l"/>
                  <a:tab pos="7973640" algn="l"/>
                  <a:tab pos="8422922" algn="l"/>
                  <a:tab pos="8872203" algn="l"/>
                  <a:tab pos="9321484" algn="l"/>
                </a:tabLst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3200" dirty="0">
                  <a:solidFill>
                    <a:srgbClr val="000000"/>
                  </a:solidFill>
                  <a:latin typeface="Times New Roman" pitchFamily="18"/>
                  <a:ea typeface="Arial Unicode MS" pitchFamily="2"/>
                  <a:cs typeface="Arial Unicode MS" pitchFamily="2"/>
                </a:rPr>
                <a:t> </a:t>
              </a:r>
              <a:r>
                <a:rPr lang="de-DE" sz="2400" dirty="0">
                  <a:solidFill>
                    <a:srgbClr val="1B434B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DVD 5GB       </a:t>
              </a:r>
            </a:p>
            <a:p>
              <a:pPr marL="336243" indent="-336243" fontAlgn="auto">
                <a:spcBef>
                  <a:spcPts val="800"/>
                </a:spcBef>
                <a:spcAft>
                  <a:spcPts val="0"/>
                </a:spcAft>
                <a:tabLst>
                  <a:tab pos="336243" algn="l"/>
                  <a:tab pos="785158" algn="l"/>
                  <a:tab pos="1234439" algn="l"/>
                  <a:tab pos="1683721" algn="l"/>
                  <a:tab pos="2133002" algn="l"/>
                  <a:tab pos="2582283" algn="l"/>
                  <a:tab pos="3031565" algn="l"/>
                  <a:tab pos="3480846" algn="l"/>
                  <a:tab pos="3930118" algn="l"/>
                  <a:tab pos="4379399" algn="l"/>
                  <a:tab pos="4828681" algn="l"/>
                  <a:tab pos="5277962" algn="l"/>
                  <a:tab pos="5727243" algn="l"/>
                  <a:tab pos="6176524" algn="l"/>
                  <a:tab pos="6625806" algn="l"/>
                  <a:tab pos="7075087" algn="l"/>
                  <a:tab pos="7524359" algn="l"/>
                  <a:tab pos="7973640" algn="l"/>
                  <a:tab pos="8422922" algn="l"/>
                  <a:tab pos="8872203" algn="l"/>
                  <a:tab pos="9321484" algn="l"/>
                </a:tabLst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3200" dirty="0">
                <a:solidFill>
                  <a:srgbClr val="000000"/>
                </a:solidFill>
                <a:latin typeface="Times New Roman" pitchFamily="18"/>
                <a:ea typeface="Arial Unicode MS" pitchFamily="2"/>
                <a:cs typeface="Arial Unicode MS" pitchFamily="2"/>
              </a:endParaRPr>
            </a:p>
            <a:p>
              <a:pPr marL="336243" indent="-336243" fontAlgn="auto">
                <a:spcBef>
                  <a:spcPts val="800"/>
                </a:spcBef>
                <a:spcAft>
                  <a:spcPts val="0"/>
                </a:spcAft>
                <a:tabLst>
                  <a:tab pos="336243" algn="l"/>
                  <a:tab pos="785158" algn="l"/>
                  <a:tab pos="1234439" algn="l"/>
                  <a:tab pos="1683721" algn="l"/>
                  <a:tab pos="2133002" algn="l"/>
                  <a:tab pos="2582283" algn="l"/>
                  <a:tab pos="3031565" algn="l"/>
                  <a:tab pos="3480846" algn="l"/>
                  <a:tab pos="3930118" algn="l"/>
                  <a:tab pos="4379399" algn="l"/>
                  <a:tab pos="4828681" algn="l"/>
                  <a:tab pos="5277962" algn="l"/>
                  <a:tab pos="5727243" algn="l"/>
                  <a:tab pos="6176524" algn="l"/>
                  <a:tab pos="6625806" algn="l"/>
                  <a:tab pos="7075087" algn="l"/>
                  <a:tab pos="7524359" algn="l"/>
                  <a:tab pos="7973640" algn="l"/>
                  <a:tab pos="8422922" algn="l"/>
                  <a:tab pos="8872203" algn="l"/>
                  <a:tab pos="9321484" algn="l"/>
                </a:tabLst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3200" dirty="0">
                <a:solidFill>
                  <a:srgbClr val="000000"/>
                </a:solidFill>
                <a:latin typeface="Times New Roman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67595" name="Grafik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09884" y="1981084"/>
              <a:ext cx="4789444" cy="18860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xfrm>
            <a:off x="1747421" y="71875"/>
            <a:ext cx="5649158" cy="836845"/>
          </a:xfrm>
        </p:spPr>
        <p:txBody>
          <a:bodyPr wrap="none" lIns="92162" tIns="46076" rIns="92162" bIns="46076" anchorCtr="0">
            <a:spAutoFit/>
          </a:bodyPr>
          <a:lstStyle/>
          <a:p>
            <a:pPr eaLnBrk="1" fontAlgn="auto">
              <a:spcBef>
                <a:spcPts val="0"/>
              </a:spcBef>
              <a:spcAft>
                <a:spcPts val="0"/>
              </a:spcAft>
              <a:buFont typeface="StarSymbol"/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en-GB" kern="0" dirty="0" smtClean="0"/>
              <a:t>4 </a:t>
            </a:r>
            <a:r>
              <a:rPr lang="en-GB" kern="0" dirty="0" err="1" smtClean="0"/>
              <a:t>Typen</a:t>
            </a:r>
            <a:r>
              <a:rPr lang="en-GB" kern="0" dirty="0" smtClean="0"/>
              <a:t> von DVD</a:t>
            </a:r>
          </a:p>
        </p:txBody>
      </p:sp>
      <p:grpSp>
        <p:nvGrpSpPr>
          <p:cNvPr id="9" name="Gruppieren 5"/>
          <p:cNvGrpSpPr>
            <a:grpSpLocks/>
          </p:cNvGrpSpPr>
          <p:nvPr/>
        </p:nvGrpSpPr>
        <p:grpSpPr bwMode="auto">
          <a:xfrm>
            <a:off x="457200" y="4077072"/>
            <a:ext cx="8229600" cy="2068513"/>
            <a:chOff x="457200" y="4114800"/>
            <a:chExt cx="8229590" cy="2068555"/>
          </a:xfrm>
        </p:grpSpPr>
        <p:sp>
          <p:nvSpPr>
            <p:cNvPr id="10" name="Freihandform 6"/>
            <p:cNvSpPr/>
            <p:nvPr/>
          </p:nvSpPr>
          <p:spPr>
            <a:xfrm>
              <a:off x="457200" y="4953017"/>
              <a:ext cx="3428996" cy="533411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1600"/>
                <a:gd name="f4" fmla="*/ f0 1 21600"/>
                <a:gd name="f5" fmla="*/ f1 1 21600"/>
                <a:gd name="f6" fmla="+- f3 0 f2"/>
                <a:gd name="f7" fmla="*/ f6 1 21600"/>
                <a:gd name="f8" fmla="*/ f2 1 f7"/>
                <a:gd name="f9" fmla="*/ f3 1 f7"/>
                <a:gd name="f10" fmla="*/ f8 f4 1"/>
                <a:gd name="f11" fmla="*/ f9 f4 1"/>
                <a:gd name="f12" fmla="*/ f9 f5 1"/>
                <a:gd name="f13" fmla="*/ f8 f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0" t="f13" r="f11" b="f12"/>
              <a:pathLst>
                <a:path w="21600" h="21600">
                  <a:moveTo>
                    <a:pt x="f2" y="f2"/>
                  </a:moveTo>
                  <a:lnTo>
                    <a:pt x="f3" y="f2"/>
                  </a:lnTo>
                  <a:lnTo>
                    <a:pt x="f3" y="f3"/>
                  </a:lnTo>
                  <a:lnTo>
                    <a:pt x="f2" y="f3"/>
                  </a:lnTo>
                  <a:lnTo>
                    <a:pt x="f2" y="f2"/>
                  </a:lnTo>
                  <a:close/>
                </a:path>
              </a:pathLst>
            </a:custGeom>
            <a:noFill/>
            <a:ln>
              <a:noFill/>
              <a:prstDash val="solid"/>
            </a:ln>
          </p:spPr>
          <p:txBody>
            <a:bodyPr wrap="none" lIns="90004" tIns="46798" rIns="90004" bIns="46798" compatLnSpc="0"/>
            <a:lstStyle/>
            <a:p>
              <a:pPr marL="342900" indent="-342900" eaLnBrk="0" hangingPunct="0">
                <a:spcBef>
                  <a:spcPct val="20000"/>
                </a:spcBef>
                <a:buFont typeface="Wingdings" panose="05000000000000000000" pitchFamily="2" charset="2"/>
                <a:buChar char="§"/>
                <a:tabLst>
                  <a:tab pos="336243" algn="l"/>
                  <a:tab pos="785158" algn="l"/>
                  <a:tab pos="1234439" algn="l"/>
                  <a:tab pos="1683721" algn="l"/>
                  <a:tab pos="2133002" algn="l"/>
                  <a:tab pos="2582283" algn="l"/>
                  <a:tab pos="3031565" algn="l"/>
                  <a:tab pos="3480846" algn="l"/>
                  <a:tab pos="3930118" algn="l"/>
                  <a:tab pos="4379399" algn="l"/>
                  <a:tab pos="4828681" algn="l"/>
                  <a:tab pos="5277962" algn="l"/>
                  <a:tab pos="5727243" algn="l"/>
                  <a:tab pos="6176524" algn="l"/>
                  <a:tab pos="6625806" algn="l"/>
                  <a:tab pos="7075087" algn="l"/>
                  <a:tab pos="7524359" algn="l"/>
                  <a:tab pos="7973640" algn="l"/>
                  <a:tab pos="8422922" algn="l"/>
                  <a:tab pos="8872203" algn="l"/>
                  <a:tab pos="9321484" algn="l"/>
                </a:tabLst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3200" dirty="0">
                  <a:solidFill>
                    <a:srgbClr val="000000"/>
                  </a:solidFill>
                  <a:latin typeface="Times New Roman" pitchFamily="18"/>
                  <a:ea typeface="Arial Unicode MS" pitchFamily="2"/>
                  <a:cs typeface="Arial Unicode MS" pitchFamily="2"/>
                </a:rPr>
                <a:t> </a:t>
              </a:r>
              <a:r>
                <a:rPr lang="de-DE" sz="2400" kern="0" dirty="0">
                  <a:solidFill>
                    <a:srgbClr val="1B434B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DVD 10GB    </a:t>
              </a:r>
            </a:p>
            <a:p>
              <a:pPr marL="336243" indent="-336243" fontAlgn="auto">
                <a:spcBef>
                  <a:spcPts val="800"/>
                </a:spcBef>
                <a:spcAft>
                  <a:spcPts val="0"/>
                </a:spcAft>
                <a:tabLst>
                  <a:tab pos="336243" algn="l"/>
                  <a:tab pos="785158" algn="l"/>
                  <a:tab pos="1234439" algn="l"/>
                  <a:tab pos="1683721" algn="l"/>
                  <a:tab pos="2133002" algn="l"/>
                  <a:tab pos="2582283" algn="l"/>
                  <a:tab pos="3031565" algn="l"/>
                  <a:tab pos="3480846" algn="l"/>
                  <a:tab pos="3930118" algn="l"/>
                  <a:tab pos="4379399" algn="l"/>
                  <a:tab pos="4828681" algn="l"/>
                  <a:tab pos="5277962" algn="l"/>
                  <a:tab pos="5727243" algn="l"/>
                  <a:tab pos="6176524" algn="l"/>
                  <a:tab pos="6625806" algn="l"/>
                  <a:tab pos="7075087" algn="l"/>
                  <a:tab pos="7524359" algn="l"/>
                  <a:tab pos="7973640" algn="l"/>
                  <a:tab pos="8422922" algn="l"/>
                  <a:tab pos="8872203" algn="l"/>
                  <a:tab pos="9321484" algn="l"/>
                </a:tabLst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3200" dirty="0">
                <a:solidFill>
                  <a:srgbClr val="000000"/>
                </a:solidFill>
                <a:latin typeface="Times New Roman" pitchFamily="18"/>
                <a:ea typeface="Arial Unicode MS" pitchFamily="2"/>
                <a:cs typeface="Arial Unicode MS" pitchFamily="2"/>
              </a:endParaRPr>
            </a:p>
            <a:p>
              <a:pPr marL="336243" indent="-336243" fontAlgn="auto">
                <a:spcBef>
                  <a:spcPts val="800"/>
                </a:spcBef>
                <a:spcAft>
                  <a:spcPts val="0"/>
                </a:spcAft>
                <a:tabLst>
                  <a:tab pos="336243" algn="l"/>
                  <a:tab pos="785158" algn="l"/>
                  <a:tab pos="1234439" algn="l"/>
                  <a:tab pos="1683721" algn="l"/>
                  <a:tab pos="2133002" algn="l"/>
                  <a:tab pos="2582283" algn="l"/>
                  <a:tab pos="3031565" algn="l"/>
                  <a:tab pos="3480846" algn="l"/>
                  <a:tab pos="3930118" algn="l"/>
                  <a:tab pos="4379399" algn="l"/>
                  <a:tab pos="4828681" algn="l"/>
                  <a:tab pos="5277962" algn="l"/>
                  <a:tab pos="5727243" algn="l"/>
                  <a:tab pos="6176524" algn="l"/>
                  <a:tab pos="6625806" algn="l"/>
                  <a:tab pos="7075087" algn="l"/>
                  <a:tab pos="7524359" algn="l"/>
                  <a:tab pos="7973640" algn="l"/>
                  <a:tab pos="8422922" algn="l"/>
                  <a:tab pos="8872203" algn="l"/>
                  <a:tab pos="9321484" algn="l"/>
                </a:tabLst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3200" dirty="0">
                <a:solidFill>
                  <a:srgbClr val="000000"/>
                </a:solidFill>
                <a:latin typeface="Times New Roman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67593" name="Grafik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75035" y="4114800"/>
              <a:ext cx="4811755" cy="206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198130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utoUpdateAnimBg="0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2"/>
          <p:cNvGrpSpPr>
            <a:grpSpLocks/>
          </p:cNvGrpSpPr>
          <p:nvPr/>
        </p:nvGrpSpPr>
        <p:grpSpPr bwMode="auto">
          <a:xfrm>
            <a:off x="457200" y="1700808"/>
            <a:ext cx="8093075" cy="2000250"/>
            <a:chOff x="457200" y="1905115"/>
            <a:chExt cx="8093162" cy="2000158"/>
          </a:xfrm>
        </p:grpSpPr>
        <p:sp>
          <p:nvSpPr>
            <p:cNvPr id="7" name="Freihandform 3"/>
            <p:cNvSpPr/>
            <p:nvPr/>
          </p:nvSpPr>
          <p:spPr>
            <a:xfrm>
              <a:off x="457200" y="2667080"/>
              <a:ext cx="3429037" cy="53337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1600"/>
                <a:gd name="f4" fmla="*/ f0 1 21600"/>
                <a:gd name="f5" fmla="*/ f1 1 21600"/>
                <a:gd name="f6" fmla="+- f3 0 f2"/>
                <a:gd name="f7" fmla="*/ f6 1 21600"/>
                <a:gd name="f8" fmla="*/ f2 1 f7"/>
                <a:gd name="f9" fmla="*/ f3 1 f7"/>
                <a:gd name="f10" fmla="*/ f8 f4 1"/>
                <a:gd name="f11" fmla="*/ f9 f4 1"/>
                <a:gd name="f12" fmla="*/ f9 f5 1"/>
                <a:gd name="f13" fmla="*/ f8 f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0" t="f13" r="f11" b="f12"/>
              <a:pathLst>
                <a:path w="21600" h="21600">
                  <a:moveTo>
                    <a:pt x="f2" y="f2"/>
                  </a:moveTo>
                  <a:lnTo>
                    <a:pt x="f3" y="f2"/>
                  </a:lnTo>
                  <a:lnTo>
                    <a:pt x="f3" y="f3"/>
                  </a:lnTo>
                  <a:lnTo>
                    <a:pt x="f2" y="f3"/>
                  </a:lnTo>
                  <a:lnTo>
                    <a:pt x="f2" y="f2"/>
                  </a:lnTo>
                  <a:close/>
                </a:path>
              </a:pathLst>
            </a:custGeom>
            <a:noFill/>
            <a:ln>
              <a:noFill/>
              <a:prstDash val="solid"/>
            </a:ln>
          </p:spPr>
          <p:txBody>
            <a:bodyPr wrap="none" lIns="90004" tIns="46798" rIns="90004" bIns="46798" compatLnSpc="0"/>
            <a:lstStyle/>
            <a:p>
              <a:pPr marL="342900" indent="-342900" eaLnBrk="0" hangingPunct="0">
                <a:spcBef>
                  <a:spcPct val="20000"/>
                </a:spcBef>
                <a:buFont typeface="Wingdings" panose="05000000000000000000" pitchFamily="2" charset="2"/>
                <a:buChar char="§"/>
                <a:tabLst>
                  <a:tab pos="336243" algn="l"/>
                  <a:tab pos="785158" algn="l"/>
                  <a:tab pos="1234439" algn="l"/>
                  <a:tab pos="1683721" algn="l"/>
                  <a:tab pos="2133002" algn="l"/>
                  <a:tab pos="2582283" algn="l"/>
                  <a:tab pos="3031565" algn="l"/>
                  <a:tab pos="3480846" algn="l"/>
                  <a:tab pos="3930118" algn="l"/>
                  <a:tab pos="4379399" algn="l"/>
                  <a:tab pos="4828681" algn="l"/>
                  <a:tab pos="5277962" algn="l"/>
                  <a:tab pos="5727243" algn="l"/>
                  <a:tab pos="6176524" algn="l"/>
                  <a:tab pos="6625806" algn="l"/>
                  <a:tab pos="7075087" algn="l"/>
                  <a:tab pos="7524359" algn="l"/>
                  <a:tab pos="7973640" algn="l"/>
                  <a:tab pos="8422922" algn="l"/>
                  <a:tab pos="8872203" algn="l"/>
                  <a:tab pos="9321484" algn="l"/>
                </a:tabLst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3200" dirty="0">
                  <a:solidFill>
                    <a:srgbClr val="000000"/>
                  </a:solidFill>
                  <a:latin typeface="Times New Roman" pitchFamily="18"/>
                  <a:ea typeface="Arial Unicode MS" pitchFamily="2"/>
                  <a:cs typeface="Arial Unicode MS" pitchFamily="2"/>
                </a:rPr>
                <a:t> </a:t>
              </a:r>
              <a:r>
                <a:rPr lang="de-DE" sz="2400" kern="0" dirty="0">
                  <a:solidFill>
                    <a:srgbClr val="1B434B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DVD 9GB     </a:t>
              </a:r>
            </a:p>
            <a:p>
              <a:pPr marL="336243" indent="-336243" fontAlgn="auto">
                <a:spcBef>
                  <a:spcPts val="800"/>
                </a:spcBef>
                <a:spcAft>
                  <a:spcPts val="0"/>
                </a:spcAft>
                <a:tabLst>
                  <a:tab pos="336243" algn="l"/>
                  <a:tab pos="785158" algn="l"/>
                  <a:tab pos="1234439" algn="l"/>
                  <a:tab pos="1683721" algn="l"/>
                  <a:tab pos="2133002" algn="l"/>
                  <a:tab pos="2582283" algn="l"/>
                  <a:tab pos="3031565" algn="l"/>
                  <a:tab pos="3480846" algn="l"/>
                  <a:tab pos="3930118" algn="l"/>
                  <a:tab pos="4379399" algn="l"/>
                  <a:tab pos="4828681" algn="l"/>
                  <a:tab pos="5277962" algn="l"/>
                  <a:tab pos="5727243" algn="l"/>
                  <a:tab pos="6176524" algn="l"/>
                  <a:tab pos="6625806" algn="l"/>
                  <a:tab pos="7075087" algn="l"/>
                  <a:tab pos="7524359" algn="l"/>
                  <a:tab pos="7973640" algn="l"/>
                  <a:tab pos="8422922" algn="l"/>
                  <a:tab pos="8872203" algn="l"/>
                  <a:tab pos="9321484" algn="l"/>
                </a:tabLst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3200" dirty="0">
                <a:solidFill>
                  <a:srgbClr val="000000"/>
                </a:solidFill>
                <a:latin typeface="Times New Roman" pitchFamily="18"/>
                <a:ea typeface="Arial Unicode MS" pitchFamily="2"/>
                <a:cs typeface="Arial Unicode MS" pitchFamily="2"/>
              </a:endParaRPr>
            </a:p>
            <a:p>
              <a:pPr marL="336243" indent="-336243" fontAlgn="auto">
                <a:spcBef>
                  <a:spcPts val="800"/>
                </a:spcBef>
                <a:spcAft>
                  <a:spcPts val="0"/>
                </a:spcAft>
                <a:tabLst>
                  <a:tab pos="336243" algn="l"/>
                  <a:tab pos="785158" algn="l"/>
                  <a:tab pos="1234439" algn="l"/>
                  <a:tab pos="1683721" algn="l"/>
                  <a:tab pos="2133002" algn="l"/>
                  <a:tab pos="2582283" algn="l"/>
                  <a:tab pos="3031565" algn="l"/>
                  <a:tab pos="3480846" algn="l"/>
                  <a:tab pos="3930118" algn="l"/>
                  <a:tab pos="4379399" algn="l"/>
                  <a:tab pos="4828681" algn="l"/>
                  <a:tab pos="5277962" algn="l"/>
                  <a:tab pos="5727243" algn="l"/>
                  <a:tab pos="6176524" algn="l"/>
                  <a:tab pos="6625806" algn="l"/>
                  <a:tab pos="7075087" algn="l"/>
                  <a:tab pos="7524359" algn="l"/>
                  <a:tab pos="7973640" algn="l"/>
                  <a:tab pos="8422922" algn="l"/>
                  <a:tab pos="8872203" algn="l"/>
                  <a:tab pos="9321484" algn="l"/>
                </a:tabLst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3200" dirty="0">
                <a:solidFill>
                  <a:srgbClr val="000000"/>
                </a:solidFill>
                <a:latin typeface="Times New Roman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68619" name="Grafik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57600" y="1905115"/>
              <a:ext cx="4892762" cy="2000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xfrm>
            <a:off x="1747421" y="71875"/>
            <a:ext cx="5649158" cy="836845"/>
          </a:xfrm>
        </p:spPr>
        <p:txBody>
          <a:bodyPr wrap="none" lIns="92162" tIns="46076" rIns="92162" bIns="46076" anchorCtr="0">
            <a:spAutoFit/>
          </a:bodyPr>
          <a:lstStyle/>
          <a:p>
            <a:pPr eaLnBrk="1" fontAlgn="auto">
              <a:spcBef>
                <a:spcPts val="0"/>
              </a:spcBef>
              <a:spcAft>
                <a:spcPts val="0"/>
              </a:spcAft>
              <a:buFont typeface="StarSymbol"/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en-GB" kern="0" dirty="0"/>
              <a:t>4 </a:t>
            </a:r>
            <a:r>
              <a:rPr lang="en-GB" kern="0" dirty="0" err="1"/>
              <a:t>Typen</a:t>
            </a:r>
            <a:r>
              <a:rPr lang="en-GB" kern="0" dirty="0"/>
              <a:t> von DVD</a:t>
            </a:r>
            <a:endParaRPr lang="en-GB" kern="0" dirty="0" smtClean="0">
              <a:latin typeface="Times New Roman" pitchFamily="18"/>
              <a:cs typeface="Arial Unicode MS" pitchFamily="2"/>
            </a:endParaRPr>
          </a:p>
        </p:txBody>
      </p:sp>
      <p:grpSp>
        <p:nvGrpSpPr>
          <p:cNvPr id="9" name="Gruppieren 5"/>
          <p:cNvGrpSpPr>
            <a:grpSpLocks/>
          </p:cNvGrpSpPr>
          <p:nvPr/>
        </p:nvGrpSpPr>
        <p:grpSpPr bwMode="auto">
          <a:xfrm>
            <a:off x="457200" y="4077072"/>
            <a:ext cx="6530975" cy="2011363"/>
            <a:chOff x="457200" y="4114800"/>
            <a:chExt cx="6531120" cy="2011323"/>
          </a:xfrm>
        </p:grpSpPr>
        <p:sp>
          <p:nvSpPr>
            <p:cNvPr id="10" name="Freihandform 6"/>
            <p:cNvSpPr/>
            <p:nvPr/>
          </p:nvSpPr>
          <p:spPr>
            <a:xfrm>
              <a:off x="457200" y="4952983"/>
              <a:ext cx="3429076" cy="533389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1600"/>
                <a:gd name="f4" fmla="*/ f0 1 21600"/>
                <a:gd name="f5" fmla="*/ f1 1 21600"/>
                <a:gd name="f6" fmla="+- f3 0 f2"/>
                <a:gd name="f7" fmla="*/ f6 1 21600"/>
                <a:gd name="f8" fmla="*/ f2 1 f7"/>
                <a:gd name="f9" fmla="*/ f3 1 f7"/>
                <a:gd name="f10" fmla="*/ f8 f4 1"/>
                <a:gd name="f11" fmla="*/ f9 f4 1"/>
                <a:gd name="f12" fmla="*/ f9 f5 1"/>
                <a:gd name="f13" fmla="*/ f8 f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0" t="f13" r="f11" b="f12"/>
              <a:pathLst>
                <a:path w="21600" h="21600">
                  <a:moveTo>
                    <a:pt x="f2" y="f2"/>
                  </a:moveTo>
                  <a:lnTo>
                    <a:pt x="f3" y="f2"/>
                  </a:lnTo>
                  <a:lnTo>
                    <a:pt x="f3" y="f3"/>
                  </a:lnTo>
                  <a:lnTo>
                    <a:pt x="f2" y="f3"/>
                  </a:lnTo>
                  <a:lnTo>
                    <a:pt x="f2" y="f2"/>
                  </a:lnTo>
                  <a:close/>
                </a:path>
              </a:pathLst>
            </a:custGeom>
            <a:noFill/>
            <a:ln>
              <a:noFill/>
              <a:prstDash val="solid"/>
            </a:ln>
          </p:spPr>
          <p:txBody>
            <a:bodyPr wrap="none" lIns="90004" tIns="46798" rIns="90004" bIns="46798" compatLnSpc="0"/>
            <a:lstStyle/>
            <a:p>
              <a:pPr marL="342900" indent="-342900" eaLnBrk="0" hangingPunct="0">
                <a:spcBef>
                  <a:spcPct val="20000"/>
                </a:spcBef>
                <a:buFont typeface="Wingdings" panose="05000000000000000000" pitchFamily="2" charset="2"/>
                <a:buChar char="§"/>
                <a:tabLst>
                  <a:tab pos="336243" algn="l"/>
                  <a:tab pos="785158" algn="l"/>
                  <a:tab pos="1234439" algn="l"/>
                  <a:tab pos="1683721" algn="l"/>
                  <a:tab pos="2133002" algn="l"/>
                  <a:tab pos="2582283" algn="l"/>
                  <a:tab pos="3031565" algn="l"/>
                  <a:tab pos="3480846" algn="l"/>
                  <a:tab pos="3930118" algn="l"/>
                  <a:tab pos="4379399" algn="l"/>
                  <a:tab pos="4828681" algn="l"/>
                  <a:tab pos="5277962" algn="l"/>
                  <a:tab pos="5727243" algn="l"/>
                  <a:tab pos="6176524" algn="l"/>
                  <a:tab pos="6625806" algn="l"/>
                  <a:tab pos="7075087" algn="l"/>
                  <a:tab pos="7524359" algn="l"/>
                  <a:tab pos="7973640" algn="l"/>
                  <a:tab pos="8422922" algn="l"/>
                  <a:tab pos="8872203" algn="l"/>
                  <a:tab pos="9321484" algn="l"/>
                </a:tabLst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3200" dirty="0">
                  <a:solidFill>
                    <a:srgbClr val="000000"/>
                  </a:solidFill>
                  <a:latin typeface="Times New Roman" pitchFamily="18"/>
                  <a:ea typeface="Arial Unicode MS" pitchFamily="2"/>
                  <a:cs typeface="Arial Unicode MS" pitchFamily="2"/>
                </a:rPr>
                <a:t> </a:t>
              </a:r>
              <a:r>
                <a:rPr lang="de-DE" sz="2400" kern="0" dirty="0">
                  <a:solidFill>
                    <a:srgbClr val="1B434B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DVD 17GB    </a:t>
              </a:r>
              <a:endParaRPr lang="de-DE" sz="3200" dirty="0">
                <a:solidFill>
                  <a:srgbClr val="000000"/>
                </a:solidFill>
                <a:latin typeface="Times New Roman" pitchFamily="18"/>
                <a:ea typeface="Arial Unicode MS" pitchFamily="2"/>
                <a:cs typeface="Arial Unicode MS" pitchFamily="2"/>
              </a:endParaRPr>
            </a:p>
            <a:p>
              <a:pPr marL="336243" indent="-336243" fontAlgn="auto">
                <a:spcBef>
                  <a:spcPts val="800"/>
                </a:spcBef>
                <a:spcAft>
                  <a:spcPts val="0"/>
                </a:spcAft>
                <a:tabLst>
                  <a:tab pos="336243" algn="l"/>
                  <a:tab pos="785158" algn="l"/>
                  <a:tab pos="1234439" algn="l"/>
                  <a:tab pos="1683721" algn="l"/>
                  <a:tab pos="2133002" algn="l"/>
                  <a:tab pos="2582283" algn="l"/>
                  <a:tab pos="3031565" algn="l"/>
                  <a:tab pos="3480846" algn="l"/>
                  <a:tab pos="3930118" algn="l"/>
                  <a:tab pos="4379399" algn="l"/>
                  <a:tab pos="4828681" algn="l"/>
                  <a:tab pos="5277962" algn="l"/>
                  <a:tab pos="5727243" algn="l"/>
                  <a:tab pos="6176524" algn="l"/>
                  <a:tab pos="6625806" algn="l"/>
                  <a:tab pos="7075087" algn="l"/>
                  <a:tab pos="7524359" algn="l"/>
                  <a:tab pos="7973640" algn="l"/>
                  <a:tab pos="8422922" algn="l"/>
                  <a:tab pos="8872203" algn="l"/>
                  <a:tab pos="9321484" algn="l"/>
                </a:tabLst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3200" dirty="0">
                <a:solidFill>
                  <a:srgbClr val="000000"/>
                </a:solidFill>
                <a:latin typeface="Times New Roman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68617" name="Grafik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67084" y="4114800"/>
              <a:ext cx="2721236" cy="20113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95751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utoUpdateAnimBg="0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xfrm>
            <a:off x="2204704" y="95343"/>
            <a:ext cx="4734613" cy="813377"/>
          </a:xfrm>
        </p:spPr>
        <p:txBody>
          <a:bodyPr wrap="none" lIns="92162" tIns="46076" rIns="92162" bIns="46076" anchorCtr="0">
            <a:spAutoFit/>
          </a:bodyPr>
          <a:lstStyle/>
          <a:p>
            <a:pPr eaLnBrk="1" fontAlgn="auto">
              <a:spcBef>
                <a:spcPts val="0"/>
              </a:spcBef>
              <a:spcAft>
                <a:spcPts val="0"/>
              </a:spcAft>
              <a:buFont typeface="StarSymbol"/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de-DE" sz="4800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Calibri" pitchFamily="34" charset="0"/>
              </a:rPr>
              <a:t>DVD / Blu-ray Disk</a:t>
            </a:r>
            <a:endParaRPr lang="de-DE" sz="4800" dirty="0">
              <a:effectLst>
                <a:outerShdw blurRad="38100" dist="38100" dir="2700000" algn="tl">
                  <a:srgbClr val="C0C0C0"/>
                </a:outerShdw>
              </a:effectLst>
              <a:latin typeface="Calibri" pitchFamily="34" charset="0"/>
            </a:endParaRPr>
          </a:p>
        </p:txBody>
      </p:sp>
      <p:sp>
        <p:nvSpPr>
          <p:cNvPr id="6" name="Textplatzhalter 2"/>
          <p:cNvSpPr txBox="1">
            <a:spLocks noGrp="1"/>
          </p:cNvSpPr>
          <p:nvPr>
            <p:ph idx="1"/>
          </p:nvPr>
        </p:nvSpPr>
        <p:spPr>
          <a:xfrm>
            <a:off x="446856" y="980728"/>
            <a:ext cx="8229600" cy="576064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2800" dirty="0" smtClean="0"/>
              <a:t>DVD (Digital Versatile Disk)</a:t>
            </a:r>
          </a:p>
          <a:p>
            <a:pPr lvl="1"/>
            <a:r>
              <a:rPr lang="de-DE" altLang="de-DE" sz="2000" dirty="0" smtClean="0"/>
              <a:t>Formate</a:t>
            </a:r>
            <a:endParaRPr lang="de-DE" altLang="de-DE" sz="2000" dirty="0"/>
          </a:p>
          <a:p>
            <a:pPr lvl="2"/>
            <a:r>
              <a:rPr lang="de-DE" altLang="de-DE" sz="2000" dirty="0" smtClean="0"/>
              <a:t>DVD-R:		</a:t>
            </a:r>
            <a:r>
              <a:rPr lang="de-DE" altLang="de-DE" sz="2000" dirty="0" err="1" smtClean="0"/>
              <a:t>Recordable</a:t>
            </a:r>
            <a:endParaRPr lang="de-DE" altLang="de-DE" sz="2000" dirty="0" smtClean="0"/>
          </a:p>
          <a:p>
            <a:pPr lvl="2"/>
            <a:r>
              <a:rPr lang="de-DE" altLang="de-DE" sz="2000" dirty="0" smtClean="0"/>
              <a:t>DVD-RW:		</a:t>
            </a:r>
            <a:r>
              <a:rPr lang="de-DE" altLang="de-DE" sz="2000" dirty="0" err="1" smtClean="0"/>
              <a:t>Rewritable</a:t>
            </a:r>
            <a:r>
              <a:rPr lang="de-DE" altLang="de-DE" sz="2000" dirty="0" smtClean="0"/>
              <a:t> (bis 1000-mal)</a:t>
            </a:r>
          </a:p>
          <a:p>
            <a:pPr lvl="2"/>
            <a:r>
              <a:rPr lang="de-DE" altLang="de-DE" sz="2000" dirty="0" smtClean="0"/>
              <a:t>DVD-RAM:		Random Access Memory</a:t>
            </a:r>
          </a:p>
          <a:p>
            <a:pPr lvl="2"/>
            <a:r>
              <a:rPr lang="de-DE" altLang="de-DE" sz="2000" dirty="0" smtClean="0"/>
              <a:t>DVD-DL:		Dual Layer</a:t>
            </a:r>
          </a:p>
          <a:p>
            <a:pPr lvl="1"/>
            <a:r>
              <a:rPr lang="de-DE" altLang="de-DE" sz="2000" dirty="0"/>
              <a:t>Speicherkapazität 4,7 – 17,3 GB</a:t>
            </a:r>
          </a:p>
          <a:p>
            <a:pPr lvl="1"/>
            <a:r>
              <a:rPr lang="de-DE" altLang="de-DE" sz="2000" dirty="0" smtClean="0"/>
              <a:t>Übertragungsrate:</a:t>
            </a:r>
          </a:p>
          <a:p>
            <a:pPr lvl="2"/>
            <a:r>
              <a:rPr lang="de-DE" altLang="de-DE" sz="2000" dirty="0" smtClean="0"/>
              <a:t>1350 </a:t>
            </a:r>
            <a:r>
              <a:rPr lang="de-DE" altLang="de-DE" sz="2000" dirty="0"/>
              <a:t>KB/s </a:t>
            </a:r>
            <a:r>
              <a:rPr lang="de-DE" altLang="de-DE" sz="2000" dirty="0" smtClean="0"/>
              <a:t>(</a:t>
            </a:r>
            <a:r>
              <a:rPr lang="de-DE" altLang="de-DE" sz="2000" dirty="0" err="1" smtClean="0"/>
              <a:t>single</a:t>
            </a:r>
            <a:r>
              <a:rPr lang="de-DE" altLang="de-DE" sz="2000" dirty="0" smtClean="0"/>
              <a:t> </a:t>
            </a:r>
            <a:r>
              <a:rPr lang="de-DE" altLang="de-DE" sz="2000" dirty="0" err="1" smtClean="0"/>
              <a:t>speed</a:t>
            </a:r>
            <a:r>
              <a:rPr lang="de-DE" altLang="de-DE" sz="2000" dirty="0" smtClean="0"/>
              <a:t>); 16x: 21 MB/s</a:t>
            </a:r>
            <a:endParaRPr sz="2000" dirty="0"/>
          </a:p>
          <a:p>
            <a:r>
              <a:rPr dirty="0" smtClean="0"/>
              <a:t>Blu-ray </a:t>
            </a:r>
            <a:r>
              <a:rPr dirty="0"/>
              <a:t>Disc</a:t>
            </a:r>
          </a:p>
          <a:p>
            <a:pPr lvl="1"/>
            <a:r>
              <a:rPr lang="de-DE" sz="2000" dirty="0" smtClean="0"/>
              <a:t>Blauer</a:t>
            </a:r>
            <a:r>
              <a:rPr sz="2000" dirty="0" smtClean="0"/>
              <a:t> Laser</a:t>
            </a:r>
            <a:endParaRPr sz="2000" dirty="0"/>
          </a:p>
          <a:p>
            <a:pPr lvl="2"/>
            <a:r>
              <a:rPr sz="2000" dirty="0" err="1"/>
              <a:t>Bessere</a:t>
            </a:r>
            <a:r>
              <a:rPr sz="2000" dirty="0"/>
              <a:t> </a:t>
            </a:r>
            <a:r>
              <a:rPr sz="2000" dirty="0" err="1"/>
              <a:t>Auflösung</a:t>
            </a:r>
            <a:r>
              <a:rPr sz="2000" dirty="0"/>
              <a:t>, </a:t>
            </a:r>
            <a:r>
              <a:rPr sz="2000" dirty="0" err="1"/>
              <a:t>höhere</a:t>
            </a:r>
            <a:r>
              <a:rPr sz="2000" dirty="0"/>
              <a:t> </a:t>
            </a:r>
            <a:r>
              <a:rPr sz="2000" dirty="0" err="1"/>
              <a:t>Datentransferrate</a:t>
            </a:r>
            <a:endParaRPr sz="2000" dirty="0"/>
          </a:p>
          <a:p>
            <a:pPr lvl="1"/>
            <a:r>
              <a:rPr sz="2000" dirty="0"/>
              <a:t>25 GB (SL</a:t>
            </a:r>
            <a:r>
              <a:rPr sz="2000" dirty="0" smtClean="0"/>
              <a:t>)</a:t>
            </a:r>
            <a:r>
              <a:rPr lang="de-DE" sz="2000" dirty="0" smtClean="0"/>
              <a:t> </a:t>
            </a:r>
            <a:r>
              <a:rPr sz="2000" dirty="0" smtClean="0"/>
              <a:t>/</a:t>
            </a:r>
            <a:r>
              <a:rPr lang="de-DE" sz="2000" dirty="0" smtClean="0"/>
              <a:t> </a:t>
            </a:r>
            <a:r>
              <a:rPr sz="2000" dirty="0" smtClean="0"/>
              <a:t>50 </a:t>
            </a:r>
            <a:r>
              <a:rPr sz="2000" dirty="0"/>
              <a:t>GB (DL)</a:t>
            </a:r>
          </a:p>
          <a:p>
            <a:pPr lvl="1"/>
            <a:r>
              <a:rPr sz="2000" dirty="0"/>
              <a:t>BD-R: </a:t>
            </a:r>
            <a:r>
              <a:rPr lang="de-DE" sz="2000" dirty="0" smtClean="0"/>
              <a:t>		</a:t>
            </a:r>
            <a:r>
              <a:rPr sz="2000" dirty="0" err="1" smtClean="0"/>
              <a:t>einmal</a:t>
            </a:r>
            <a:r>
              <a:rPr sz="2000" dirty="0" smtClean="0"/>
              <a:t> </a:t>
            </a:r>
            <a:r>
              <a:rPr sz="2000" dirty="0" err="1"/>
              <a:t>beschreibbar</a:t>
            </a:r>
            <a:endParaRPr sz="2000" dirty="0"/>
          </a:p>
          <a:p>
            <a:pPr lvl="1"/>
            <a:r>
              <a:rPr sz="2000" dirty="0"/>
              <a:t>BD-RE: </a:t>
            </a:r>
            <a:r>
              <a:rPr lang="de-DE" sz="2000" dirty="0" smtClean="0"/>
              <a:t>		</a:t>
            </a:r>
            <a:r>
              <a:rPr sz="2000" dirty="0" err="1" smtClean="0"/>
              <a:t>wiederbeschreibbar</a:t>
            </a: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3721910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496" y="908720"/>
            <a:ext cx="9052474" cy="5877272"/>
          </a:xfrm>
        </p:spPr>
        <p:txBody>
          <a:bodyPr/>
          <a:lstStyle/>
          <a:p>
            <a:pPr marL="400050" lvl="1" indent="0">
              <a:buNone/>
            </a:pPr>
            <a:r>
              <a:rPr lang="de-DE" sz="2800" dirty="0" smtClean="0"/>
              <a:t>    Technologie: </a:t>
            </a:r>
            <a:r>
              <a:rPr lang="de-DE" sz="2800" b="1" u="sng" dirty="0" smtClean="0"/>
              <a:t>Transistoren</a:t>
            </a:r>
            <a:endParaRPr lang="de-DE" sz="2800" dirty="0" smtClean="0"/>
          </a:p>
          <a:p>
            <a:r>
              <a:rPr lang="de-DE" sz="2600" dirty="0" smtClean="0"/>
              <a:t>Elektronisches Halbleiter-Bauelement</a:t>
            </a:r>
          </a:p>
          <a:p>
            <a:pPr lvl="1"/>
            <a:r>
              <a:rPr lang="de-DE" sz="1800" dirty="0" smtClean="0"/>
              <a:t>Wird in der Elektronik als Schalter eingesetzt</a:t>
            </a:r>
          </a:p>
          <a:p>
            <a:r>
              <a:rPr lang="de-DE" sz="2600" dirty="0" smtClean="0"/>
              <a:t>Mai 1958: </a:t>
            </a:r>
            <a:r>
              <a:rPr lang="de-DE" sz="2600" dirty="0" err="1" smtClean="0"/>
              <a:t>Mailüfterl</a:t>
            </a:r>
            <a:r>
              <a:rPr lang="de-DE" sz="2600" dirty="0" smtClean="0"/>
              <a:t> von </a:t>
            </a:r>
            <a:br>
              <a:rPr lang="de-DE" sz="2600" dirty="0" smtClean="0"/>
            </a:br>
            <a:r>
              <a:rPr lang="de-DE" sz="2600" dirty="0" smtClean="0"/>
              <a:t>Heinz ZEMANEK (Österr.,1920-2014)</a:t>
            </a:r>
          </a:p>
          <a:p>
            <a:pPr lvl="1"/>
            <a:r>
              <a:rPr lang="de-DE" sz="1800" dirty="0" smtClean="0"/>
              <a:t>1. Transistorrechner in Europa</a:t>
            </a:r>
          </a:p>
          <a:p>
            <a:pPr lvl="1"/>
            <a:r>
              <a:rPr lang="de-DE" sz="1800" dirty="0" smtClean="0"/>
              <a:t>Steigerung der Rechengeschwindigkeit</a:t>
            </a:r>
          </a:p>
          <a:p>
            <a:pPr lvl="1"/>
            <a:r>
              <a:rPr lang="de-DE" sz="1800" dirty="0" smtClean="0"/>
              <a:t>Reduktion des Rechnervolumens</a:t>
            </a:r>
          </a:p>
          <a:p>
            <a:pPr lvl="2"/>
            <a:r>
              <a:rPr lang="de-DE" sz="1800" dirty="0" smtClean="0"/>
              <a:t>3000 Transistoren, 5000 Dioden</a:t>
            </a:r>
          </a:p>
          <a:p>
            <a:pPr lvl="2"/>
            <a:r>
              <a:rPr lang="de-DE" sz="1800" dirty="0" smtClean="0"/>
              <a:t>15000 Widerstände, 5000 Kondensatoren</a:t>
            </a:r>
          </a:p>
          <a:p>
            <a:r>
              <a:rPr lang="de-DE" sz="2600" dirty="0" smtClean="0"/>
              <a:t>John von Neumann (Österr.-Ungarn, 1903-1957)	</a:t>
            </a:r>
          </a:p>
          <a:p>
            <a:pPr lvl="1"/>
            <a:r>
              <a:rPr lang="de-DE" sz="1800" dirty="0" smtClean="0"/>
              <a:t>Von-Neumann-Architektur</a:t>
            </a:r>
          </a:p>
          <a:p>
            <a:pPr lvl="2"/>
            <a:r>
              <a:rPr lang="de-DE" sz="1800" dirty="0" smtClean="0"/>
              <a:t>Rechenwerk, Steuerwerk, Speicherwerk, Ein/Ausgabe</a:t>
            </a:r>
          </a:p>
          <a:p>
            <a:r>
              <a:rPr lang="de-DE" sz="2600" dirty="0" smtClean="0"/>
              <a:t>Erste höhere Programmiersprachen</a:t>
            </a:r>
          </a:p>
          <a:p>
            <a:pPr lvl="1"/>
            <a:r>
              <a:rPr lang="de-DE" sz="1800" dirty="0" smtClean="0"/>
              <a:t>FORTRAN (1954), LISP (1959), COBOL (1960)</a:t>
            </a:r>
          </a:p>
          <a:p>
            <a:pPr marL="1371600" lvl="3" indent="0">
              <a:buNone/>
            </a:pPr>
            <a:endParaRPr lang="de-DE" sz="2000" dirty="0" smtClean="0"/>
          </a:p>
          <a:p>
            <a:pPr lvl="1"/>
            <a:endParaRPr lang="de-DE" sz="1800" dirty="0" smtClean="0"/>
          </a:p>
          <a:p>
            <a:pPr lvl="1"/>
            <a:endParaRPr lang="de-DE" sz="1800" dirty="0" smtClean="0"/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323528" y="71875"/>
            <a:ext cx="8352928" cy="836845"/>
          </a:xfrm>
          <a:prstGeom prst="rect">
            <a:avLst/>
          </a:prstGeom>
        </p:spPr>
        <p:txBody>
          <a:bodyPr vert="horz" wrap="square" lIns="92162" tIns="46076" rIns="92162" bIns="46076" rtlCol="0" anchor="b" anchorCtr="0">
            <a:spAutoFit/>
          </a:bodyPr>
          <a:lstStyle>
            <a:lvl1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 kern="1200">
                <a:solidFill>
                  <a:srgbClr val="1B434B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2pPr>
            <a:lvl3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3pPr>
            <a:lvl4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4pPr>
            <a:lvl5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5pPr>
            <a:lvl6pPr marL="4572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6pPr>
            <a:lvl7pPr marL="9144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7pPr>
            <a:lvl8pPr marL="13716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8pPr>
            <a:lvl9pPr marL="18288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9pPr>
          </a:lstStyle>
          <a:p>
            <a:pPr defTabSz="914400">
              <a:buFont typeface="StarSymbol"/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de-DE" dirty="0" smtClean="0"/>
              <a:t>2. </a:t>
            </a:r>
            <a:r>
              <a:rPr lang="de-DE" dirty="0"/>
              <a:t>Generation </a:t>
            </a:r>
            <a:r>
              <a:rPr lang="de-DE" dirty="0" smtClean="0"/>
              <a:t>(1958-1964)</a:t>
            </a:r>
            <a:endParaRPr lang="de-DE" dirty="0"/>
          </a:p>
        </p:txBody>
      </p:sp>
      <p:sp>
        <p:nvSpPr>
          <p:cNvPr id="5" name="Pfeil nach rechts 4"/>
          <p:cNvSpPr/>
          <p:nvPr/>
        </p:nvSpPr>
        <p:spPr>
          <a:xfrm>
            <a:off x="367966" y="1006302"/>
            <a:ext cx="504056" cy="360040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080" name="Picture 8" descr="http://d1gsvnjtkwr6dd.cloudfront.net/large/SC-PNP-2N2907_LRG.jpg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257" y="1183415"/>
            <a:ext cx="2322039" cy="1741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http://upload.wikimedia.org/wikipedia/commons/6/63/Heinz_Zemanek_JKU_200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1064" y="1065779"/>
            <a:ext cx="1844422" cy="2005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http://upload.wikimedia.org/wikipedia/de/thumb/d/db/Von-Neumann_Architektur.svg/333px-Von-Neumann_Architektur.sv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2783" y="5175949"/>
            <a:ext cx="2163713" cy="165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File:Mailüfterl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3140967"/>
            <a:ext cx="2160240" cy="1620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684073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496" y="908720"/>
            <a:ext cx="9052474" cy="5877272"/>
          </a:xfrm>
        </p:spPr>
        <p:txBody>
          <a:bodyPr/>
          <a:lstStyle/>
          <a:p>
            <a:pPr marL="400050" lvl="1" indent="0">
              <a:buNone/>
            </a:pPr>
            <a:r>
              <a:rPr lang="de-DE" sz="2800" dirty="0" smtClean="0"/>
              <a:t>    Technologie: </a:t>
            </a:r>
            <a:r>
              <a:rPr lang="de-DE" sz="2800" b="1" u="sng" dirty="0" smtClean="0"/>
              <a:t>IC</a:t>
            </a:r>
            <a:endParaRPr lang="de-DE" sz="2800" dirty="0" smtClean="0"/>
          </a:p>
          <a:p>
            <a:r>
              <a:rPr lang="de-DE" sz="2600" dirty="0" smtClean="0"/>
              <a:t>Integrierter Schaltkreis (</a:t>
            </a:r>
            <a:r>
              <a:rPr lang="de-DE" sz="2600" dirty="0"/>
              <a:t>I</a:t>
            </a:r>
            <a:r>
              <a:rPr lang="de-DE" sz="2600" dirty="0" smtClean="0"/>
              <a:t>ntegrated Circuit)</a:t>
            </a:r>
          </a:p>
          <a:p>
            <a:pPr marL="628650" lvl="1"/>
            <a:r>
              <a:rPr lang="de-DE" sz="1800" dirty="0" smtClean="0"/>
              <a:t>Beinhaltet viele Halbleiterbauelemente, wie Transistoren, Dioden,</a:t>
            </a:r>
            <a:br>
              <a:rPr lang="de-DE" sz="1800" dirty="0" smtClean="0"/>
            </a:br>
            <a:r>
              <a:rPr lang="de-DE" sz="1800" dirty="0" smtClean="0"/>
              <a:t>Widerstände, die zu komplexen Schaltungen zusammengefasst (integriert) sind.</a:t>
            </a:r>
          </a:p>
          <a:p>
            <a:r>
              <a:rPr lang="de-DE" sz="2600" dirty="0" smtClean="0"/>
              <a:t>Rechner haben Ein-/Ausgabeeinheiten (Tastatur, Monitor)</a:t>
            </a:r>
          </a:p>
          <a:p>
            <a:pPr marL="628650" lvl="1"/>
            <a:r>
              <a:rPr lang="de-DE" sz="1800" dirty="0" smtClean="0"/>
              <a:t>Werden in großen Stückzahlen gebaut</a:t>
            </a:r>
          </a:p>
          <a:p>
            <a:pPr marL="628650" lvl="1"/>
            <a:r>
              <a:rPr lang="de-DE" sz="1800" dirty="0" smtClean="0"/>
              <a:t>Entsprechen dem heute noch gültigen Bauartprinzip</a:t>
            </a:r>
          </a:p>
          <a:p>
            <a:pPr marL="895350" lvl="2" indent="-285750"/>
            <a:r>
              <a:rPr lang="de-DE" sz="1800" dirty="0" smtClean="0"/>
              <a:t>Prozessoren, Speicher, Ein/Ausgabeeinheiten</a:t>
            </a:r>
            <a:br>
              <a:rPr lang="de-DE" sz="1800" dirty="0" smtClean="0"/>
            </a:br>
            <a:r>
              <a:rPr lang="de-DE" sz="1800" dirty="0" smtClean="0"/>
              <a:t>können getauscht werden</a:t>
            </a:r>
          </a:p>
          <a:p>
            <a:pPr marL="628650" lvl="1"/>
            <a:r>
              <a:rPr lang="de-DE" sz="1800" dirty="0"/>
              <a:t>IBM </a:t>
            </a:r>
            <a:r>
              <a:rPr lang="de-DE" sz="1800" dirty="0" smtClean="0"/>
              <a:t>System/3, DEC PDP-8, WANG</a:t>
            </a:r>
          </a:p>
          <a:p>
            <a:r>
              <a:rPr lang="de-DE" sz="2600" dirty="0" smtClean="0"/>
              <a:t>Große Fortschritte in der Softwareentwicklung</a:t>
            </a:r>
          </a:p>
          <a:p>
            <a:pPr marL="714375" lvl="1" indent="-352425"/>
            <a:r>
              <a:rPr lang="de-DE" sz="1800" dirty="0"/>
              <a:t>L</a:t>
            </a:r>
            <a:r>
              <a:rPr lang="de-DE" sz="1800" dirty="0" smtClean="0"/>
              <a:t>eistungsfähigen Betriebssystemen</a:t>
            </a:r>
          </a:p>
          <a:p>
            <a:pPr marL="1028700" lvl="2"/>
            <a:r>
              <a:rPr lang="de-DE" sz="1800" dirty="0" smtClean="0"/>
              <a:t>UNIX (1969), Timesharing-Konzept</a:t>
            </a:r>
          </a:p>
          <a:p>
            <a:pPr marL="714375" lvl="1" indent="-352425"/>
            <a:r>
              <a:rPr lang="de-DE" sz="1800" dirty="0" smtClean="0"/>
              <a:t>Relationale Datenbanken</a:t>
            </a:r>
          </a:p>
          <a:p>
            <a:pPr marL="714375" lvl="1" indent="-352425"/>
            <a:r>
              <a:rPr lang="de-DE" sz="1800" dirty="0" smtClean="0"/>
              <a:t>Programmiersprachen</a:t>
            </a:r>
          </a:p>
          <a:p>
            <a:pPr marL="1028700" lvl="2"/>
            <a:r>
              <a:rPr lang="de-DE" sz="1800" dirty="0" smtClean="0"/>
              <a:t>BASIC, PL/I, Pascal, Smalltalk, Prolog</a:t>
            </a:r>
          </a:p>
          <a:p>
            <a:pPr marL="1371600" lvl="3" indent="0">
              <a:buNone/>
            </a:pPr>
            <a:endParaRPr lang="de-DE" sz="2000" dirty="0" smtClean="0"/>
          </a:p>
          <a:p>
            <a:pPr lvl="1"/>
            <a:endParaRPr lang="de-DE" sz="1800" dirty="0" smtClean="0"/>
          </a:p>
          <a:p>
            <a:pPr lvl="1"/>
            <a:endParaRPr lang="de-DE" sz="1800" dirty="0" smtClean="0"/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323528" y="71875"/>
            <a:ext cx="8352928" cy="836845"/>
          </a:xfrm>
          <a:prstGeom prst="rect">
            <a:avLst/>
          </a:prstGeom>
        </p:spPr>
        <p:txBody>
          <a:bodyPr vert="horz" wrap="square" lIns="92162" tIns="46076" rIns="92162" bIns="46076" rtlCol="0" anchor="b" anchorCtr="0">
            <a:spAutoFit/>
          </a:bodyPr>
          <a:lstStyle>
            <a:lvl1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 kern="1200">
                <a:solidFill>
                  <a:srgbClr val="1B434B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2pPr>
            <a:lvl3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3pPr>
            <a:lvl4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4pPr>
            <a:lvl5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5pPr>
            <a:lvl6pPr marL="4572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6pPr>
            <a:lvl7pPr marL="9144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7pPr>
            <a:lvl8pPr marL="13716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8pPr>
            <a:lvl9pPr marL="18288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9pPr>
          </a:lstStyle>
          <a:p>
            <a:pPr defTabSz="914400">
              <a:buFont typeface="StarSymbol"/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de-DE" dirty="0"/>
              <a:t>3</a:t>
            </a:r>
            <a:r>
              <a:rPr lang="de-DE" dirty="0" smtClean="0"/>
              <a:t>. </a:t>
            </a:r>
            <a:r>
              <a:rPr lang="de-DE" dirty="0"/>
              <a:t>Generation </a:t>
            </a:r>
            <a:r>
              <a:rPr lang="de-DE" dirty="0" smtClean="0"/>
              <a:t>(1965-1971)</a:t>
            </a:r>
            <a:endParaRPr lang="de-DE" dirty="0"/>
          </a:p>
        </p:txBody>
      </p:sp>
      <p:sp>
        <p:nvSpPr>
          <p:cNvPr id="5" name="Pfeil nach rechts 4"/>
          <p:cNvSpPr/>
          <p:nvPr/>
        </p:nvSpPr>
        <p:spPr>
          <a:xfrm>
            <a:off x="367966" y="1006302"/>
            <a:ext cx="504056" cy="360040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AutoShape 4" descr="data:image/jpeg;base64,/9j/4AAQSkZJRgABAQAAAQABAAD/2wCEAAkGBxQSEhUUExQWFRUVFRgUFBYXFxQZGhUVGhgWGBgYFhUYHyggGBolHBQUITEiJSkrLjEuGB8zODMsNygtLisBCgoKDg0OGhAQFywkHCQwLCwsLCwsLCwsLCwsLCwsLCwsLCwsLCwsLCwsLCwsLCwsLCwrLCwsLCwsLCwsLCwsLP/AABEIAOEA4QMBIgACEQEDEQH/xAAcAAEAAgMBAQEAAAAAAAAAAAAABgcDBAUBAgj/xABFEAACAQIDBQQECwUGBwAAAAAAAQIDEQQSIQUGMUFRByJhgRNxkaEjJDJCUmKSorGywRRygsLRNHOjw+HwFRczNWOEk//EABYBAQEBAAAAAAAAAAAAAAAAAAABAv/EABoRAQEBAAMBAAAAAAAAAAAAAAABEQIxQSH/2gAMAwEAAhEDEQA/ALxAAAAAAAAAAAAAAAAAAAAAAAAAAAAAAAAAAAAAAAAAAAAAAAAAAAAAAAAAAAAAAAAAAAAAAAAAAAAAAAAAAAAAAAAAAAAAAAAAAAAAAAAAAAAAAAAAAAAAAAAAAAAAAAAAAAAAAAAAAAAAAAAANHae2KGHV69aFNcs0km/UuL8gN4FebY7WcNTuqEJ1nyb+Dh7ZLN90hG1+0vG17qM40Y9KS1t4zld38VYuC9a2JhBpSlGLk7RTaTk+iT4syn5brYuc5ZpylOXOUpOUvtPUtHcDtEvlw+Ml0VOu/dGq/5vb1GC0wAQAAAAAAAAAAAAAAAAAAAAAAA4+2N6cJhb+mrwi18xPNP7Eby9wHYBV22O2CnG6w1CU39Oq1FetQjdtetxIPtjf7HYi6lXdOL+bS+DX2l3n5suC9trbwYbCr4evTp/Vcu8/VBd5+SIRtjteoQusPRnVf0p/Bx8lrJ+aRTbldtvVvV+PrPm4xUu2x2i4/EXXpfQxfzaKy/f1n7yK1ajlJyk3KT1bbbbfi3xMdxco+j0+Ee3A+4nqZ8XPblFjbgdoLw+WhiW5UOEJ6uVLwfOUPDiuWmhclGrGcVKLUoyScZJppp8GmuKPysmTLcXfipgZKnO88O3rDnTb4yp398eD8HxzYL6Br7Px1OvTjVpTU4SV4yXP+j8HqjYIgAAAAAAAAAAAPGyN7Y38wOGupV4zkvmUvhHfo3HSL9bQElBUO2O2CbusNQUek6rzP7ELJfaZB9sb14zE39NiJyi/mJ5IW6OELJ+dy4L32xvlgsLdVa8My+ZDvyv0cY3t52IPtnth4rC4f1TrP8Ay4PX7SKrnhZqGdwkocpW08PIwhcSLbG+uNxN1UxElF/Mp/Bxt0tHWS9bZHrngKPbgIAAAAAPAPQeXPJTSA+7i5hlW6GKU2wradVIxvEdDXubuA2XVrO1OnKXjbT7T0At3sHxTlRxMG75asJ26Z4W/wAstIpPsu2bjsJj3TyxVOpBSrKTdnTjwnCVvlRlO1vrNeKuwylAAEACP7zb34fAtRq5pVHHMqcFd5btJttpJXT58mBID5nNJXbSS4t6JeZTm2u1nESusPThSX0pfCS9a4RXsZBdrbdxGJd69adTwk3lT8ILuryRcF6bY7Q8Bh7r03pZL5tFZ/vLuLzZBts9r9aV1hqMKa+lUeeX2VaKftKycjwuK6u1948Viv8Ar15zX0W7Q/8AnG0fccu583PUAubWy6UZ1YRqfJbs+WtnbXxdkawsBMI+ioznGTqWlG7U05Qa0TaaWnFRd/PkRKuo55ZdY5nl8Y3dvdYy1doVZwySm3Ho/Dq+L8zXRnjxxbRHouDSB4e2PHNAegwyrHw5NgZpTSPh1TGfMXd2SbfRK79iCvtybPhsle6+5dTFrM5KEU7SVm5Lyei9/DgSLa/Z7Rp0XKDcqsE5KM5aVLL5OlrPp4k0VzgMLOtPJTi5yteyteyJfsvs4r1VepKNNW0+c7+PL3kd3f2nNYyjl7qzxSjHRWco3ulxurrXqW3W2tOWi7q8CW4uKh2rgo4ScqVSEp1oO0ru0F0cbayT0fLQtPdfbkXhaUnC9RwtJ242bSd34JGhV7O6m06vpnXjTppKEnlc5uSu9FokrSjrfyMuG2esOnQi3JUp1Kak7XajOSTdtLkt+CT7t7Rq1MXC9lBxmmlxta6u+l0vcTsr3c3+1R/dl+BYQjNAAVAoHtQ2h6TaVbpSUKS8oqT+9ORfxQHaBsCFDGVYUtLJVVHrGWra8U1Jeqz48Qi1RZuHsNepTaMWLptpNcuOp7hpTVk/kvxuv9DSvcp9ZTI4nmUD4yixkynuUDFY9UTLlPiVRLmEeZQkYp1+iMUqjYVsOaRjlW6GFM2cJgKlV2pwlN/VTfv5AxgdRvmeJHQxuwq1GWWso0tFJOT4rXha93ozvdn2EwtarOFWPpMsc8ZyTS0cVJZb2t3ovVdSWriKKhJpuMZNLi0m0r6K7XDUy08G4uLqtU4tr5TWZrS+WPHnzsXbVxGHjF01TjKD0ceCa6FJ7U2dJ4udGjCpUam3GMVKc8l7pvKr6JrUkumLS2VuVhaaUnH0nNOpJNNa6qK06ciOdo2EjQUamHnlzycaqgsneteLTWuqUrrqSLBVW6dPW/ci/LKjr7B2JQxlTJiaaqRgnUUW3bMmorMk9VaT0ehmW2r0r/stxcoQr5XxcL/f9+v4Exq1c3ync7G9+z6dGrSjSpwpw9C4qMIqMUozT0S0XyjjUMPKpJQgm5Sdkv8AfBdWS9m63K3Zng8Hh6lePpKlaKU41Jy0g80X3YRtHh1u/E0GWri8LGpTlTl8mcXF+pq2hXOPwEaOLVC7lHNS1fFqb1Tt5l5JKlW40GsPJ241G146RWnmn7Dhb07FdCUqubNCrVbtzjKeab8GtH7V6ye0qailGKSSVklwS6Iju/39mj4VYfhJfqXPiTtl3Q2ZCFKNXjOpHV9I34L2K5IDk7qu+Epfuv8AMzrFiUAAAqrtg2JUjOGNp3cUlCo1xp69x/uttr1tdS1Thb8NfsNe/OKX3kB+ea8VNOasn86PLXnFdOqNaGnqO3tDYdWjRp4lK9GpKUVJfMlFtZZdL20fM5demneUdFzXT1eBWnzY+WYalZxWnPqas6jfFlRtzqpczDPFdEa7FJZmorVt2S6t8APuVRvizHcmWyez3E1fl5aa8e9L2LT3mDe3dFYDLN5qtOWid0ss+anbWz4q3j01miO4LB1KrtThKb+qm/a+RJMN2fYucJSyxi0rxg3rJ9NNF7TN2a7YUcTUi4RjTdNvKk/lJxytt8XrLUsLEbbk1aOhm8sXFKy9DT+U51Jp2Stkin9a93p0tyLl2LtiksPSnGFpShFuK4JtK/Cy9xDcV2c4zH4mdSEYU6U2pOrNqzdlmywjeUndPklfmdfZtB06cYPXInBvq4tx/QW/F+MW/wBKWLod2m5ThJOmopyl3mk0lHV3XLwRxt1N1sVhJ+lxFF0o1YyjBSazNrLK7gneKt1s/AsDdGXxqn/F+SRIt98BOrTpypxcvRzcpJccrhJOy56uOiJOk9QVMsfdmhBYaDjGMXON5tJJyeqvJ82V/gsHKrNU4WzNtau1mr3zdLWd/UWds3CKjShTTvlja/V837bjiclT4ahKnCMJJqUEoST4px0afsJluRs6cZOtJWi45Y/Wu07+ru+887RKaVOlNJKTq5W0tWvR1Hq/4SQbvO+Go/3cfwEn0t+G2dl068PhI3cVJwd2mnbqvUtPAivZvVzOTfF0oP28SctFfdmEu810ox92X+pb2k6WEV7vLptOP/rv78l+hYRXu9X/AHOH7uHf+LVFIsIju/i+KvwqU/zW/UkRzN49mvEYeVOLSk3GUW72vGSlZ25O1vMqRi3Rd8JS/j/PI7BpbFwPoKEKTd3FatcHJtt28Ltm6AAAAjnaBO2Bq/wr3kjMGOwcK1OVOpHNCayyjrqvWtUBG9ycDCrsunTqxUoVFUzRfNOpP/Rp+oqjfPdaps6tzlQm36KfVc4T6TXvWvVK/cJhoUoRp04qMIRUYxXBRSskjX2xsuliqUqNaOaE1r1T5Si+Uk9Uwuvy/tGjZJx1Tei5p9LeZ1d290KuKTk5KnFSUXmTzaq6tHTl4mbfbd2rs+q6cm3B96lUWinFfhJX1X6NG72c7RqU6dTJq/SWd+XdVnr5i1ZEgl2aYeNJ55yztd2TfB/urkVnj8ZOlJwjGNJxeWSile6et56t8OpatXETn8pvxNrZfZXhsS/2nEVKk1Ueb0UWoRVtO9Jd58L6OPEkunTzZ+3Ks6NN6XcI5nwu8qu/Pia21Nk1MfH9nU1GU2rSleyyvM3p4JijQyRUFwheK/hdv0Ovupf9pp+uX5ZGfVcL/l3HZihU9NKtUqSdOXdUIJZXJZY6u/d5y8jIWVvDsn9ppqKlllGSnF8VdKUbPwtJ+4gdHAWxSw9R2edQk4+KUu62vrLkXkkqbbnv4rDwlP8AMyG7e2RPDTlKSvTnVk4TVuM5SmotcU1qr8NCxsJho0oRhBWjFWS/3xfiR/tDj8Uv9GrSftll/mLZ8SdtfcvZMbLEN3fejCP0eTbfN8V6n7JcR/ceV8N6py/R/qSAToqvtjxy7Tkv/PX+8py/mLBIBS7u1pf335qMX/MT8QqK9osL4em+lZP/AA6q/U627D+K0f3EaG/8L4RvpOD9ssv8xvbrRawlG/0L+Tba9zQ9PHVK/wCzyFsRUXSm17JxX6FgGjs7ZFKhKpKnHK6ks09ZPW7el3orybsuoG8cfaG71OtiKeIbkpU0k0rWmoyco39Tb4dTsAqAAAAAAAAAAAAADR2xsehi6fo8RTjUhdStK+jXNNap6vh1ZDt6tiUMKqMcPRp0ovOpKEYxzPuWcmtZPjqyfmhtjZNPEwyVL6O8ZLRxfDT+jJVir2WXuzBrC0k1Z5W/Jtte5ohmysHGG0FSl3oxqSSza3tGTjflfRMscnEqE7z7BjRjKtCWjmm4Nc5ys7S5K74WOjuPh4ehdWyzuUouXOyeiXRcDc3whfCVfDI/ZUi/0NLcGXxea6VZL7sB6eJMV1tF22s/GvR98KK/qWKV3vD3dpp/WoS/BfylpFiEe3+jfA1PCdF/41MkJzN5sFKthatOGsnG8V1lFqSWvVxS8yo5m4L+LzXSq/yUyTEf3Kwk6dGTqRcHObkoyVmllitVy1TJASLUIrYSf/FrqLs5QqXs7ZVSUW78ONNr2E3AKj4q01JOMkpRas00mmujT4n1GKSstEtElyR6AAAAAAAAAAAAAAAAAAAAAACBV1l2qvGcX9qC/qT0g+3Y5dpUpdXSf3sv6E4JFrm7yRvha/hSk/Yr/ocXs8fwVX+8v91f0JPiaCqQlCXCcXF+pqz/ABObu1sd4Wk4SkpylLM2lZcErW8vePTx1yLbb3cnWxlOtFrJaCqXdmskm+6ra3UmvC3iSkFQAAAAAAAAAAAAAAAAAAAAAAAAAAAAAAABytobDjVr06zk06dtFa0srzR9WrZ1QAAAAAAAAAAAAAAAAAAAAAAAAAAAAAAAAAAAAAAAAAAAAAAAAAAAAAAAAAAAAAAAAAAAAAAAAAAAAAAAAAAAAAAAAAAAAAAAAAAAAAAAAAAAAAAD/9k="/>
          <p:cNvSpPr>
            <a:spLocks noChangeAspect="1" noChangeArrowheads="1"/>
          </p:cNvSpPr>
          <p:nvPr/>
        </p:nvSpPr>
        <p:spPr bwMode="auto">
          <a:xfrm>
            <a:off x="307975" y="-2773363"/>
            <a:ext cx="6096000" cy="609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4102" name="Picture 6" descr="http://www.copy-mcu.com/wp-content/uploads/2011/09/14-18-DIP.jpg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288" y="549324"/>
            <a:ext cx="1872208" cy="187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 descr="http://upload.wikimedia.org/wikipedia/commons/a/af/DM_IBM_S36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4701" y="5018453"/>
            <a:ext cx="2759174" cy="1839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4" name="Picture 18" descr="DEC LAB-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1586" y="2943994"/>
            <a:ext cx="1710894" cy="2074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839545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8038" y="1080120"/>
            <a:ext cx="9052474" cy="5877272"/>
          </a:xfrm>
        </p:spPr>
        <p:txBody>
          <a:bodyPr/>
          <a:lstStyle/>
          <a:p>
            <a:pPr marL="400050" lvl="1" indent="0">
              <a:buNone/>
            </a:pPr>
            <a:r>
              <a:rPr lang="de-DE" sz="2800" dirty="0" smtClean="0"/>
              <a:t>    Technologie: </a:t>
            </a:r>
            <a:r>
              <a:rPr lang="de-DE" sz="2800" b="1" u="sng" dirty="0" smtClean="0"/>
              <a:t>Mikroprozessoren</a:t>
            </a:r>
            <a:endParaRPr lang="de-DE" sz="2800" dirty="0" smtClean="0"/>
          </a:p>
          <a:p>
            <a:r>
              <a:rPr lang="de-DE" sz="2600" dirty="0" smtClean="0"/>
              <a:t>Alle Bausteine des Prozessors auf einem Chip</a:t>
            </a:r>
          </a:p>
          <a:p>
            <a:r>
              <a:rPr lang="de-DE" sz="2600" dirty="0" smtClean="0"/>
              <a:t>Modularisierung der Systemarchitektur</a:t>
            </a:r>
          </a:p>
          <a:p>
            <a:r>
              <a:rPr lang="de-DE" sz="2600" dirty="0" smtClean="0"/>
              <a:t>Bis heute ständige Erhöhung der Integrationsdichte</a:t>
            </a:r>
          </a:p>
          <a:p>
            <a:pPr lvl="1"/>
            <a:r>
              <a:rPr lang="de-DE" sz="1800" dirty="0" smtClean="0"/>
              <a:t>1971: Intel 4004 (2.300 Transistoren)</a:t>
            </a:r>
          </a:p>
          <a:p>
            <a:pPr lvl="1"/>
            <a:r>
              <a:rPr lang="de-DE" sz="1800" dirty="0" smtClean="0"/>
              <a:t>1979: Intel 8088 (29.000 Transistoren)</a:t>
            </a:r>
          </a:p>
          <a:p>
            <a:pPr lvl="1"/>
            <a:r>
              <a:rPr lang="de-DE" sz="1800" dirty="0" smtClean="0"/>
              <a:t>1993: Intel Pentium (3.100.000 Transistoren)</a:t>
            </a:r>
          </a:p>
          <a:p>
            <a:pPr lvl="1"/>
            <a:r>
              <a:rPr lang="de-DE" sz="1800" dirty="0" smtClean="0"/>
              <a:t>2006: Intel Core 2 Duo (291.000.000 Transistoren)</a:t>
            </a:r>
          </a:p>
          <a:p>
            <a:pPr lvl="1"/>
            <a:r>
              <a:rPr lang="de-DE" sz="1800" dirty="0" smtClean="0"/>
              <a:t>2013: Intel Core i7 (1.400.000.000 Transistoren)</a:t>
            </a:r>
          </a:p>
          <a:p>
            <a:r>
              <a:rPr lang="de-DE" sz="2600" dirty="0" smtClean="0"/>
              <a:t>Markt verlangt erschwingliche Heimcomputer</a:t>
            </a:r>
            <a:br>
              <a:rPr lang="de-DE" sz="2600" dirty="0" smtClean="0"/>
            </a:br>
            <a:r>
              <a:rPr lang="de-DE" sz="2600" dirty="0" smtClean="0"/>
              <a:t>und gliedert sich in die drei Bereiche:</a:t>
            </a:r>
          </a:p>
          <a:p>
            <a:pPr marL="628650" lvl="1"/>
            <a:r>
              <a:rPr lang="de-DE" sz="1800" dirty="0" smtClean="0"/>
              <a:t>Großrechner (Main Frame): IBM, Sun, HP</a:t>
            </a:r>
          </a:p>
          <a:p>
            <a:pPr marL="628650" lvl="1"/>
            <a:r>
              <a:rPr lang="de-DE" sz="1800" dirty="0" smtClean="0"/>
              <a:t>Workstations: DEC, Sun, HP, Apollo, Silicon Graphics</a:t>
            </a:r>
          </a:p>
          <a:p>
            <a:pPr marL="628650" lvl="1"/>
            <a:r>
              <a:rPr lang="de-DE" sz="1800" dirty="0" err="1" smtClean="0"/>
              <a:t>PC´s</a:t>
            </a:r>
            <a:r>
              <a:rPr lang="de-DE" sz="1800" dirty="0" smtClean="0"/>
              <a:t>: MITS Altair, Atari, Apollo, IBM PC</a:t>
            </a:r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323528" y="71875"/>
            <a:ext cx="8352928" cy="836845"/>
          </a:xfrm>
          <a:prstGeom prst="rect">
            <a:avLst/>
          </a:prstGeom>
        </p:spPr>
        <p:txBody>
          <a:bodyPr vert="horz" wrap="square" lIns="92162" tIns="46076" rIns="92162" bIns="46076" rtlCol="0" anchor="b" anchorCtr="0">
            <a:spAutoFit/>
          </a:bodyPr>
          <a:lstStyle>
            <a:lvl1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 kern="1200">
                <a:solidFill>
                  <a:srgbClr val="1B434B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2pPr>
            <a:lvl3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3pPr>
            <a:lvl4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4pPr>
            <a:lvl5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5pPr>
            <a:lvl6pPr marL="4572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6pPr>
            <a:lvl7pPr marL="9144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7pPr>
            <a:lvl8pPr marL="13716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8pPr>
            <a:lvl9pPr marL="18288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9pPr>
          </a:lstStyle>
          <a:p>
            <a:pPr defTabSz="914400">
              <a:buFont typeface="StarSymbol"/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de-DE" dirty="0" smtClean="0"/>
              <a:t>4. </a:t>
            </a:r>
            <a:r>
              <a:rPr lang="de-DE" dirty="0"/>
              <a:t>Generation </a:t>
            </a:r>
            <a:r>
              <a:rPr lang="de-DE" dirty="0" smtClean="0"/>
              <a:t>(1971-)</a:t>
            </a:r>
            <a:endParaRPr lang="de-DE" dirty="0"/>
          </a:p>
        </p:txBody>
      </p:sp>
      <p:sp>
        <p:nvSpPr>
          <p:cNvPr id="5" name="Pfeil nach rechts 4"/>
          <p:cNvSpPr/>
          <p:nvPr/>
        </p:nvSpPr>
        <p:spPr>
          <a:xfrm>
            <a:off x="460508" y="1177702"/>
            <a:ext cx="504056" cy="360040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AutoShape 4" descr="data:image/jpeg;base64,/9j/4AAQSkZJRgABAQAAAQABAAD/2wCEAAkGBxQSEhUUExQWFRUVFRgUFBYXFxQZGhUVGhgWGBgYFhUYHyggGBolHBQUITEiJSkrLjEuGB8zODMsNygtLisBCgoKDg0OGhAQFywkHCQwLCwsLCwsLCwsLCwsLCwsLCwsLCwsLCwsLCwsLCwsLCwsLCwrLCwsLCwsLCwsLCwsLP/AABEIAOEA4QMBIgACEQEDEQH/xAAcAAEAAgMBAQEAAAAAAAAAAAAABgcDBAUBAgj/xABFEAACAQIDBQQECwUGBwAAAAAAAQIDEQQSIQUGMUFRByJhgRNxkaEjJDJCUmKSorGywRRygsLRNHOjw+HwFRczNWOEk//EABYBAQEBAAAAAAAAAAAAAAAAAAABAv/EABoRAQEBAAMBAAAAAAAAAAAAAAABEQIxQSH/2gAMAwEAAhEDEQA/ALxAAAAAAAAAAAAAAAAAAAAAAAAAAAAAAAAAAAAAAAAAAAAAAAAAAAAAAAAAAAAAAAAAAAAAAAAAAAAAAAAAAAAAAAAAAAAAAAAAAAAAAAAAAAAAAAAAAAAAAAAAAAAAAAAAAAAAAAAAAAAAAAAANHae2KGHV69aFNcs0km/UuL8gN4FebY7WcNTuqEJ1nyb+Dh7ZLN90hG1+0vG17qM40Y9KS1t4zld38VYuC9a2JhBpSlGLk7RTaTk+iT4syn5brYuc5ZpylOXOUpOUvtPUtHcDtEvlw+Ml0VOu/dGq/5vb1GC0wAQAAAAAAAAAAAAAAAAAAAAAAA4+2N6cJhb+mrwi18xPNP7Eby9wHYBV22O2CnG6w1CU39Oq1FetQjdtetxIPtjf7HYi6lXdOL+bS+DX2l3n5suC9trbwYbCr4evTp/Vcu8/VBd5+SIRtjteoQusPRnVf0p/Bx8lrJ+aRTbldtvVvV+PrPm4xUu2x2i4/EXXpfQxfzaKy/f1n7yK1ajlJyk3KT1bbbbfi3xMdxco+j0+Ee3A+4nqZ8XPblFjbgdoLw+WhiW5UOEJ6uVLwfOUPDiuWmhclGrGcVKLUoyScZJppp8GmuKPysmTLcXfipgZKnO88O3rDnTb4yp398eD8HxzYL6Br7Px1OvTjVpTU4SV4yXP+j8HqjYIgAAAAAAAAAAAPGyN7Y38wOGupV4zkvmUvhHfo3HSL9bQElBUO2O2CbusNQUek6rzP7ELJfaZB9sb14zE39NiJyi/mJ5IW6OELJ+dy4L32xvlgsLdVa8My+ZDvyv0cY3t52IPtnth4rC4f1TrP8Ay4PX7SKrnhZqGdwkocpW08PIwhcSLbG+uNxN1UxElF/Mp/Bxt0tHWS9bZHrngKPbgIAAAAAPAPQeXPJTSA+7i5hlW6GKU2wradVIxvEdDXubuA2XVrO1OnKXjbT7T0At3sHxTlRxMG75asJ26Z4W/wAstIpPsu2bjsJj3TyxVOpBSrKTdnTjwnCVvlRlO1vrNeKuwylAAEACP7zb34fAtRq5pVHHMqcFd5btJttpJXT58mBID5nNJXbSS4t6JeZTm2u1nESusPThSX0pfCS9a4RXsZBdrbdxGJd69adTwk3lT8ILuryRcF6bY7Q8Bh7r03pZL5tFZ/vLuLzZBts9r9aV1hqMKa+lUeeX2VaKftKycjwuK6u1948Viv8Ar15zX0W7Q/8AnG0fccu583PUAubWy6UZ1YRqfJbs+WtnbXxdkawsBMI+ioznGTqWlG7U05Qa0TaaWnFRd/PkRKuo55ZdY5nl8Y3dvdYy1doVZwySm3Ho/Dq+L8zXRnjxxbRHouDSB4e2PHNAegwyrHw5NgZpTSPh1TGfMXd2SbfRK79iCvtybPhsle6+5dTFrM5KEU7SVm5Lyei9/DgSLa/Z7Rp0XKDcqsE5KM5aVLL5OlrPp4k0VzgMLOtPJTi5yteyteyJfsvs4r1VepKNNW0+c7+PL3kd3f2nNYyjl7qzxSjHRWco3ulxurrXqW3W2tOWi7q8CW4uKh2rgo4ScqVSEp1oO0ru0F0cbayT0fLQtPdfbkXhaUnC9RwtJ242bSd34JGhV7O6m06vpnXjTppKEnlc5uSu9FokrSjrfyMuG2esOnQi3JUp1Kak7XajOSTdtLkt+CT7t7Rq1MXC9lBxmmlxta6u+l0vcTsr3c3+1R/dl+BYQjNAAVAoHtQ2h6TaVbpSUKS8oqT+9ORfxQHaBsCFDGVYUtLJVVHrGWra8U1Jeqz48Qi1RZuHsNepTaMWLptpNcuOp7hpTVk/kvxuv9DSvcp9ZTI4nmUD4yixkynuUDFY9UTLlPiVRLmEeZQkYp1+iMUqjYVsOaRjlW6GFM2cJgKlV2pwlN/VTfv5AxgdRvmeJHQxuwq1GWWso0tFJOT4rXha93ozvdn2EwtarOFWPpMsc8ZyTS0cVJZb2t3ovVdSWriKKhJpuMZNLi0m0r6K7XDUy08G4uLqtU4tr5TWZrS+WPHnzsXbVxGHjF01TjKD0ceCa6FJ7U2dJ4udGjCpUam3GMVKc8l7pvKr6JrUkumLS2VuVhaaUnH0nNOpJNNa6qK06ciOdo2EjQUamHnlzycaqgsneteLTWuqUrrqSLBVW6dPW/ci/LKjr7B2JQxlTJiaaqRgnUUW3bMmorMk9VaT0ehmW2r0r/stxcoQr5XxcL/f9+v4Exq1c3ync7G9+z6dGrSjSpwpw9C4qMIqMUozT0S0XyjjUMPKpJQgm5Sdkv8AfBdWS9m63K3Zng8Hh6lePpKlaKU41Jy0g80X3YRtHh1u/E0GWri8LGpTlTl8mcXF+pq2hXOPwEaOLVC7lHNS1fFqb1Tt5l5JKlW40GsPJ241G146RWnmn7Dhb07FdCUqubNCrVbtzjKeab8GtH7V6ye0qailGKSSVklwS6Iju/39mj4VYfhJfqXPiTtl3Q2ZCFKNXjOpHV9I34L2K5IDk7qu+Epfuv8AMzrFiUAAAqrtg2JUjOGNp3cUlCo1xp69x/uttr1tdS1Thb8NfsNe/OKX3kB+ea8VNOasn86PLXnFdOqNaGnqO3tDYdWjRp4lK9GpKUVJfMlFtZZdL20fM5demneUdFzXT1eBWnzY+WYalZxWnPqas6jfFlRtzqpczDPFdEa7FJZmorVt2S6t8APuVRvizHcmWyez3E1fl5aa8e9L2LT3mDe3dFYDLN5qtOWid0ss+anbWz4q3j01miO4LB1KrtThKb+qm/a+RJMN2fYucJSyxi0rxg3rJ9NNF7TN2a7YUcTUi4RjTdNvKk/lJxytt8XrLUsLEbbk1aOhm8sXFKy9DT+U51Jp2Stkin9a93p0tyLl2LtiksPSnGFpShFuK4JtK/Cy9xDcV2c4zH4mdSEYU6U2pOrNqzdlmywjeUndPklfmdfZtB06cYPXInBvq4tx/QW/F+MW/wBKWLod2m5ThJOmopyl3mk0lHV3XLwRxt1N1sVhJ+lxFF0o1YyjBSazNrLK7gneKt1s/AsDdGXxqn/F+SRIt98BOrTpypxcvRzcpJccrhJOy56uOiJOk9QVMsfdmhBYaDjGMXON5tJJyeqvJ82V/gsHKrNU4WzNtau1mr3zdLWd/UWds3CKjShTTvlja/V837bjiclT4ahKnCMJJqUEoST4px0afsJluRs6cZOtJWi45Y/Wu07+ru+887RKaVOlNJKTq5W0tWvR1Hq/4SQbvO+Go/3cfwEn0t+G2dl068PhI3cVJwd2mnbqvUtPAivZvVzOTfF0oP28SctFfdmEu810ox92X+pb2k6WEV7vLptOP/rv78l+hYRXu9X/AHOH7uHf+LVFIsIju/i+KvwqU/zW/UkRzN49mvEYeVOLSk3GUW72vGSlZ25O1vMqRi3Rd8JS/j/PI7BpbFwPoKEKTd3FatcHJtt28Ltm6AAAAjnaBO2Bq/wr3kjMGOwcK1OVOpHNCayyjrqvWtUBG9ycDCrsunTqxUoVFUzRfNOpP/Rp+oqjfPdaps6tzlQm36KfVc4T6TXvWvVK/cJhoUoRp04qMIRUYxXBRSskjX2xsuliqUqNaOaE1r1T5Si+Uk9Uwuvy/tGjZJx1Tei5p9LeZ1d290KuKTk5KnFSUXmTzaq6tHTl4mbfbd2rs+q6cm3B96lUWinFfhJX1X6NG72c7RqU6dTJq/SWd+XdVnr5i1ZEgl2aYeNJ55yztd2TfB/urkVnj8ZOlJwjGNJxeWSile6et56t8OpatXETn8pvxNrZfZXhsS/2nEVKk1Ueb0UWoRVtO9Jd58L6OPEkunTzZ+3Ks6NN6XcI5nwu8qu/Pia21Nk1MfH9nU1GU2rSleyyvM3p4JijQyRUFwheK/hdv0Ovupf9pp+uX5ZGfVcL/l3HZihU9NKtUqSdOXdUIJZXJZY6u/d5y8jIWVvDsn9ppqKlllGSnF8VdKUbPwtJ+4gdHAWxSw9R2edQk4+KUu62vrLkXkkqbbnv4rDwlP8AMyG7e2RPDTlKSvTnVk4TVuM5SmotcU1qr8NCxsJho0oRhBWjFWS/3xfiR/tDj8Uv9GrSftll/mLZ8SdtfcvZMbLEN3fejCP0eTbfN8V6n7JcR/ceV8N6py/R/qSAToqvtjxy7Tkv/PX+8py/mLBIBS7u1pf335qMX/MT8QqK9osL4em+lZP/AA6q/U627D+K0f3EaG/8L4RvpOD9ssv8xvbrRawlG/0L+Tba9zQ9PHVK/wCzyFsRUXSm17JxX6FgGjs7ZFKhKpKnHK6ks09ZPW7el3orybsuoG8cfaG71OtiKeIbkpU0k0rWmoyco39Tb4dTsAqAAAAAAAAAAAAADR2xsehi6fo8RTjUhdStK+jXNNap6vh1ZDt6tiUMKqMcPRp0ovOpKEYxzPuWcmtZPjqyfmhtjZNPEwyVL6O8ZLRxfDT+jJVir2WXuzBrC0k1Z5W/Jtte5ohmysHGG0FSl3oxqSSza3tGTjflfRMscnEqE7z7BjRjKtCWjmm4Nc5ys7S5K74WOjuPh4ehdWyzuUouXOyeiXRcDc3whfCVfDI/ZUi/0NLcGXxea6VZL7sB6eJMV1tF22s/GvR98KK/qWKV3vD3dpp/WoS/BfylpFiEe3+jfA1PCdF/41MkJzN5sFKthatOGsnG8V1lFqSWvVxS8yo5m4L+LzXSq/yUyTEf3Kwk6dGTqRcHObkoyVmllitVy1TJASLUIrYSf/FrqLs5QqXs7ZVSUW78ONNr2E3AKj4q01JOMkpRas00mmujT4n1GKSstEtElyR6AAAAAAAAAAAAAAAAAAAAAACBV1l2qvGcX9qC/qT0g+3Y5dpUpdXSf3sv6E4JFrm7yRvha/hSk/Yr/ocXs8fwVX+8v91f0JPiaCqQlCXCcXF+pqz/ABObu1sd4Wk4SkpylLM2lZcErW8vePTx1yLbb3cnWxlOtFrJaCqXdmskm+6ra3UmvC3iSkFQAAAAAAAAAAAAAAAAAAAAAAAAAAAAAAABytobDjVr06zk06dtFa0srzR9WrZ1QAAAAAAAAAAAAAAAAAAAAAAAAAAAAAAAAAAAAAAAAAAAAAAAAAAAAAAAAAAAAAAAAAAAAAAAAAAAAAAAAAAAAAAAAAAAAAAAAAAAAAAAAAAAAAAD/9k="/>
          <p:cNvSpPr>
            <a:spLocks noChangeAspect="1" noChangeArrowheads="1"/>
          </p:cNvSpPr>
          <p:nvPr/>
        </p:nvSpPr>
        <p:spPr bwMode="auto">
          <a:xfrm>
            <a:off x="307975" y="-2773363"/>
            <a:ext cx="6096000" cy="609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26" name="Picture 2" descr="http://upload.wikimedia.org/wikipedia/commons/thumb/5/52/Intel_4004.jpg/220px-Intel_4004.jpg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2973" y="3033272"/>
            <a:ext cx="896703" cy="86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4" descr="data:image/jpeg;base64,/9j/4AAQSkZJRgABAQAAAQABAAD/2wCEAAkGBxQSEhUUExQWFhQWFxgXGBcXGBcXGBUcFBcYHBcXGBgcHCggGBolHRcUITEhJSkrLi4uFx8zODMsNygtLiwBCgoKDg0OGxAQGywlICQsLCwsLC80LDUsLCwsLCwsLC0sLC80LC4sLCwsLCwtLCwsLCwsLCwsLCwsLCwsLCssLP/AABEIANAA8gMBIgACEQEDEQH/xAAcAAABBQEBAQAAAAAAAAAAAAAAAwQFBgcCAQj/xABDEAACAQIDAwoDBgQEBQUAAAABAgMAEQQSIQUGMRMiMkFRYXGBkaEHQrEUI3KCwfAzYpLRQ1Ki4RVTc4PxFiSUwtP/xAAXAQEBAQEAAAAAAAAAAAAAAAAAAQID/8QAJhEBAQACAQQBAwUBAAAAAAAAAAECESEDEjFR8EGx0SIyYYHxE//aAAwDAQACEQMRAD8A3GiiigKKKKAooooCiiigZbY2iuHhaVhfKNBe2YnQD1qsYb4k4Y9NJE79GH1B9qj/AIo7W6MCno85vFtFHkLn8wqk4raMDYZIkgCzA3eW+rcb269ew6C1GN8tewm9+Dk4TqPx3T3YAVLwYlHF0dWHapBHtXz7svEKj5mj5Q25ozWysCCHtY5rWPNOhvrTrbe1WkkzKnJAFiNAshzG5LsoGbXhpoNKnO9LvhvtFYHg96sZF0cRJ4Mcw9GuKnMJ8S8WvTEcnitj/pIHtV0dzYKKznCfFRD/ABYGHejA+xA+tTeD+IWCfi7If51P1W4od0Wuio/Cbcw8vQniY9gdb+l71IUaFFFFAUUUUBRRRQFFFFAUUUUBRRRQFFFFAUUUUBRRRQFFFFAUliZxGjOxsqgsfAC5pWqf8SNq8nAIgdZNT+Ff7m3oaJbqM03gx5mmZzxZix7r8B5Cw8qmt2N0OVCyTXytYog0LA8CTxAPUOP6xW7GzvtOJRG6F87/AIV1I89F/NWxbPju5NtB9Twqs4w2g2LFAlgAvcgA/TWmkkiHRlJHeAalcc92pmy3qNojEbFwcnSij8QMh9RaozEbiYZ+gzp4MGHuCferK0IrgwihpRsX8PHF+TmUnqDqR6kE/SoLF7oY1P8ABV/+nIp9nymtWBYdZrwzN1gGrtNMUxODmj/iQzJ4xvb+oDL70nhtszRfwp3S3UjkewNbY2IHWvoaj8dgcLMLSxI340VvfjRO2Kth98MRBFmfHCRgSCAsUqklMyKBzZOOjNewOleYL4xzD+Lh43/AzR/XNT3F7i4GTVRkP8kjL/pJy+1QmM+GXHksQ/50Vx6rlrMmvqWeluwPxfwjfxI5Yz22VwPMEH2qy4bfXAvoZ1jOlxKGhIuLj+IB1EGsX/8ARWMgcOgw81r6PexuCNUZSD68aY7cixzACXDyhFtol5AzKuXlDZmJYjS/ZTnZzp9IYbFJILxurjtVgw9RS1fJscrobgsjeasPWxq5Rb2yYeL7vGzSMMwBDMcxIBRjFKpCouqmxu1r6dS3RLX0BRWFbN+LGOBCsscxOlihDMT1DIQL+VW5PigY1zYjDBQAL8nKCwJYgpkcKcykagE2pbJ5WVo9FUvZ/wAUNny2Bd4yep0b6pmFWDBbx4SbSPEQsewOub+km9U7olKKAaKKKKKKAooooCiiigKKKKArFt+dotNiJDYgA5AD1BNB6m5861bb+2o8JGJJATc5QFtcmxPWeGlZBjsUcdirIoDTSAAcQt9Lk92pJ8afVjLzpadwNnZIGlI50psPwIf1a/8AQKv+HTJHrxOpqM2bhVGVFHMRQo/CgsL95/Wn2Nl6qNw0ka5vSRrs1zeg5Jrk13XLCg5YVwRXprwmgTdabvEKcmuGWgjZsPTCaEjgxHhepiamcooIqXFzrwcnx1pu+25V4oreGn0p9MtMJo6BKTb0TC0kJ9Aw9CKatg9ny/Kqk9qlPda6niHZTKWICgXk3Fibnwu4tqCjBrW6+0VXtubvToBeQyql7Ak3W5ubAk+dTEOMeFgVY+HbT/F7UEkltLMOrtGh/T1ommfbPxphYsFUnqJvdLHipBFm6r11tHaLTNc6KL5VvfKCbnU6trrc0rvOgSYW0zg+q2v9R6U32bgzM4QEgWLMwUvlCi5OUakcB51NT91Z58H+xNqyx82OSVDe90kZQB1jKOJr6T2ViM8SFjz8i5uvnWGb3vXzzsvZoSUAEkgKWvl48SBlJFtV7+NbbuZGwiuamN3dxcZpZaKKK00KKKKAooooCiio/b+0xhsPJMflXQdrHRR5kigzH4o7b5TEckp5sQy/mOrn6D8prz4Z7Pu0mII6H3aficc4+Sm3/cqiYvFGSQkksSfEkk6+ZNbXu5srkIYoOBUXc/ztq577cPBRVYxT2FXKt+s/QcKbyNc0tM/77qbE1G3hNcmvTXlAGuGppj9qRxMqElpH6EaDM7AcTlHBR1sbKOs01XaMr4iWEQOiKl1xJsY3ay80LxJBJ0v8p4aUEma4NRj7IkYkvi8QQflTkY1HgVjzerGmsm68Z1M+M/8Al4ge2a1BNNXLVBNuyw/h43Gp4yiUekqtTeWDaUOqSw4tR8sqchIfB0uhPiooJ1xTaUVG7K3pjmkMEiPh8SOMMtgSO2NhpIuh1HYdKlZFoI+daYzrUpMKYTrQRc3tTKS1P8QKiNpSZUJ7aCGxO0RymvAfpTSPFs2IgVdeJb8+p+i+lRWOk1J7f/J/QfmqQ3Y05TEPwUG3lqagb77T3xOUfIAPNhc+xWk8BjGjvlC3YAXKgka35t+FRUspllZ24sST5/u1SmAjuw7v2KXWuWMr6XndjDNI2ZtWZtTYDx4d/wBK2zZWHyRqO6s73D2bzl/lHv11qCiwqYzUbe0UUVoFFFFAUUUUBWXfGPbVsmGU8PvH8TcIPTMfMVpmKxCxozubKilmPYFFya+b949pticRJK3F2LW7OweQsPKjGXpLfDfZXLYsOwukA5U9hYH7sf1WPghraMOtgT1nT+/6VUvh3snkMIhI585ErfhItEP6ed/3DVslb20/vVrUcu2tJs1BNck1FBqI3t24MFhJcQRmKCyrrznY2QeFyL9wNS5qp/FDZr4jZ8gjBLoVlsNSQhOaw6yFJNuu1B3gMP8A8PwcuKnPKYkx8rPIeLuBzYl7EUkIqjT1rPIWmh2dEqMy4zamJD51JV8oYWYFdQCxU+EprRt3Nu4famFscrEoFnhOtrjXTrQnUN9CKcybswHEQYizBsMnJxID92qgMBzbcQG436h2Cgqq4nFYTaeFwi4uTEpKpaRZVQsijNzs4F/kY69nXemu7m1pptoYrGDXBqzRMzTZI4kjUHlQnBiQoPdylWJ91H+1YvFcveSeExQ8wj7PdQt+kc1sqnq+btquxbr4yPZE+DyRhwwZDG9+WGcO4NwLGyhQDa9qCYHxEwujGPErATlGIaFhDfh0uPt1UrvVvFJh58JBAqO+IexzXICXALCxGvOJvrohqm4TApiY0wYbacBcBXikjMkEZTnA84XVMyi1iOIuBrT7AOn/ABWeaVgsGzoUhDNfQ2yA+JJm9VoJr4hbPE2EmkZckmG+9hkDDNzLMbW1W9uHbY8RUlu3j2xGEglfpugLdVyNCR3EgnzqqbY21Jta+FwKMMOWHLYhwVWwN8oHHqGnE8CALmrtgsGsMSRJokaBF7bKLXPaaDiamc1PpDTKc2oIrELVe26bm3776sko4mq3toZY2kPXoPOgpG0XuTbw/v8AoPKpja3/ALfBpF8z8fAan3yjzqP2ZheVxCLxsbny1+tdb4YvlMRlXhGMnmNW99Py0EbgIifE1c9k7EdGjLWs3O0N+jawPmR6VVcHzbVq+wNluxRbcAt+7QaVjKW2RnHVq+7l4HJHfrNWemuzoMiAd1Oq20KKKKAooooCiiigonxb21yOGEKnnTHXuRLE+pyjwvWV7sbJ+1YiOI3ys13PYijM57tAQO8in2/+2ftWMkYG6KcifhS4uPE3bzq1/DDZmWN5zxkPJp+BDdyO4vYf9s1XKfqy2vkQtc2t2AdXYB4fpSMjUrK1gO7U+f8AtTDlKjqWzUA0iJKid4Nu/Z+Sjjj5XETsViizBb5Rd3ZvlRRxNBPE0Xqu4TF7QWRBNBh3jYgM0Ejhor/MVkUZwO437qn70FH3i+HaSS/aMHIcLPfNzbhCTxIykNGT120PZUX/AMW23g9JoFxSD51GZj4GOzebJWmE14TQZqPiyqaYjCSxt2Bh9HVKWHxcwZ/wsR6Rf/rWguL8dR2Gmz4KI/4cf9K/2oKA/wAXMOdEw8zHqBaMfRmqc3bxH2+GWTEYNYleQDI4zGXkwCrvmUZrE2Fx8pqyoir0VA8ABQxoElQKAqgADgALAeAFcNXZpF6BGUUwxJqQcVHz0EdiFNrdZNQW+tgEiHUM7fRfe9WbDR5pR2L6VSd4cXyjSOPnay/hXmr61FMd31EMU2IYcAQO+3AeZqpxks5J1JJJ7yeJqz71Scjh4oBxPOby4e5v5VH7rbOErHMuZVUm12XMx0RQVU84kiwNr0t1Ns3k73ZwnKTrforzm8F1/sPOtt3EJJJIrNd3dmiLlbEsS/Jglcp5vT5vVztPy1sO5+CyRA9ZrON3bSTUWKiiitqKKKKAooooCq38QNs/ZcHIQbPJ92nbdgbnyXMfG1WSsV+LW2uWxXIqbpAMvcXaxc+XNXxU0ZzuopuCw7SyKiC7uwRR3sQB5a1u+y8CsSJEnQiUKD25eLeJNz51nfww2ZnlacjSEWXvkkBH+lM3my1qUa2Un99/77qqYTgyxr+pN6Y5u+lsY9zTQ1GyqvrVa2W/K7XxTNxw0EUUYPZNeSRwPHKt6n1qO2nsCDEOsjqRIoyiSN3jkA/y5kIJHcb0Cm9+1ZIIVWG3LzyJBFcXCtJxcjsVQza6aCoTbmCfArBJFisS8z4iGIrLK0iT8o3PUxnmrpmIy2tapPH7uK8UaRSSRvDJysUrM0zB7EHNyhOdSCRa/ZXMWxZ2lXEYiZZ5YVbkI1TkYldltnYZmLMeFybC5sKDldqYzEYjErhGw6w4d1ivKkjmSTLeQXV1yhSQOFKR7zSvmEOFfEGI5JZI3jjj5RQOUWLlGDSWN/Slt29lSYXBCO4OIKyO7X0aaW7Ek9YzEC/YBVR3cOGgw8cbTY7DYlVtIi/aDeS/OZYyjxtc63Ua3oLiu2hiMEZ8PnDMCEBUB1kzZAjAhgLPodCLXPfTSTamJjZlCiZM6QpI2VbvnCylgvEAsQAF/wAJiTapXYWyUwkCQoSQuY5mILMXYszMR13Jp4yA2uAbG47jYi47DYn1NAnjZxGjvZmCqzZVGZmyi9lUcT2ConEbyQRxxPMWh5VcwEiMCugNnIBVDqNCR19lNd7MS7SYXCxOyPPMGdkJDLFBz5LEareyr51J7a2rHhomllOnAKNWdj0URfmY9QoOcFteGcfczRydyOrEeIB040s1QGwdjMZTjMQipO65UiUC0CH5WIHPkPWx8BVgNAhK1MJz108nqNxp4KOs0DTH4gx4Z2HSk5i+L6aeAzHyqpxQZ5kX5V1/p0Hvc1N7yYi8ixjhEuY/ifRfMCx86hDNyME03WeanidB760VU95cXy2JcjgDlHgmn1ufOrTu/heRw2dlN2vJYqbEDmxAqzBJVLEtoCRp3VUNk4MyyqigkswUW466dZ4+dXnbFgqxJluWy2UJYcmcouAWZGvmJ51jY6ca5dW8aSJvdXC5+SUcAPqdT61seChyoB3VQ9wtnag20AAHlWhiumM1ND2iiiqCiiigKKKKCO3g2mMLh5Zj8ikgdrHRR5kgV85yyGR2dySSSzHtJNz6mtL+Mm2v4eFU8PvH8TcIPTMfNaqfw/2R9oxaZhzI/vX7LIRlXzcrp2A0jllzlppu62yvs2GjjI55Gd/+pJYkeXNX8tTWPbIuXsHv+70phV1LNwXXzqKxmJzsT1UdTZzSDClWpNxQJV2r1xauSe+gcBjSoNMwaWR6ByK6zUgj0opoOia8tXlBoItdkWxjYpmzEwrCiWsIxmLOb31LHL1Dh10xwmx3fEHE4plZ0JEEaXMcCn5tQM0p62tp1VYCa4YUHLUlJXVJSNQN5TrULJixyhY9FBUhtKfIjNVB2xtI5CoOrm3l/wCL0Hr4gyFn+aRifC+ijyFRm+uIyrFAvyjM3idF/wDsfSpDYgzuD8qC/tp7VVtoYnl8Qz9RbTwGi+wB86FT25OAuzOQDkWwzcmVzSHKmYPxXiSQCRapqJeVxWhusShV52YWHNUBrC4tmI0+altjIIMKGB1sZNG0DOMqWZFzKwW5KsQNfGz7cfAlyCRq7ZvL5fYD1rh+7Nfo1DdXB8nEO+p2ksLHlUCla7oKKKKAooooCk8TOsaM7GyqpYnsCi5NKVV998QWWPDLf70lpCBmyxRWLki4uCcq8dQTUt0lYnvHtQ4jESStxdi34R8q+QsPKtJ+F2GCYRpfmmc3P8sfNUeuc+dUDfWOFZxyQAZlzOEMfJDN0BGqE5ebqQSdT63T4V7SV8O0BPPjYkDtRze/kxYeYqy7jMmqs+0trZW5M3VdWv1Na17d4/fGoo7aiJsp96W383eOMwjKhKyo3KIQba2sy+BH0FYs0uIgbKZGUjqcX9zf61G20JjQeBpTlRWT4PeydOkkcg7iVP1P0qXw2/iCwkhde22Vh+h9qC/l65Y1V8PvnhW/xcp/nUr7kW96lcPtKOQcx1YdxDfQ1RJilQ1RoxNdrjBQSaGlKj0xYpePEjtoHQopITV1noOzSZNesaTY0Hjmm0x0pV2ptK9BWN7caFXKKoGOmzN3AfX/AGt61L7047NLYGw6+4dZ8heoPBxGWRV/zNr3DifawqKm2JhwLsdGk5o/N2eC3NQe7mC5WRVNhmaxucoA67mxsLX1tT7fbF3dIF6MYufxN/YW/qqa3CwRGZxcNbIti4a79JlCjn5VBJW408qmd1NprfCU3klLBIgWu5HHPcLwXiArDKGIYD/e87h7P+a2g4VQcOOWxLMOivNWwIGugsCSRzQNOrNWybt4Tk4hWOlNTa2pcUUUV1QUUUUBRRRQFYZv9tKWWf7WlxEJeShfQj7mx4dYJLNrodR1Gte3peQYScw/xOTa3b/MR3gXI7wKxmfejNgzgnhjKAWVgWVlYEkOekCbk34XuR11jLOY3VSy1VcfjHmkaSRszuczGwFye4CwoweNkhcSRMUddQw6v7juqZ3bjw9pRiAhvyeQnlCdH5yhk/h5hxcg2A0B4V7vVs/DxqjYdlOZ5QwWXPYBuZZSoZVA0zN0uPedTOb0z/KZ2b8X2Tm4nD3I+aJgL/kbT/V5Cpdd9dkYrSXmE/8ANjIH9YBX3rKJIg3Gmr7PHVpWtL3NlG6my8ULwSxm/wDypFPsDUdjPhgR/CmPgwvWSPgD2g27erzqQwm28ZADyU8y2F9JWKi38rXX2qLtZtsbk4mFSzKjIouWvlsBxJPVVEmKXuLhgdCDw9v1FSu098MViIuTmnkcX1ByhSP5goGa37vVeqKlsLtrEJ0MRJ5ksPQ5hUvg988UCAxRx16a+x/SqjaulkI6zQaPHvnbV0Pk1/Y2p7FvfEQDmK3/AMwI9+HvWYDGNa2n0PtXb4sEAEcPP+1qDX8JvEGHNdW8DcU+Tb/nWIRsuYWuDe2hN9ey4/WrDhpGUc2VvzX/AN6DVo9uqf3+++nEe1kPA1l6Y2UdYbzpePazDpAjyoNObGAjjTbFS8xj2A/Sqbht4QBqw8OH1rjam3XZCqA87S9tPC/D3oKptHEZpX8SPK+vsLedTO6cAvJM3BAdfdjURtrZr4Z8r6kqDccDfU27eoeVTOPP2bZwS/3kxsfA6t7aedFVozGaZpD8xv8A29relaRhoOQwguPlubiQjPKOtWICOsY0YA3zetJ3S2fysqg9G925rNzV1a4XW3Vp21c94ec8cZFixzG4u1m1tnLFmUKABe1r+Q5dW+IkSe4+zyzLcak5z+bh7WFbBAllAqm7iYGwzkVdq6yamgUUUVQUUUUBRRRQcTC4NZlvDsCR5GJXMO8XrUK5aMHiKDDptgAcY7eF6ROzk61NbfLs9G4qKj8Ru5E3y1i9PH0u6xt9iwNxuP3501l3WU9CUeB/f6VrOK3MQ9GojFbmuOFTss8WprH0y/EbsTLwAbwP97VGz7PkTpIR5Vp82wJk4A+VMMThJODA+lN9SeqnbFX2LuvBiYQSH5YvIuVTDzisZZAqsQQNNWJA6uu4SxPw94ZJls2SxkWSEWkQtnOcHKlwVBPEjQVL4jZd/wDcVzGMREQY5HFipsHNrp0eadDbq0rncupL4bkio4jcrFKAwjLAhG5tn/imyDmkm57LX4VDYnZksZsyEG5GotqpsRY9YIINaL/xidLZ0DWtzilmFnLErItiHa5Ba99eo60t/wCqVZSrIdVcWDB0OZwyKVkByoNbgG7aXNrWTr+/x9zt+f4ypoiOII8q4IrWJ3wUxa4QXMti0bRsMygq7GIlWswKqluBudeKDbo4SZvuydWUARvFLo0ROQXKsZMwuflAPE6kbnVn1TTOdj4oQ4iGUqGEcschU8GCOGI9q1SLebZc3TQx363jNv6luPeqxPuGbArKmoTph4xzyQSCwtkUi2a9jfTW14uXc7ELzwhZcubMhDc0sVU80k2JGnbW5njfFTVaJFsHZ+I1glQ/gcH2pCfcVh/Dl9f9qzPEYCRDZgQwJHPXUEcRzhcEdlO8JtfFRdCWQeDsR6Nce1aTa14vdPEKOijju401hgKRskkTKbgi97aU3wm/+LTR8r/iTXxupH0pxid+5HXhED3LIfQGw96i7OdvMuJ5E2sI1GdzoLL1a1W94cby0gA6KiyjsGmp7zxt2AdtNcdtCSduczEdQsAB4ILgeJJNK4TCa3I/Ukn6mrIlq37kbPtGzkHnWQc1uA50hVyQnAdFib9nUXWzU5bEO4AAvlAChRrqeaNAbZR60tOow+FyleiuU3S12cZ3DK7FgwUKAygDneFpbcPZpJS/HpN4tqa4Y/qz214aXsHC8nEo7qk64iWwAruu6CiiigKKKKAooooCiiigKKKKAotRRQcNGD1U3l2dG3FRTuighMRu3E3VUTitzFPRq40UGcYnc5xwqGxu67/NGG8QDWv2rlogeIpZsYTid2l/yMvgT+txUfNsE9TnwYX/AH6Vvsuzo24qKj8Ru1E3VXO9LD0vdWIpFioug5sMuiubfdm6DKdLA62taiTa06g8pGD0+c0fOzSOHMgdcvPBAs3y9VaxitzFPRNROJ3PkHCs3o+qu56UcbyIwIZHAPKiyuG0lAuoEimxLDMWvfjbTSu8+DmbnJGCWUm8bRD+FlPOjYhYwRfLxJ6+upzG7rv80YPkPrUU2wQhvkI9f1rH/POePx+Tc+fIYpu5h5QMjtwiuVdJLZ2KkspysHJtZANOvspnid0SvB1vro6shuHylQSCrEcWINl7ba1P/Z4/niB77a16IIwLI8sdwy2DEizm7CxJ0J49tXu6k8y/dO2Kli9jvAAWC5SzKGVlYMUNmtY3t32pFat20cC84IMqsS2YkooYkLlAuANLAaWqMTYpja7pnWx0DFeI0NwL6ca3j1sdc3n57YuF34+f0Rjnefkkex5xN7DMVUhjmbi1yFGta9uNgbLmPXWY7tYLNIT2WjHlqx8yfatv2NhskajurWGvManjk/ooorYKKKKAooooCiiigKKKKAooooCiiigKKKKAooooCiiigKKKKAry1e0UHDRA8RTaXZsbcVFPKKCCxO7MTdVROK3LU9E1c6KDNsTufIOGtRk+wpl6jatbtXLRA8RSzYzbdHY5Emq2AN/WtKQWFcR4dV4C1K0BRRRQFFFFAUUUUBRRRQf/2Q=="/>
          <p:cNvSpPr>
            <a:spLocks noChangeAspect="1" noChangeArrowheads="1"/>
          </p:cNvSpPr>
          <p:nvPr/>
        </p:nvSpPr>
        <p:spPr bwMode="auto">
          <a:xfrm>
            <a:off x="155575" y="-3208338"/>
            <a:ext cx="7772400" cy="668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32" name="Picture 8" descr="http://used.dospara.co.jp/img/item/auto/RWEB_112723.jpg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0766" y="2952329"/>
            <a:ext cx="2197013" cy="1890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://upload.wikimedia.org/wikipedia/commons/0/02/80486dx2-large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21086">
            <a:off x="7073616" y="5159891"/>
            <a:ext cx="1876100" cy="1401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344564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2739" y="936104"/>
            <a:ext cx="8749741" cy="5877272"/>
          </a:xfrm>
        </p:spPr>
        <p:txBody>
          <a:bodyPr/>
          <a:lstStyle/>
          <a:p>
            <a:pPr marL="400050" lvl="1" indent="0">
              <a:buNone/>
            </a:pPr>
            <a:r>
              <a:rPr lang="de-DE" sz="2800" dirty="0" smtClean="0"/>
              <a:t>    Technologie: </a:t>
            </a:r>
            <a:r>
              <a:rPr lang="de-DE" sz="2800" b="1" u="sng" dirty="0" smtClean="0"/>
              <a:t>Parallelrechner</a:t>
            </a:r>
            <a:r>
              <a:rPr lang="de-DE" sz="2800" b="1" dirty="0" smtClean="0"/>
              <a:t>, </a:t>
            </a:r>
          </a:p>
          <a:p>
            <a:pPr marL="400050" lvl="1" indent="0">
              <a:buNone/>
            </a:pPr>
            <a:r>
              <a:rPr lang="de-DE" sz="2800" b="1" dirty="0"/>
              <a:t> </a:t>
            </a:r>
            <a:r>
              <a:rPr lang="de-DE" sz="2800" b="1" dirty="0" smtClean="0"/>
              <a:t>                  	 </a:t>
            </a:r>
            <a:r>
              <a:rPr lang="de-DE" sz="2800" b="1" u="sng" dirty="0" smtClean="0"/>
              <a:t>Softwareentwicklung</a:t>
            </a:r>
            <a:endParaRPr lang="de-DE" sz="2800" u="sng" dirty="0" smtClean="0"/>
          </a:p>
          <a:p>
            <a:r>
              <a:rPr lang="de-DE" sz="2600" dirty="0"/>
              <a:t>Mehrkernprozessoren</a:t>
            </a:r>
            <a:r>
              <a:rPr lang="de-DE" sz="2600" dirty="0" smtClean="0"/>
              <a:t>, Mehrprozessorsysteme</a:t>
            </a:r>
          </a:p>
          <a:p>
            <a:pPr lvl="1"/>
            <a:r>
              <a:rPr lang="de-DE" sz="1800" dirty="0" smtClean="0"/>
              <a:t>Grenzen zwischen PC und Workstation verschwinden</a:t>
            </a:r>
          </a:p>
          <a:p>
            <a:r>
              <a:rPr lang="de-DE" sz="2600" dirty="0" smtClean="0"/>
              <a:t>Softwareentwicklungskonzepte</a:t>
            </a:r>
          </a:p>
          <a:p>
            <a:pPr lvl="1"/>
            <a:r>
              <a:rPr lang="de-DE" sz="1800" dirty="0" smtClean="0"/>
              <a:t>Parallelprogrammierung</a:t>
            </a:r>
          </a:p>
          <a:p>
            <a:pPr lvl="1"/>
            <a:r>
              <a:rPr lang="de-DE" sz="1800" dirty="0" smtClean="0"/>
              <a:t>Künstliche Intelligenz</a:t>
            </a:r>
          </a:p>
          <a:p>
            <a:pPr lvl="1"/>
            <a:r>
              <a:rPr lang="de-DE" sz="1800" dirty="0" smtClean="0"/>
              <a:t>Expertensysteme</a:t>
            </a:r>
          </a:p>
          <a:p>
            <a:pPr lvl="1"/>
            <a:r>
              <a:rPr lang="de-DE" sz="1800" dirty="0" err="1" smtClean="0"/>
              <a:t>Fuzzy</a:t>
            </a:r>
            <a:r>
              <a:rPr lang="de-DE" sz="1800" dirty="0" smtClean="0"/>
              <a:t> </a:t>
            </a:r>
            <a:r>
              <a:rPr lang="de-DE" sz="1800" dirty="0" err="1" smtClean="0"/>
              <a:t>Logic</a:t>
            </a:r>
            <a:endParaRPr lang="de-DE" sz="1800" dirty="0" smtClean="0"/>
          </a:p>
          <a:p>
            <a:r>
              <a:rPr lang="de-DE" sz="2600" dirty="0" smtClean="0"/>
              <a:t>Internet</a:t>
            </a:r>
          </a:p>
          <a:p>
            <a:pPr lvl="1"/>
            <a:r>
              <a:rPr lang="de-DE" sz="1800" dirty="0" smtClean="0"/>
              <a:t>World Wide Web</a:t>
            </a:r>
          </a:p>
          <a:p>
            <a:pPr lvl="1"/>
            <a:r>
              <a:rPr lang="de-DE" sz="1800" dirty="0" smtClean="0"/>
              <a:t>Email</a:t>
            </a:r>
          </a:p>
          <a:p>
            <a:pPr lvl="1"/>
            <a:r>
              <a:rPr lang="de-DE" sz="1800" dirty="0" smtClean="0"/>
              <a:t>Soziale Netzwerke</a:t>
            </a:r>
            <a:endParaRPr lang="de-DE" sz="1800" dirty="0"/>
          </a:p>
          <a:p>
            <a:r>
              <a:rPr lang="de-DE" sz="2600" dirty="0" smtClean="0"/>
              <a:t>Smart Devices für Jedermann</a:t>
            </a:r>
          </a:p>
          <a:p>
            <a:pPr lvl="1"/>
            <a:r>
              <a:rPr lang="de-DE" sz="1800" dirty="0" smtClean="0"/>
              <a:t>Notebook, PDA, Tablet, Smartphone, GPS</a:t>
            </a:r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323528" y="71875"/>
            <a:ext cx="8352928" cy="836845"/>
          </a:xfrm>
          <a:prstGeom prst="rect">
            <a:avLst/>
          </a:prstGeom>
        </p:spPr>
        <p:txBody>
          <a:bodyPr vert="horz" wrap="square" lIns="92162" tIns="46076" rIns="92162" bIns="46076" rtlCol="0" anchor="b" anchorCtr="0">
            <a:spAutoFit/>
          </a:bodyPr>
          <a:lstStyle>
            <a:lvl1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 kern="1200">
                <a:solidFill>
                  <a:srgbClr val="1B434B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2pPr>
            <a:lvl3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3pPr>
            <a:lvl4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4pPr>
            <a:lvl5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5pPr>
            <a:lvl6pPr marL="4572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6pPr>
            <a:lvl7pPr marL="9144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7pPr>
            <a:lvl8pPr marL="13716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8pPr>
            <a:lvl9pPr marL="18288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9pPr>
          </a:lstStyle>
          <a:p>
            <a:pPr defTabSz="914400">
              <a:buFont typeface="StarSymbol"/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de-DE" dirty="0"/>
              <a:t>5</a:t>
            </a:r>
            <a:r>
              <a:rPr lang="de-DE" dirty="0" smtClean="0"/>
              <a:t>. </a:t>
            </a:r>
            <a:r>
              <a:rPr lang="de-DE" dirty="0"/>
              <a:t>Generation </a:t>
            </a:r>
            <a:r>
              <a:rPr lang="de-DE" dirty="0" smtClean="0"/>
              <a:t>(Gegenwart)</a:t>
            </a:r>
            <a:endParaRPr lang="de-DE" dirty="0"/>
          </a:p>
        </p:txBody>
      </p:sp>
      <p:sp>
        <p:nvSpPr>
          <p:cNvPr id="5" name="Pfeil nach rechts 4"/>
          <p:cNvSpPr/>
          <p:nvPr/>
        </p:nvSpPr>
        <p:spPr>
          <a:xfrm>
            <a:off x="475209" y="1033686"/>
            <a:ext cx="504056" cy="360040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AutoShape 4" descr="data:image/jpeg;base64,/9j/4AAQSkZJRgABAQAAAQABAAD/2wCEAAkGBxQSEhUUExQWFRUVFRgUFBYXFxQZGhUVGhgWGBgYFhUYHyggGBolHBQUITEiJSkrLjEuGB8zODMsNygtLisBCgoKDg0OGhAQFywkHCQwLCwsLCwsLCwsLCwsLCwsLCwsLCwsLCwsLCwsLCwsLCwsLCwrLCwsLCwsLCwsLCwsLP/AABEIAOEA4QMBIgACEQEDEQH/xAAcAAEAAgMBAQEAAAAAAAAAAAAABgcDBAUBAgj/xABFEAACAQIDBQQECwUGBwAAAAAAAQIDEQQSIQUGMUFRByJhgRNxkaEjJDJCUmKSorGywRRygsLRNHOjw+HwFRczNWOEk//EABYBAQEBAAAAAAAAAAAAAAAAAAABAv/EABoRAQEBAAMBAAAAAAAAAAAAAAABEQIxQSH/2gAMAwEAAhEDEQA/ALxAAAAAAAAAAAAAAAAAAAAAAAAAAAAAAAAAAAAAAAAAAAAAAAAAAAAAAAAAAAAAAAAAAAAAAAAAAAAAAAAAAAAAAAAAAAAAAAAAAAAAAAAAAAAAAAAAAAAAAAAAAAAAAAAAAAAAAAAAAAAAAAAANHae2KGHV69aFNcs0km/UuL8gN4FebY7WcNTuqEJ1nyb+Dh7ZLN90hG1+0vG17qM40Y9KS1t4zld38VYuC9a2JhBpSlGLk7RTaTk+iT4syn5brYuc5ZpylOXOUpOUvtPUtHcDtEvlw+Ml0VOu/dGq/5vb1GC0wAQAAAAAAAAAAAAAAAAAAAAAAA4+2N6cJhb+mrwi18xPNP7Eby9wHYBV22O2CnG6w1CU39Oq1FetQjdtetxIPtjf7HYi6lXdOL+bS+DX2l3n5suC9trbwYbCr4evTp/Vcu8/VBd5+SIRtjteoQusPRnVf0p/Bx8lrJ+aRTbldtvVvV+PrPm4xUu2x2i4/EXXpfQxfzaKy/f1n7yK1ajlJyk3KT1bbbbfi3xMdxco+j0+Ee3A+4nqZ8XPblFjbgdoLw+WhiW5UOEJ6uVLwfOUPDiuWmhclGrGcVKLUoyScZJppp8GmuKPysmTLcXfipgZKnO88O3rDnTb4yp398eD8HxzYL6Br7Px1OvTjVpTU4SV4yXP+j8HqjYIgAAAAAAAAAAAPGyN7Y38wOGupV4zkvmUvhHfo3HSL9bQElBUO2O2CbusNQUek6rzP7ELJfaZB9sb14zE39NiJyi/mJ5IW6OELJ+dy4L32xvlgsLdVa8My+ZDvyv0cY3t52IPtnth4rC4f1TrP8Ay4PX7SKrnhZqGdwkocpW08PIwhcSLbG+uNxN1UxElF/Mp/Bxt0tHWS9bZHrngKPbgIAAAAAPAPQeXPJTSA+7i5hlW6GKU2wradVIxvEdDXubuA2XVrO1OnKXjbT7T0At3sHxTlRxMG75asJ26Z4W/wAstIpPsu2bjsJj3TyxVOpBSrKTdnTjwnCVvlRlO1vrNeKuwylAAEACP7zb34fAtRq5pVHHMqcFd5btJttpJXT58mBID5nNJXbSS4t6JeZTm2u1nESusPThSX0pfCS9a4RXsZBdrbdxGJd69adTwk3lT8ILuryRcF6bY7Q8Bh7r03pZL5tFZ/vLuLzZBts9r9aV1hqMKa+lUeeX2VaKftKycjwuK6u1948Viv8Ar15zX0W7Q/8AnG0fccu583PUAubWy6UZ1YRqfJbs+WtnbXxdkawsBMI+ioznGTqWlG7U05Qa0TaaWnFRd/PkRKuo55ZdY5nl8Y3dvdYy1doVZwySm3Ho/Dq+L8zXRnjxxbRHouDSB4e2PHNAegwyrHw5NgZpTSPh1TGfMXd2SbfRK79iCvtybPhsle6+5dTFrM5KEU7SVm5Lyei9/DgSLa/Z7Rp0XKDcqsE5KM5aVLL5OlrPp4k0VzgMLOtPJTi5yteyteyJfsvs4r1VepKNNW0+c7+PL3kd3f2nNYyjl7qzxSjHRWco3ulxurrXqW3W2tOWi7q8CW4uKh2rgo4ScqVSEp1oO0ru0F0cbayT0fLQtPdfbkXhaUnC9RwtJ242bSd34JGhV7O6m06vpnXjTppKEnlc5uSu9FokrSjrfyMuG2esOnQi3JUp1Kak7XajOSTdtLkt+CT7t7Rq1MXC9lBxmmlxta6u+l0vcTsr3c3+1R/dl+BYQjNAAVAoHtQ2h6TaVbpSUKS8oqT+9ORfxQHaBsCFDGVYUtLJVVHrGWra8U1Jeqz48Qi1RZuHsNepTaMWLptpNcuOp7hpTVk/kvxuv9DSvcp9ZTI4nmUD4yixkynuUDFY9UTLlPiVRLmEeZQkYp1+iMUqjYVsOaRjlW6GFM2cJgKlV2pwlN/VTfv5AxgdRvmeJHQxuwq1GWWso0tFJOT4rXha93ozvdn2EwtarOFWPpMsc8ZyTS0cVJZb2t3ovVdSWriKKhJpuMZNLi0m0r6K7XDUy08G4uLqtU4tr5TWZrS+WPHnzsXbVxGHjF01TjKD0ceCa6FJ7U2dJ4udGjCpUam3GMVKc8l7pvKr6JrUkumLS2VuVhaaUnH0nNOpJNNa6qK06ciOdo2EjQUamHnlzycaqgsneteLTWuqUrrqSLBVW6dPW/ci/LKjr7B2JQxlTJiaaqRgnUUW3bMmorMk9VaT0ehmW2r0r/stxcoQr5XxcL/f9+v4Exq1c3ync7G9+z6dGrSjSpwpw9C4qMIqMUozT0S0XyjjUMPKpJQgm5Sdkv8AfBdWS9m63K3Zng8Hh6lePpKlaKU41Jy0g80X3YRtHh1u/E0GWri8LGpTlTl8mcXF+pq2hXOPwEaOLVC7lHNS1fFqb1Tt5l5JKlW40GsPJ241G146RWnmn7Dhb07FdCUqubNCrVbtzjKeab8GtH7V6ye0qailGKSSVklwS6Iju/39mj4VYfhJfqXPiTtl3Q2ZCFKNXjOpHV9I34L2K5IDk7qu+Epfuv8AMzrFiUAAAqrtg2JUjOGNp3cUlCo1xp69x/uttr1tdS1Thb8NfsNe/OKX3kB+ea8VNOasn86PLXnFdOqNaGnqO3tDYdWjRp4lK9GpKUVJfMlFtZZdL20fM5demneUdFzXT1eBWnzY+WYalZxWnPqas6jfFlRtzqpczDPFdEa7FJZmorVt2S6t8APuVRvizHcmWyez3E1fl5aa8e9L2LT3mDe3dFYDLN5qtOWid0ss+anbWz4q3j01miO4LB1KrtThKb+qm/a+RJMN2fYucJSyxi0rxg3rJ9NNF7TN2a7YUcTUi4RjTdNvKk/lJxytt8XrLUsLEbbk1aOhm8sXFKy9DT+U51Jp2Stkin9a93p0tyLl2LtiksPSnGFpShFuK4JtK/Cy9xDcV2c4zH4mdSEYU6U2pOrNqzdlmywjeUndPklfmdfZtB06cYPXInBvq4tx/QW/F+MW/wBKWLod2m5ThJOmopyl3mk0lHV3XLwRxt1N1sVhJ+lxFF0o1YyjBSazNrLK7gneKt1s/AsDdGXxqn/F+SRIt98BOrTpypxcvRzcpJccrhJOy56uOiJOk9QVMsfdmhBYaDjGMXON5tJJyeqvJ82V/gsHKrNU4WzNtau1mr3zdLWd/UWds3CKjShTTvlja/V837bjiclT4ahKnCMJJqUEoST4px0afsJluRs6cZOtJWi45Y/Wu07+ru+887RKaVOlNJKTq5W0tWvR1Hq/4SQbvO+Go/3cfwEn0t+G2dl068PhI3cVJwd2mnbqvUtPAivZvVzOTfF0oP28SctFfdmEu810ox92X+pb2k6WEV7vLptOP/rv78l+hYRXu9X/AHOH7uHf+LVFIsIju/i+KvwqU/zW/UkRzN49mvEYeVOLSk3GUW72vGSlZ25O1vMqRi3Rd8JS/j/PI7BpbFwPoKEKTd3FatcHJtt28Ltm6AAAAjnaBO2Bq/wr3kjMGOwcK1OVOpHNCayyjrqvWtUBG9ycDCrsunTqxUoVFUzRfNOpP/Rp+oqjfPdaps6tzlQm36KfVc4T6TXvWvVK/cJhoUoRp04qMIRUYxXBRSskjX2xsuliqUqNaOaE1r1T5Si+Uk9Uwuvy/tGjZJx1Tei5p9LeZ1d290KuKTk5KnFSUXmTzaq6tHTl4mbfbd2rs+q6cm3B96lUWinFfhJX1X6NG72c7RqU6dTJq/SWd+XdVnr5i1ZEgl2aYeNJ55yztd2TfB/urkVnj8ZOlJwjGNJxeWSile6et56t8OpatXETn8pvxNrZfZXhsS/2nEVKk1Ueb0UWoRVtO9Jd58L6OPEkunTzZ+3Ks6NN6XcI5nwu8qu/Pia21Nk1MfH9nU1GU2rSleyyvM3p4JijQyRUFwheK/hdv0Ovupf9pp+uX5ZGfVcL/l3HZihU9NKtUqSdOXdUIJZXJZY6u/d5y8jIWVvDsn9ppqKlllGSnF8VdKUbPwtJ+4gdHAWxSw9R2edQk4+KUu62vrLkXkkqbbnv4rDwlP8AMyG7e2RPDTlKSvTnVk4TVuM5SmotcU1qr8NCxsJho0oRhBWjFWS/3xfiR/tDj8Uv9GrSftll/mLZ8SdtfcvZMbLEN3fejCP0eTbfN8V6n7JcR/ceV8N6py/R/qSAToqvtjxy7Tkv/PX+8py/mLBIBS7u1pf335qMX/MT8QqK9osL4em+lZP/AA6q/U627D+K0f3EaG/8L4RvpOD9ssv8xvbrRawlG/0L+Tba9zQ9PHVK/wCzyFsRUXSm17JxX6FgGjs7ZFKhKpKnHK6ks09ZPW7el3orybsuoG8cfaG71OtiKeIbkpU0k0rWmoyco39Tb4dTsAqAAAAAAAAAAAAADR2xsehi6fo8RTjUhdStK+jXNNap6vh1ZDt6tiUMKqMcPRp0ovOpKEYxzPuWcmtZPjqyfmhtjZNPEwyVL6O8ZLRxfDT+jJVir2WXuzBrC0k1Z5W/Jtte5ohmysHGG0FSl3oxqSSza3tGTjflfRMscnEqE7z7BjRjKtCWjmm4Nc5ys7S5K74WOjuPh4ehdWyzuUouXOyeiXRcDc3whfCVfDI/ZUi/0NLcGXxea6VZL7sB6eJMV1tF22s/GvR98KK/qWKV3vD3dpp/WoS/BfylpFiEe3+jfA1PCdF/41MkJzN5sFKthatOGsnG8V1lFqSWvVxS8yo5m4L+LzXSq/yUyTEf3Kwk6dGTqRcHObkoyVmllitVy1TJASLUIrYSf/FrqLs5QqXs7ZVSUW78ONNr2E3AKj4q01JOMkpRas00mmujT4n1GKSstEtElyR6AAAAAAAAAAAAAAAAAAAAAACBV1l2qvGcX9qC/qT0g+3Y5dpUpdXSf3sv6E4JFrm7yRvha/hSk/Yr/ocXs8fwVX+8v91f0JPiaCqQlCXCcXF+pqz/ABObu1sd4Wk4SkpylLM2lZcErW8vePTx1yLbb3cnWxlOtFrJaCqXdmskm+6ra3UmvC3iSkFQAAAAAAAAAAAAAAAAAAAAAAAAAAAAAAABytobDjVr06zk06dtFa0srzR9WrZ1QAAAAAAAAAAAAAAAAAAAAAAAAAAAAAAAAAAAAAAAAAAAAAAAAAAAAAAAAAAAAAAAAAAAAAAAAAAAAAAAAAAAAAAAAAAAAAAAAAAAAAAAAAAAAAAD/9k="/>
          <p:cNvSpPr>
            <a:spLocks noChangeAspect="1" noChangeArrowheads="1"/>
          </p:cNvSpPr>
          <p:nvPr/>
        </p:nvSpPr>
        <p:spPr bwMode="auto">
          <a:xfrm>
            <a:off x="307975" y="-2773363"/>
            <a:ext cx="6096000" cy="609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" name="AutoShape 4" descr="data:image/jpeg;base64,/9j/4AAQSkZJRgABAQAAAQABAAD/2wCEAAkGBxQSEhUUExQWFhQWFxgXGBcXGBcXGBUcFBcYHBcXGBgcHCggGBolHRcUITEhJSkrLi4uFx8zODMsNygtLiwBCgoKDg0OGxAQGywlICQsLCwsLC80LDUsLCwsLCwsLC0sLC80LC4sLCwsLCwtLCwsLCwsLCwsLCwsLCwsLCssLP/AABEIANAA8gMBIgACEQEDEQH/xAAcAAABBQEBAQAAAAAAAAAAAAAAAwQFBgcCAQj/xABDEAACAQIDAwoDBgQEBQUAAAABAgMAEQQSIQUGMRMiMkFRYXGBkaEHQrEUI3KCwfAzYpLRQ1Ki4RVTc4PxFiSUwtP/xAAXAQEBAQEAAAAAAAAAAAAAAAAAAQID/8QAJhEBAQACAQQBAwUBAAAAAAAAAAECESEDEjFR8EGx0SIyYYHxE//aAAwDAQACEQMRAD8A3GiiigKKKKAooooCiiigZbY2iuHhaVhfKNBe2YnQD1qsYb4k4Y9NJE79GH1B9qj/AIo7W6MCno85vFtFHkLn8wqk4raMDYZIkgCzA3eW+rcb269ew6C1GN8tewm9+Dk4TqPx3T3YAVLwYlHF0dWHapBHtXz7svEKj5mj5Q25ozWysCCHtY5rWPNOhvrTrbe1WkkzKnJAFiNAshzG5LsoGbXhpoNKnO9LvhvtFYHg96sZF0cRJ4Mcw9GuKnMJ8S8WvTEcnitj/pIHtV0dzYKKznCfFRD/ABYGHejA+xA+tTeD+IWCfi7If51P1W4od0Wuio/Cbcw8vQniY9gdb+l71IUaFFFFAUUUUBRRRQFFFFAUUUUBRRRQFFFFAUUUUBRRRQFFFFAUliZxGjOxsqgsfAC5pWqf8SNq8nAIgdZNT+Ff7m3oaJbqM03gx5mmZzxZix7r8B5Cw8qmt2N0OVCyTXytYog0LA8CTxAPUOP6xW7GzvtOJRG6F87/AIV1I89F/NWxbPju5NtB9Twqs4w2g2LFAlgAvcgA/TWmkkiHRlJHeAalcc92pmy3qNojEbFwcnSij8QMh9RaozEbiYZ+gzp4MGHuCferK0IrgwihpRsX8PHF+TmUnqDqR6kE/SoLF7oY1P8ABV/+nIp9nymtWBYdZrwzN1gGrtNMUxODmj/iQzJ4xvb+oDL70nhtszRfwp3S3UjkewNbY2IHWvoaj8dgcLMLSxI340VvfjRO2Kth98MRBFmfHCRgSCAsUqklMyKBzZOOjNewOleYL4xzD+Lh43/AzR/XNT3F7i4GTVRkP8kjL/pJy+1QmM+GXHksQ/50Vx6rlrMmvqWeluwPxfwjfxI5Yz22VwPMEH2qy4bfXAvoZ1jOlxKGhIuLj+IB1EGsX/8ARWMgcOgw81r6PexuCNUZSD68aY7cixzACXDyhFtol5AzKuXlDZmJYjS/ZTnZzp9IYbFJILxurjtVgw9RS1fJscrobgsjeasPWxq5Rb2yYeL7vGzSMMwBDMcxIBRjFKpCouqmxu1r6dS3RLX0BRWFbN+LGOBCsscxOlihDMT1DIQL+VW5PigY1zYjDBQAL8nKCwJYgpkcKcykagE2pbJ5WVo9FUvZ/wAUNny2Bd4yep0b6pmFWDBbx4SbSPEQsewOub+km9U7olKKAaKKKKKKAooooCiiigKKKKArFt+dotNiJDYgA5AD1BNB6m5861bb+2o8JGJJATc5QFtcmxPWeGlZBjsUcdirIoDTSAAcQt9Lk92pJ8afVjLzpadwNnZIGlI50psPwIf1a/8AQKv+HTJHrxOpqM2bhVGVFHMRQo/CgsL95/Wn2Nl6qNw0ka5vSRrs1zeg5Jrk13XLCg5YVwRXprwmgTdabvEKcmuGWgjZsPTCaEjgxHhepiamcooIqXFzrwcnx1pu+25V4oreGn0p9MtMJo6BKTb0TC0kJ9Aw9CKatg9ny/Kqk9qlPda6niHZTKWICgXk3Fibnwu4tqCjBrW6+0VXtubvToBeQyql7Ak3W5ubAk+dTEOMeFgVY+HbT/F7UEkltLMOrtGh/T1ommfbPxphYsFUnqJvdLHipBFm6r11tHaLTNc6KL5VvfKCbnU6trrc0rvOgSYW0zg+q2v9R6U32bgzM4QEgWLMwUvlCi5OUakcB51NT91Z58H+xNqyx82OSVDe90kZQB1jKOJr6T2ViM8SFjz8i5uvnWGb3vXzzsvZoSUAEkgKWvl48SBlJFtV7+NbbuZGwiuamN3dxcZpZaKKK00KKKKAooooCiio/b+0xhsPJMflXQdrHRR5kigzH4o7b5TEckp5sQy/mOrn6D8prz4Z7Pu0mII6H3aficc4+Sm3/cqiYvFGSQkksSfEkk6+ZNbXu5srkIYoOBUXc/ztq577cPBRVYxT2FXKt+s/QcKbyNc0tM/77qbE1G3hNcmvTXlAGuGppj9qRxMqElpH6EaDM7AcTlHBR1sbKOs01XaMr4iWEQOiKl1xJsY3ay80LxJBJ0v8p4aUEma4NRj7IkYkvi8QQflTkY1HgVjzerGmsm68Z1M+M/8Al4ge2a1BNNXLVBNuyw/h43Gp4yiUekqtTeWDaUOqSw4tR8sqchIfB0uhPiooJ1xTaUVG7K3pjmkMEiPh8SOMMtgSO2NhpIuh1HYdKlZFoI+daYzrUpMKYTrQRc3tTKS1P8QKiNpSZUJ7aCGxO0RymvAfpTSPFs2IgVdeJb8+p+i+lRWOk1J7f/J/QfmqQ3Y05TEPwUG3lqagb77T3xOUfIAPNhc+xWk8BjGjvlC3YAXKgka35t+FRUspllZ24sST5/u1SmAjuw7v2KXWuWMr6XndjDNI2ZtWZtTYDx4d/wBK2zZWHyRqO6s73D2bzl/lHv11qCiwqYzUbe0UUVoFFFFAUUUUBWXfGPbVsmGU8PvH8TcIPTMfMVpmKxCxozubKilmPYFFya+b949pticRJK3F2LW7OweQsPKjGXpLfDfZXLYsOwukA5U9hYH7sf1WPghraMOtgT1nT+/6VUvh3snkMIhI585ErfhItEP6ed/3DVslb20/vVrUcu2tJs1BNck1FBqI3t24MFhJcQRmKCyrrznY2QeFyL9wNS5qp/FDZr4jZ8gjBLoVlsNSQhOaw6yFJNuu1B3gMP8A8PwcuKnPKYkx8rPIeLuBzYl7EUkIqjT1rPIWmh2dEqMy4zamJD51JV8oYWYFdQCxU+EprRt3Nu4famFscrEoFnhOtrjXTrQnUN9CKcybswHEQYizBsMnJxID92qgMBzbcQG436h2Cgqq4nFYTaeFwi4uTEpKpaRZVQsijNzs4F/kY69nXemu7m1pptoYrGDXBqzRMzTZI4kjUHlQnBiQoPdylWJ91H+1YvFcveSeExQ8wj7PdQt+kc1sqnq+btquxbr4yPZE+DyRhwwZDG9+WGcO4NwLGyhQDa9qCYHxEwujGPErATlGIaFhDfh0uPt1UrvVvFJh58JBAqO+IexzXICXALCxGvOJvrohqm4TApiY0wYbacBcBXikjMkEZTnA84XVMyi1iOIuBrT7AOn/ABWeaVgsGzoUhDNfQ2yA+JJm9VoJr4hbPE2EmkZckmG+9hkDDNzLMbW1W9uHbY8RUlu3j2xGEglfpugLdVyNCR3EgnzqqbY21Jta+FwKMMOWHLYhwVWwN8oHHqGnE8CALmrtgsGsMSRJokaBF7bKLXPaaDiamc1PpDTKc2oIrELVe26bm3776sko4mq3toZY2kPXoPOgpG0XuTbw/v8AoPKpja3/ALfBpF8z8fAan3yjzqP2ZheVxCLxsbny1+tdb4YvlMRlXhGMnmNW99Py0EbgIifE1c9k7EdGjLWs3O0N+jawPmR6VVcHzbVq+wNluxRbcAt+7QaVjKW2RnHVq+7l4HJHfrNWemuzoMiAd1Oq20KKKKAooooCiiigonxb21yOGEKnnTHXuRLE+pyjwvWV7sbJ+1YiOI3ys13PYijM57tAQO8in2/+2ftWMkYG6KcifhS4uPE3bzq1/DDZmWN5zxkPJp+BDdyO4vYf9s1XKfqy2vkQtc2t2AdXYB4fpSMjUrK1gO7U+f8AtTDlKjqWzUA0iJKid4Nu/Z+Sjjj5XETsViizBb5Rd3ZvlRRxNBPE0Xqu4TF7QWRBNBh3jYgM0Ejhor/MVkUZwO437qn70FH3i+HaSS/aMHIcLPfNzbhCTxIykNGT120PZUX/AMW23g9JoFxSD51GZj4GOzebJWmE14TQZqPiyqaYjCSxt2Bh9HVKWHxcwZ/wsR6Rf/rWguL8dR2Gmz4KI/4cf9K/2oKA/wAXMOdEw8zHqBaMfRmqc3bxH2+GWTEYNYleQDI4zGXkwCrvmUZrE2Fx8pqyoir0VA8ABQxoElQKAqgADgALAeAFcNXZpF6BGUUwxJqQcVHz0EdiFNrdZNQW+tgEiHUM7fRfe9WbDR5pR2L6VSd4cXyjSOPnay/hXmr61FMd31EMU2IYcAQO+3AeZqpxks5J1JJJ7yeJqz71Scjh4oBxPOby4e5v5VH7rbOErHMuZVUm12XMx0RQVU84kiwNr0t1Ns3k73ZwnKTrforzm8F1/sPOtt3EJJJIrNd3dmiLlbEsS/Jglcp5vT5vVztPy1sO5+CyRA9ZrON3bSTUWKiiitqKKKKAooooCq38QNs/ZcHIQbPJ92nbdgbnyXMfG1WSsV+LW2uWxXIqbpAMvcXaxc+XNXxU0ZzuopuCw7SyKiC7uwRR3sQB5a1u+y8CsSJEnQiUKD25eLeJNz51nfww2ZnlacjSEWXvkkBH+lM3my1qUa2Un99/77qqYTgyxr+pN6Y5u+lsY9zTQ1GyqvrVa2W/K7XxTNxw0EUUYPZNeSRwPHKt6n1qO2nsCDEOsjqRIoyiSN3jkA/y5kIJHcb0Cm9+1ZIIVWG3LzyJBFcXCtJxcjsVQza6aCoTbmCfArBJFisS8z4iGIrLK0iT8o3PUxnmrpmIy2tapPH7uK8UaRSSRvDJysUrM0zB7EHNyhOdSCRa/ZXMWxZ2lXEYiZZ5YVbkI1TkYldltnYZmLMeFybC5sKDldqYzEYjErhGw6w4d1ivKkjmSTLeQXV1yhSQOFKR7zSvmEOFfEGI5JZI3jjj5RQOUWLlGDSWN/Slt29lSYXBCO4OIKyO7X0aaW7Ek9YzEC/YBVR3cOGgw8cbTY7DYlVtIi/aDeS/OZYyjxtc63Ua3oLiu2hiMEZ8PnDMCEBUB1kzZAjAhgLPodCLXPfTSTamJjZlCiZM6QpI2VbvnCylgvEAsQAF/wAJiTapXYWyUwkCQoSQuY5mILMXYszMR13Jp4yA2uAbG47jYi47DYn1NAnjZxGjvZmCqzZVGZmyi9lUcT2ConEbyQRxxPMWh5VcwEiMCugNnIBVDqNCR19lNd7MS7SYXCxOyPPMGdkJDLFBz5LEareyr51J7a2rHhomllOnAKNWdj0URfmY9QoOcFteGcfczRydyOrEeIB040s1QGwdjMZTjMQipO65UiUC0CH5WIHPkPWx8BVgNAhK1MJz108nqNxp4KOs0DTH4gx4Z2HSk5i+L6aeAzHyqpxQZ5kX5V1/p0Hvc1N7yYi8ixjhEuY/ifRfMCx86hDNyME03WeanidB760VU95cXy2JcjgDlHgmn1ufOrTu/heRw2dlN2vJYqbEDmxAqzBJVLEtoCRp3VUNk4MyyqigkswUW466dZ4+dXnbFgqxJluWy2UJYcmcouAWZGvmJ51jY6ca5dW8aSJvdXC5+SUcAPqdT61seChyoB3VQ9wtnag20AAHlWhiumM1ND2iiiqCiiigKKKKCO3g2mMLh5Zj8ikgdrHRR5kgV85yyGR2dySSSzHtJNz6mtL+Mm2v4eFU8PvH8TcIPTMfNaqfw/2R9oxaZhzI/vX7LIRlXzcrp2A0jllzlppu62yvs2GjjI55Gd/+pJYkeXNX8tTWPbIuXsHv+70phV1LNwXXzqKxmJzsT1UdTZzSDClWpNxQJV2r1xauSe+gcBjSoNMwaWR6ByK6zUgj0opoOia8tXlBoItdkWxjYpmzEwrCiWsIxmLOb31LHL1Dh10xwmx3fEHE4plZ0JEEaXMcCn5tQM0p62tp1VYCa4YUHLUlJXVJSNQN5TrULJixyhY9FBUhtKfIjNVB2xtI5CoOrm3l/wCL0Hr4gyFn+aRifC+ijyFRm+uIyrFAvyjM3idF/wDsfSpDYgzuD8qC/tp7VVtoYnl8Qz9RbTwGi+wB86FT25OAuzOQDkWwzcmVzSHKmYPxXiSQCRapqJeVxWhusShV52YWHNUBrC4tmI0+altjIIMKGB1sZNG0DOMqWZFzKwW5KsQNfGz7cfAlyCRq7ZvL5fYD1rh+7Nfo1DdXB8nEO+p2ksLHlUCla7oKKKKAooooCk8TOsaM7GyqpYnsCi5NKVV998QWWPDLf70lpCBmyxRWLki4uCcq8dQTUt0lYnvHtQ4jESStxdi34R8q+QsPKtJ+F2GCYRpfmmc3P8sfNUeuc+dUDfWOFZxyQAZlzOEMfJDN0BGqE5ebqQSdT63T4V7SV8O0BPPjYkDtRze/kxYeYqy7jMmqs+0trZW5M3VdWv1Na17d4/fGoo7aiJsp96W383eOMwjKhKyo3KIQba2sy+BH0FYs0uIgbKZGUjqcX9zf61G20JjQeBpTlRWT4PeydOkkcg7iVP1P0qXw2/iCwkhde22Vh+h9qC/l65Y1V8PvnhW/xcp/nUr7kW96lcPtKOQcx1YdxDfQ1RJilQ1RoxNdrjBQSaGlKj0xYpePEjtoHQopITV1noOzSZNesaTY0Hjmm0x0pV2ptK9BWN7caFXKKoGOmzN3AfX/AGt61L7047NLYGw6+4dZ8heoPBxGWRV/zNr3DifawqKm2JhwLsdGk5o/N2eC3NQe7mC5WRVNhmaxucoA67mxsLX1tT7fbF3dIF6MYufxN/YW/qqa3CwRGZxcNbIti4a79JlCjn5VBJW408qmd1NprfCU3klLBIgWu5HHPcLwXiArDKGIYD/e87h7P+a2g4VQcOOWxLMOivNWwIGugsCSRzQNOrNWybt4Tk4hWOlNTa2pcUUUV1QUUUUBRRRQFYZv9tKWWf7WlxEJeShfQj7mx4dYJLNrodR1Gte3peQYScw/xOTa3b/MR3gXI7wKxmfejNgzgnhjKAWVgWVlYEkOekCbk34XuR11jLOY3VSy1VcfjHmkaSRszuczGwFye4CwoweNkhcSRMUddQw6v7juqZ3bjw9pRiAhvyeQnlCdH5yhk/h5hxcg2A0B4V7vVs/DxqjYdlOZ5QwWXPYBuZZSoZVA0zN0uPedTOb0z/KZ2b8X2Tm4nD3I+aJgL/kbT/V5Cpdd9dkYrSXmE/8ANjIH9YBX3rKJIg3Gmr7PHVpWtL3NlG6my8ULwSxm/wDypFPsDUdjPhgR/CmPgwvWSPgD2g27erzqQwm28ZADyU8y2F9JWKi38rXX2qLtZtsbk4mFSzKjIouWvlsBxJPVVEmKXuLhgdCDw9v1FSu098MViIuTmnkcX1ByhSP5goGa37vVeqKlsLtrEJ0MRJ5ksPQ5hUvg988UCAxRx16a+x/SqjaulkI6zQaPHvnbV0Pk1/Y2p7FvfEQDmK3/AMwI9+HvWYDGNa2n0PtXb4sEAEcPP+1qDX8JvEGHNdW8DcU+Tb/nWIRsuYWuDe2hN9ey4/WrDhpGUc2VvzX/AN6DVo9uqf3+++nEe1kPA1l6Y2UdYbzpePazDpAjyoNObGAjjTbFS8xj2A/Sqbht4QBqw8OH1rjam3XZCqA87S9tPC/D3oKptHEZpX8SPK+vsLedTO6cAvJM3BAdfdjURtrZr4Z8r6kqDccDfU27eoeVTOPP2bZwS/3kxsfA6t7aedFVozGaZpD8xv8A29relaRhoOQwguPlubiQjPKOtWICOsY0YA3zetJ3S2fysqg9G925rNzV1a4XW3Vp21c94ec8cZFixzG4u1m1tnLFmUKABe1r+Q5dW+IkSe4+zyzLcak5z+bh7WFbBAllAqm7iYGwzkVdq6yamgUUUVQUUUUBRRRQcTC4NZlvDsCR5GJXMO8XrUK5aMHiKDDptgAcY7eF6ROzk61NbfLs9G4qKj8Ru5E3y1i9PH0u6xt9iwNxuP3501l3WU9CUeB/f6VrOK3MQ9GojFbmuOFTss8WprH0y/EbsTLwAbwP97VGz7PkTpIR5Vp82wJk4A+VMMThJODA+lN9SeqnbFX2LuvBiYQSH5YvIuVTDzisZZAqsQQNNWJA6uu4SxPw94ZJls2SxkWSEWkQtnOcHKlwVBPEjQVL4jZd/wDcVzGMREQY5HFipsHNrp0eadDbq0rncupL4bkio4jcrFKAwjLAhG5tn/imyDmkm57LX4VDYnZksZsyEG5GotqpsRY9YIINaL/xidLZ0DWtzilmFnLErItiHa5Ba99eo60t/wCqVZSrIdVcWDB0OZwyKVkByoNbgG7aXNrWTr+/x9zt+f4ypoiOII8q4IrWJ3wUxa4QXMti0bRsMygq7GIlWswKqluBudeKDbo4SZvuydWUARvFLo0ROQXKsZMwuflAPE6kbnVn1TTOdj4oQ4iGUqGEcschU8GCOGI9q1SLebZc3TQx363jNv6luPeqxPuGbArKmoTph4xzyQSCwtkUi2a9jfTW14uXc7ELzwhZcubMhDc0sVU80k2JGnbW5njfFTVaJFsHZ+I1glQ/gcH2pCfcVh/Dl9f9qzPEYCRDZgQwJHPXUEcRzhcEdlO8JtfFRdCWQeDsR6Nce1aTa14vdPEKOijju401hgKRskkTKbgi97aU3wm/+LTR8r/iTXxupH0pxid+5HXhED3LIfQGw96i7OdvMuJ5E2sI1GdzoLL1a1W94cby0gA6KiyjsGmp7zxt2AdtNcdtCSduczEdQsAB4ILgeJJNK4TCa3I/Ukn6mrIlq37kbPtGzkHnWQc1uA50hVyQnAdFib9nUXWzU5bEO4AAvlAChRrqeaNAbZR60tOow+FyleiuU3S12cZ3DK7FgwUKAygDneFpbcPZpJS/HpN4tqa4Y/qz214aXsHC8nEo7qk64iWwAruu6CiiigKKKKAooooCiiigKKKKAotRRQcNGD1U3l2dG3FRTuighMRu3E3VUTitzFPRq40UGcYnc5xwqGxu67/NGG8QDWv2rlogeIpZsYTid2l/yMvgT+txUfNsE9TnwYX/AH6Vvsuzo24qKj8Ru1E3VXO9LD0vdWIpFioug5sMuiubfdm6DKdLA62taiTa06g8pGD0+c0fOzSOHMgdcvPBAs3y9VaxitzFPRNROJ3PkHCs3o+qu56UcbyIwIZHAPKiyuG0lAuoEimxLDMWvfjbTSu8+DmbnJGCWUm8bRD+FlPOjYhYwRfLxJ6+upzG7rv80YPkPrUU2wQhvkI9f1rH/POePx+Tc+fIYpu5h5QMjtwiuVdJLZ2KkspysHJtZANOvspnid0SvB1vro6shuHylQSCrEcWINl7ba1P/Z4/niB77a16IIwLI8sdwy2DEizm7CxJ0J49tXu6k8y/dO2Kli9jvAAWC5SzKGVlYMUNmtY3t32pFat20cC84IMqsS2YkooYkLlAuANLAaWqMTYpja7pnWx0DFeI0NwL6ca3j1sdc3n57YuF34+f0Rjnefkkex5xN7DMVUhjmbi1yFGta9uNgbLmPXWY7tYLNIT2WjHlqx8yfatv2NhskajurWGvManjk/ooorYKKKKAooooCiiigKKKKAooooCiiigKKKKAooooCiiigKKKKAry1e0UHDRA8RTaXZsbcVFPKKCCxO7MTdVROK3LU9E1c6KDNsTufIOGtRk+wpl6jatbtXLRA8RSzYzbdHY5Emq2AN/WtKQWFcR4dV4C1K0BRRRQFFFFAUUUUBRRRQf/2Q=="/>
          <p:cNvSpPr>
            <a:spLocks noChangeAspect="1" noChangeArrowheads="1"/>
          </p:cNvSpPr>
          <p:nvPr/>
        </p:nvSpPr>
        <p:spPr bwMode="auto">
          <a:xfrm>
            <a:off x="155575" y="-3208338"/>
            <a:ext cx="7772400" cy="668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2050" name="Picture 2" descr="http://www.jrl.cs.uni-frankfurt.de/web/wp-content/uploads/2011/06/spiel_germanopen_201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7827" y="4941168"/>
            <a:ext cx="2517105" cy="1887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i.ebayimg.com/00/s/NjQwWDY0MA==/$%28KGrHqRHJFcFBucDo1jZBQkpZB,1JQ%7E%7E48_2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7828" y="2348880"/>
            <a:ext cx="2520280" cy="252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330829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2739" y="1124744"/>
            <a:ext cx="8749741" cy="5877272"/>
          </a:xfrm>
        </p:spPr>
        <p:txBody>
          <a:bodyPr/>
          <a:lstStyle/>
          <a:p>
            <a:r>
              <a:rPr lang="de-DE" sz="2600" dirty="0" smtClean="0"/>
              <a:t>1974: Altair 8800</a:t>
            </a:r>
          </a:p>
          <a:p>
            <a:pPr lvl="1"/>
            <a:r>
              <a:rPr lang="de-DE" sz="1800" dirty="0" smtClean="0"/>
              <a:t>Erster Personal Computer</a:t>
            </a:r>
          </a:p>
          <a:p>
            <a:pPr lvl="1"/>
            <a:r>
              <a:rPr lang="de-DE" sz="1800" dirty="0" smtClean="0"/>
              <a:t>Ein-/Ausgabe über Kippschalter u. </a:t>
            </a:r>
            <a:r>
              <a:rPr lang="de-DE" sz="1800" dirty="0" err="1" smtClean="0"/>
              <a:t>LED‘s</a:t>
            </a:r>
            <a:endParaRPr lang="de-DE" sz="1800" dirty="0" smtClean="0"/>
          </a:p>
          <a:p>
            <a:r>
              <a:rPr lang="de-DE" sz="2600" dirty="0" smtClean="0"/>
              <a:t>1975: Bill Gates gründet Microsoft </a:t>
            </a:r>
            <a:br>
              <a:rPr lang="de-DE" sz="2600" dirty="0" smtClean="0"/>
            </a:br>
            <a:r>
              <a:rPr lang="de-DE" sz="2600" dirty="0" smtClean="0"/>
              <a:t>          und programmiert BASIC für Altair</a:t>
            </a:r>
          </a:p>
          <a:p>
            <a:r>
              <a:rPr lang="de-DE" sz="2600" dirty="0" smtClean="0"/>
              <a:t>1976/77: Apple I/II</a:t>
            </a:r>
          </a:p>
          <a:p>
            <a:pPr lvl="1"/>
            <a:r>
              <a:rPr lang="de-DE" sz="1800" dirty="0" smtClean="0"/>
              <a:t>Gegründet von Steve Jobs und Stephen </a:t>
            </a:r>
            <a:r>
              <a:rPr lang="de-DE" sz="1800" dirty="0" err="1" smtClean="0"/>
              <a:t>Wozniak</a:t>
            </a:r>
            <a:endParaRPr lang="de-DE" sz="1800" dirty="0" smtClean="0"/>
          </a:p>
          <a:p>
            <a:pPr lvl="1"/>
            <a:r>
              <a:rPr lang="de-DE" sz="1800" dirty="0" smtClean="0"/>
              <a:t>Apple I: Anschluss von Fernseher u. Tastatur</a:t>
            </a:r>
          </a:p>
          <a:p>
            <a:pPr lvl="1"/>
            <a:r>
              <a:rPr lang="de-DE" sz="1800" dirty="0" smtClean="0"/>
              <a:t>Apple II: Erstmals HDD; erweiterbar</a:t>
            </a:r>
          </a:p>
          <a:p>
            <a:r>
              <a:rPr lang="de-DE" sz="2600" dirty="0" smtClean="0"/>
              <a:t>1981: IBM stellte den IBM-PC vor</a:t>
            </a:r>
          </a:p>
          <a:p>
            <a:pPr lvl="1"/>
            <a:r>
              <a:rPr lang="de-DE" sz="1800" dirty="0" smtClean="0"/>
              <a:t>Microsoft lieferte das Betriebssystem PC-DOS</a:t>
            </a:r>
          </a:p>
          <a:p>
            <a:r>
              <a:rPr lang="de-DE" sz="2600" dirty="0" smtClean="0"/>
              <a:t>1984: Apple Macintosh</a:t>
            </a:r>
          </a:p>
          <a:p>
            <a:pPr lvl="1"/>
            <a:r>
              <a:rPr lang="de-DE" sz="1800" dirty="0" smtClean="0"/>
              <a:t>Maus und grafische Benutzeroberfläche</a:t>
            </a:r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323528" y="71875"/>
            <a:ext cx="8352928" cy="836845"/>
          </a:xfrm>
          <a:prstGeom prst="rect">
            <a:avLst/>
          </a:prstGeom>
        </p:spPr>
        <p:txBody>
          <a:bodyPr vert="horz" wrap="square" lIns="92162" tIns="46076" rIns="92162" bIns="46076" rtlCol="0" anchor="b" anchorCtr="0">
            <a:spAutoFit/>
          </a:bodyPr>
          <a:lstStyle>
            <a:lvl1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 kern="1200">
                <a:solidFill>
                  <a:srgbClr val="1B434B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2pPr>
            <a:lvl3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3pPr>
            <a:lvl4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4pPr>
            <a:lvl5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5pPr>
            <a:lvl6pPr marL="4572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6pPr>
            <a:lvl7pPr marL="9144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7pPr>
            <a:lvl8pPr marL="13716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8pPr>
            <a:lvl9pPr marL="18288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9pPr>
          </a:lstStyle>
          <a:p>
            <a:pPr defTabSz="914400">
              <a:buFont typeface="StarSymbol"/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de-DE" dirty="0" smtClean="0"/>
              <a:t>Die Geschichte des PC</a:t>
            </a:r>
            <a:endParaRPr lang="de-DE" dirty="0"/>
          </a:p>
        </p:txBody>
      </p:sp>
      <p:sp>
        <p:nvSpPr>
          <p:cNvPr id="2" name="AutoShape 4" descr="data:image/jpeg;base64,/9j/4AAQSkZJRgABAQAAAQABAAD/2wCEAAkGBxQSEhUUExQWFhQWFxgXGBcXGBcXGBUcFBcYHBcXGBgcHCggGBolHRcUITEhJSkrLi4uFx8zODMsNygtLiwBCgoKDg0OGxAQGywlICQsLCwsLC80LDUsLCwsLCwsLC0sLC80LC4sLCwsLCwtLCwsLCwsLCwsLCwsLCwsLCssLP/AABEIANAA8gMBIgACEQEDEQH/xAAcAAABBQEBAQAAAAAAAAAAAAAAAwQFBgcCAQj/xABDEAACAQIDAwoDBgQEBQUAAAABAgMAEQQSIQUGMRMiMkFRYXGBkaEHQrEUI3KCwfAzYpLRQ1Ki4RVTc4PxFiSUwtP/xAAXAQEBAQEAAAAAAAAAAAAAAAAAAQID/8QAJhEBAQACAQQBAwUBAAAAAAAAAAECESEDEjFR8EGx0SIyYYHxE//aAAwDAQACEQMRAD8A3GiiigKKKKAooooCiiigZbY2iuHhaVhfKNBe2YnQD1qsYb4k4Y9NJE79GH1B9qj/AIo7W6MCno85vFtFHkLn8wqk4raMDYZIkgCzA3eW+rcb269ew6C1GN8tewm9+Dk4TqPx3T3YAVLwYlHF0dWHapBHtXz7svEKj5mj5Q25ozWysCCHtY5rWPNOhvrTrbe1WkkzKnJAFiNAshzG5LsoGbXhpoNKnO9LvhvtFYHg96sZF0cRJ4Mcw9GuKnMJ8S8WvTEcnitj/pIHtV0dzYKKznCfFRD/ABYGHejA+xA+tTeD+IWCfi7If51P1W4od0Wuio/Cbcw8vQniY9gdb+l71IUaFFFFAUUUUBRRRQFFFFAUUUUBRRRQFFFFAUUUUBRRRQFFFFAUliZxGjOxsqgsfAC5pWqf8SNq8nAIgdZNT+Ff7m3oaJbqM03gx5mmZzxZix7r8B5Cw8qmt2N0OVCyTXytYog0LA8CTxAPUOP6xW7GzvtOJRG6F87/AIV1I89F/NWxbPju5NtB9Twqs4w2g2LFAlgAvcgA/TWmkkiHRlJHeAalcc92pmy3qNojEbFwcnSij8QMh9RaozEbiYZ+gzp4MGHuCferK0IrgwihpRsX8PHF+TmUnqDqR6kE/SoLF7oY1P8ABV/+nIp9nymtWBYdZrwzN1gGrtNMUxODmj/iQzJ4xvb+oDL70nhtszRfwp3S3UjkewNbY2IHWvoaj8dgcLMLSxI340VvfjRO2Kth98MRBFmfHCRgSCAsUqklMyKBzZOOjNewOleYL4xzD+Lh43/AzR/XNT3F7i4GTVRkP8kjL/pJy+1QmM+GXHksQ/50Vx6rlrMmvqWeluwPxfwjfxI5Yz22VwPMEH2qy4bfXAvoZ1jOlxKGhIuLj+IB1EGsX/8ARWMgcOgw81r6PexuCNUZSD68aY7cixzACXDyhFtol5AzKuXlDZmJYjS/ZTnZzp9IYbFJILxurjtVgw9RS1fJscrobgsjeasPWxq5Rb2yYeL7vGzSMMwBDMcxIBRjFKpCouqmxu1r6dS3RLX0BRWFbN+LGOBCsscxOlihDMT1DIQL+VW5PigY1zYjDBQAL8nKCwJYgpkcKcykagE2pbJ5WVo9FUvZ/wAUNny2Bd4yep0b6pmFWDBbx4SbSPEQsewOub+km9U7olKKAaKKKKKKAooooCiiigKKKKArFt+dotNiJDYgA5AD1BNB6m5861bb+2o8JGJJATc5QFtcmxPWeGlZBjsUcdirIoDTSAAcQt9Lk92pJ8afVjLzpadwNnZIGlI50psPwIf1a/8AQKv+HTJHrxOpqM2bhVGVFHMRQo/CgsL95/Wn2Nl6qNw0ka5vSRrs1zeg5Jrk13XLCg5YVwRXprwmgTdabvEKcmuGWgjZsPTCaEjgxHhepiamcooIqXFzrwcnx1pu+25V4oreGn0p9MtMJo6BKTb0TC0kJ9Aw9CKatg9ny/Kqk9qlPda6niHZTKWICgXk3Fibnwu4tqCjBrW6+0VXtubvToBeQyql7Ak3W5ubAk+dTEOMeFgVY+HbT/F7UEkltLMOrtGh/T1ommfbPxphYsFUnqJvdLHipBFm6r11tHaLTNc6KL5VvfKCbnU6trrc0rvOgSYW0zg+q2v9R6U32bgzM4QEgWLMwUvlCi5OUakcB51NT91Z58H+xNqyx82OSVDe90kZQB1jKOJr6T2ViM8SFjz8i5uvnWGb3vXzzsvZoSUAEkgKWvl48SBlJFtV7+NbbuZGwiuamN3dxcZpZaKKK00KKKKAooooCiio/b+0xhsPJMflXQdrHRR5kigzH4o7b5TEckp5sQy/mOrn6D8prz4Z7Pu0mII6H3aficc4+Sm3/cqiYvFGSQkksSfEkk6+ZNbXu5srkIYoOBUXc/ztq577cPBRVYxT2FXKt+s/QcKbyNc0tM/77qbE1G3hNcmvTXlAGuGppj9qRxMqElpH6EaDM7AcTlHBR1sbKOs01XaMr4iWEQOiKl1xJsY3ay80LxJBJ0v8p4aUEma4NRj7IkYkvi8QQflTkY1HgVjzerGmsm68Z1M+M/8Al4ge2a1BNNXLVBNuyw/h43Gp4yiUekqtTeWDaUOqSw4tR8sqchIfB0uhPiooJ1xTaUVG7K3pjmkMEiPh8SOMMtgSO2NhpIuh1HYdKlZFoI+daYzrUpMKYTrQRc3tTKS1P8QKiNpSZUJ7aCGxO0RymvAfpTSPFs2IgVdeJb8+p+i+lRWOk1J7f/J/QfmqQ3Y05TEPwUG3lqagb77T3xOUfIAPNhc+xWk8BjGjvlC3YAXKgka35t+FRUspllZ24sST5/u1SmAjuw7v2KXWuWMr6XndjDNI2ZtWZtTYDx4d/wBK2zZWHyRqO6s73D2bzl/lHv11qCiwqYzUbe0UUVoFFFFAUUUUBWXfGPbVsmGU8PvH8TcIPTMfMVpmKxCxozubKilmPYFFya+b949pticRJK3F2LW7OweQsPKjGXpLfDfZXLYsOwukA5U9hYH7sf1WPghraMOtgT1nT+/6VUvh3snkMIhI585ErfhItEP6ed/3DVslb20/vVrUcu2tJs1BNck1FBqI3t24MFhJcQRmKCyrrznY2QeFyL9wNS5qp/FDZr4jZ8gjBLoVlsNSQhOaw6yFJNuu1B3gMP8A8PwcuKnPKYkx8rPIeLuBzYl7EUkIqjT1rPIWmh2dEqMy4zamJD51JV8oYWYFdQCxU+EprRt3Nu4famFscrEoFnhOtrjXTrQnUN9CKcybswHEQYizBsMnJxID92qgMBzbcQG436h2Cgqq4nFYTaeFwi4uTEpKpaRZVQsijNzs4F/kY69nXemu7m1pptoYrGDXBqzRMzTZI4kjUHlQnBiQoPdylWJ91H+1YvFcveSeExQ8wj7PdQt+kc1sqnq+btquxbr4yPZE+DyRhwwZDG9+WGcO4NwLGyhQDa9qCYHxEwujGPErATlGIaFhDfh0uPt1UrvVvFJh58JBAqO+IexzXICXALCxGvOJvrohqm4TApiY0wYbacBcBXikjMkEZTnA84XVMyi1iOIuBrT7AOn/ABWeaVgsGzoUhDNfQ2yA+JJm9VoJr4hbPE2EmkZckmG+9hkDDNzLMbW1W9uHbY8RUlu3j2xGEglfpugLdVyNCR3EgnzqqbY21Jta+FwKMMOWHLYhwVWwN8oHHqGnE8CALmrtgsGsMSRJokaBF7bKLXPaaDiamc1PpDTKc2oIrELVe26bm3776sko4mq3toZY2kPXoPOgpG0XuTbw/v8AoPKpja3/ALfBpF8z8fAan3yjzqP2ZheVxCLxsbny1+tdb4YvlMRlXhGMnmNW99Py0EbgIifE1c9k7EdGjLWs3O0N+jawPmR6VVcHzbVq+wNluxRbcAt+7QaVjKW2RnHVq+7l4HJHfrNWemuzoMiAd1Oq20KKKKAooooCiiigonxb21yOGEKnnTHXuRLE+pyjwvWV7sbJ+1YiOI3ys13PYijM57tAQO8in2/+2ftWMkYG6KcifhS4uPE3bzq1/DDZmWN5zxkPJp+BDdyO4vYf9s1XKfqy2vkQtc2t2AdXYB4fpSMjUrK1gO7U+f8AtTDlKjqWzUA0iJKid4Nu/Z+Sjjj5XETsViizBb5Rd3ZvlRRxNBPE0Xqu4TF7QWRBNBh3jYgM0Ejhor/MVkUZwO437qn70FH3i+HaSS/aMHIcLPfNzbhCTxIykNGT120PZUX/AMW23g9JoFxSD51GZj4GOzebJWmE14TQZqPiyqaYjCSxt2Bh9HVKWHxcwZ/wsR6Rf/rWguL8dR2Gmz4KI/4cf9K/2oKA/wAXMOdEw8zHqBaMfRmqc3bxH2+GWTEYNYleQDI4zGXkwCrvmUZrE2Fx8pqyoir0VA8ABQxoElQKAqgADgALAeAFcNXZpF6BGUUwxJqQcVHz0EdiFNrdZNQW+tgEiHUM7fRfe9WbDR5pR2L6VSd4cXyjSOPnay/hXmr61FMd31EMU2IYcAQO+3AeZqpxks5J1JJJ7yeJqz71Scjh4oBxPOby4e5v5VH7rbOErHMuZVUm12XMx0RQVU84kiwNr0t1Ns3k73ZwnKTrforzm8F1/sPOtt3EJJJIrNd3dmiLlbEsS/Jglcp5vT5vVztPy1sO5+CyRA9ZrON3bSTUWKiiitqKKKKAooooCq38QNs/ZcHIQbPJ92nbdgbnyXMfG1WSsV+LW2uWxXIqbpAMvcXaxc+XNXxU0ZzuopuCw7SyKiC7uwRR3sQB5a1u+y8CsSJEnQiUKD25eLeJNz51nfww2ZnlacjSEWXvkkBH+lM3my1qUa2Un99/77qqYTgyxr+pN6Y5u+lsY9zTQ1GyqvrVa2W/K7XxTNxw0EUUYPZNeSRwPHKt6n1qO2nsCDEOsjqRIoyiSN3jkA/y5kIJHcb0Cm9+1ZIIVWG3LzyJBFcXCtJxcjsVQza6aCoTbmCfArBJFisS8z4iGIrLK0iT8o3PUxnmrpmIy2tapPH7uK8UaRSSRvDJysUrM0zB7EHNyhOdSCRa/ZXMWxZ2lXEYiZZ5YVbkI1TkYldltnYZmLMeFybC5sKDldqYzEYjErhGw6w4d1ivKkjmSTLeQXV1yhSQOFKR7zSvmEOFfEGI5JZI3jjj5RQOUWLlGDSWN/Slt29lSYXBCO4OIKyO7X0aaW7Ek9YzEC/YBVR3cOGgw8cbTY7DYlVtIi/aDeS/OZYyjxtc63Ua3oLiu2hiMEZ8PnDMCEBUB1kzZAjAhgLPodCLXPfTSTamJjZlCiZM6QpI2VbvnCylgvEAsQAF/wAJiTapXYWyUwkCQoSQuY5mILMXYszMR13Jp4yA2uAbG47jYi47DYn1NAnjZxGjvZmCqzZVGZmyi9lUcT2ConEbyQRxxPMWh5VcwEiMCugNnIBVDqNCR19lNd7MS7SYXCxOyPPMGdkJDLFBz5LEareyr51J7a2rHhomllOnAKNWdj0URfmY9QoOcFteGcfczRydyOrEeIB040s1QGwdjMZTjMQipO65UiUC0CH5WIHPkPWx8BVgNAhK1MJz108nqNxp4KOs0DTH4gx4Z2HSk5i+L6aeAzHyqpxQZ5kX5V1/p0Hvc1N7yYi8ixjhEuY/ifRfMCx86hDNyME03WeanidB760VU95cXy2JcjgDlHgmn1ufOrTu/heRw2dlN2vJYqbEDmxAqzBJVLEtoCRp3VUNk4MyyqigkswUW466dZ4+dXnbFgqxJluWy2UJYcmcouAWZGvmJ51jY6ca5dW8aSJvdXC5+SUcAPqdT61seChyoB3VQ9wtnag20AAHlWhiumM1ND2iiiqCiiigKKKKCO3g2mMLh5Zj8ikgdrHRR5kgV85yyGR2dySSSzHtJNz6mtL+Mm2v4eFU8PvH8TcIPTMfNaqfw/2R9oxaZhzI/vX7LIRlXzcrp2A0jllzlppu62yvs2GjjI55Gd/+pJYkeXNX8tTWPbIuXsHv+70phV1LNwXXzqKxmJzsT1UdTZzSDClWpNxQJV2r1xauSe+gcBjSoNMwaWR6ByK6zUgj0opoOia8tXlBoItdkWxjYpmzEwrCiWsIxmLOb31LHL1Dh10xwmx3fEHE4plZ0JEEaXMcCn5tQM0p62tp1VYCa4YUHLUlJXVJSNQN5TrULJixyhY9FBUhtKfIjNVB2xtI5CoOrm3l/wCL0Hr4gyFn+aRifC+ijyFRm+uIyrFAvyjM3idF/wDsfSpDYgzuD8qC/tp7VVtoYnl8Qz9RbTwGi+wB86FT25OAuzOQDkWwzcmVzSHKmYPxXiSQCRapqJeVxWhusShV52YWHNUBrC4tmI0+altjIIMKGB1sZNG0DOMqWZFzKwW5KsQNfGz7cfAlyCRq7ZvL5fYD1rh+7Nfo1DdXB8nEO+p2ksLHlUCla7oKKKKAooooCk8TOsaM7GyqpYnsCi5NKVV998QWWPDLf70lpCBmyxRWLki4uCcq8dQTUt0lYnvHtQ4jESStxdi34R8q+QsPKtJ+F2GCYRpfmmc3P8sfNUeuc+dUDfWOFZxyQAZlzOEMfJDN0BGqE5ebqQSdT63T4V7SV8O0BPPjYkDtRze/kxYeYqy7jMmqs+0trZW5M3VdWv1Na17d4/fGoo7aiJsp96W383eOMwjKhKyo3KIQba2sy+BH0FYs0uIgbKZGUjqcX9zf61G20JjQeBpTlRWT4PeydOkkcg7iVP1P0qXw2/iCwkhde22Vh+h9qC/l65Y1V8PvnhW/xcp/nUr7kW96lcPtKOQcx1YdxDfQ1RJilQ1RoxNdrjBQSaGlKj0xYpePEjtoHQopITV1noOzSZNesaTY0Hjmm0x0pV2ptK9BWN7caFXKKoGOmzN3AfX/AGt61L7047NLYGw6+4dZ8heoPBxGWRV/zNr3DifawqKm2JhwLsdGk5o/N2eC3NQe7mC5WRVNhmaxucoA67mxsLX1tT7fbF3dIF6MYufxN/YW/qqa3CwRGZxcNbIti4a79JlCjn5VBJW408qmd1NprfCU3klLBIgWu5HHPcLwXiArDKGIYD/e87h7P+a2g4VQcOOWxLMOivNWwIGugsCSRzQNOrNWybt4Tk4hWOlNTa2pcUUUV1QUUUUBRRRQFYZv9tKWWf7WlxEJeShfQj7mx4dYJLNrodR1Gte3peQYScw/xOTa3b/MR3gXI7wKxmfejNgzgnhjKAWVgWVlYEkOekCbk34XuR11jLOY3VSy1VcfjHmkaSRszuczGwFye4CwoweNkhcSRMUddQw6v7juqZ3bjw9pRiAhvyeQnlCdH5yhk/h5hxcg2A0B4V7vVs/DxqjYdlOZ5QwWXPYBuZZSoZVA0zN0uPedTOb0z/KZ2b8X2Tm4nD3I+aJgL/kbT/V5Cpdd9dkYrSXmE/8ANjIH9YBX3rKJIg3Gmr7PHVpWtL3NlG6my8ULwSxm/wDypFPsDUdjPhgR/CmPgwvWSPgD2g27erzqQwm28ZADyU8y2F9JWKi38rXX2qLtZtsbk4mFSzKjIouWvlsBxJPVVEmKXuLhgdCDw9v1FSu098MViIuTmnkcX1ByhSP5goGa37vVeqKlsLtrEJ0MRJ5ksPQ5hUvg988UCAxRx16a+x/SqjaulkI6zQaPHvnbV0Pk1/Y2p7FvfEQDmK3/AMwI9+HvWYDGNa2n0PtXb4sEAEcPP+1qDX8JvEGHNdW8DcU+Tb/nWIRsuYWuDe2hN9ey4/WrDhpGUc2VvzX/AN6DVo9uqf3+++nEe1kPA1l6Y2UdYbzpePazDpAjyoNObGAjjTbFS8xj2A/Sqbht4QBqw8OH1rjam3XZCqA87S9tPC/D3oKptHEZpX8SPK+vsLedTO6cAvJM3BAdfdjURtrZr4Z8r6kqDccDfU27eoeVTOPP2bZwS/3kxsfA6t7aedFVozGaZpD8xv8A29relaRhoOQwguPlubiQjPKOtWICOsY0YA3zetJ3S2fysqg9G925rNzV1a4XW3Vp21c94ec8cZFixzG4u1m1tnLFmUKABe1r+Q5dW+IkSe4+zyzLcak5z+bh7WFbBAllAqm7iYGwzkVdq6yamgUUUVQUUUUBRRRQcTC4NZlvDsCR5GJXMO8XrUK5aMHiKDDptgAcY7eF6ROzk61NbfLs9G4qKj8Ru5E3y1i9PH0u6xt9iwNxuP3501l3WU9CUeB/f6VrOK3MQ9GojFbmuOFTss8WprH0y/EbsTLwAbwP97VGz7PkTpIR5Vp82wJk4A+VMMThJODA+lN9SeqnbFX2LuvBiYQSH5YvIuVTDzisZZAqsQQNNWJA6uu4SxPw94ZJls2SxkWSEWkQtnOcHKlwVBPEjQVL4jZd/wDcVzGMREQY5HFipsHNrp0eadDbq0rncupL4bkio4jcrFKAwjLAhG5tn/imyDmkm57LX4VDYnZksZsyEG5GotqpsRY9YIINaL/xidLZ0DWtzilmFnLErItiHa5Ba99eo60t/wCqVZSrIdVcWDB0OZwyKVkByoNbgG7aXNrWTr+/x9zt+f4ypoiOII8q4IrWJ3wUxa4QXMti0bRsMygq7GIlWswKqluBudeKDbo4SZvuydWUARvFLo0ROQXKsZMwuflAPE6kbnVn1TTOdj4oQ4iGUqGEcschU8GCOGI9q1SLebZc3TQx363jNv6luPeqxPuGbArKmoTph4xzyQSCwtkUi2a9jfTW14uXc7ELzwhZcubMhDc0sVU80k2JGnbW5njfFTVaJFsHZ+I1glQ/gcH2pCfcVh/Dl9f9qzPEYCRDZgQwJHPXUEcRzhcEdlO8JtfFRdCWQeDsR6Nce1aTa14vdPEKOijju401hgKRskkTKbgi97aU3wm/+LTR8r/iTXxupH0pxid+5HXhED3LIfQGw96i7OdvMuJ5E2sI1GdzoLL1a1W94cby0gA6KiyjsGmp7zxt2AdtNcdtCSduczEdQsAB4ILgeJJNK4TCa3I/Ukn6mrIlq37kbPtGzkHnWQc1uA50hVyQnAdFib9nUXWzU5bEO4AAvlAChRrqeaNAbZR60tOow+FyleiuU3S12cZ3DK7FgwUKAygDneFpbcPZpJS/HpN4tqa4Y/qz214aXsHC8nEo7qk64iWwAruu6CiiigKKKKAooooCiiigKKKKAotRRQcNGD1U3l2dG3FRTuighMRu3E3VUTitzFPRq40UGcYnc5xwqGxu67/NGG8QDWv2rlogeIpZsYTid2l/yMvgT+txUfNsE9TnwYX/AH6Vvsuzo24qKj8Ru1E3VXO9LD0vdWIpFioug5sMuiubfdm6DKdLA62taiTa06g8pGD0+c0fOzSOHMgdcvPBAs3y9VaxitzFPRNROJ3PkHCs3o+qu56UcbyIwIZHAPKiyuG0lAuoEimxLDMWvfjbTSu8+DmbnJGCWUm8bRD+FlPOjYhYwRfLxJ6+upzG7rv80YPkPrUU2wQhvkI9f1rH/POePx+Tc+fIYpu5h5QMjtwiuVdJLZ2KkspysHJtZANOvspnid0SvB1vro6shuHylQSCrEcWINl7ba1P/Z4/niB77a16IIwLI8sdwy2DEizm7CxJ0J49tXu6k8y/dO2Kli9jvAAWC5SzKGVlYMUNmtY3t32pFat20cC84IMqsS2YkooYkLlAuANLAaWqMTYpja7pnWx0DFeI0NwL6ca3j1sdc3n57YuF34+f0Rjnefkkex5xN7DMVUhjmbi1yFGta9uNgbLmPXWY7tYLNIT2WjHlqx8yfatv2NhskajurWGvManjk/ooorYKKKKAooooCiiigKKKKAooooCiiigKKKKAooooCiiigKKKKAry1e0UHDRA8RTaXZsbcVFPKKCCxO7MTdVROK3LU9E1c6KDNsTufIOGtRk+wpl6jatbtXLRA8RSzYzbdHY5Emq2AN/WtKQWFcR4dV4C1K0BRRRQFFFFAUUUUBRRRQf/2Q=="/>
          <p:cNvSpPr>
            <a:spLocks noChangeAspect="1" noChangeArrowheads="1"/>
          </p:cNvSpPr>
          <p:nvPr/>
        </p:nvSpPr>
        <p:spPr bwMode="auto">
          <a:xfrm>
            <a:off x="155575" y="-3208338"/>
            <a:ext cx="7772400" cy="668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9" name="Gruppieren 8"/>
          <p:cNvGrpSpPr/>
          <p:nvPr/>
        </p:nvGrpSpPr>
        <p:grpSpPr>
          <a:xfrm>
            <a:off x="6444208" y="2780928"/>
            <a:ext cx="2496740" cy="1697784"/>
            <a:chOff x="6444208" y="2780928"/>
            <a:chExt cx="2496740" cy="1697784"/>
          </a:xfrm>
        </p:grpSpPr>
        <p:sp>
          <p:nvSpPr>
            <p:cNvPr id="18" name="Rechteck 17"/>
            <p:cNvSpPr/>
            <p:nvPr/>
          </p:nvSpPr>
          <p:spPr>
            <a:xfrm rot="526492">
              <a:off x="6818136" y="3926579"/>
              <a:ext cx="1122169" cy="1733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Rechteck 19"/>
            <p:cNvSpPr/>
            <p:nvPr/>
          </p:nvSpPr>
          <p:spPr>
            <a:xfrm rot="584294">
              <a:off x="6594136" y="4182339"/>
              <a:ext cx="1146319" cy="16755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3078" name="Picture 6" descr="http://oldcomputers.net/pics/appleii-system.jpg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44208" y="2780928"/>
              <a:ext cx="2496740" cy="16977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Rechteck 6"/>
          <p:cNvSpPr/>
          <p:nvPr/>
        </p:nvSpPr>
        <p:spPr>
          <a:xfrm rot="494772">
            <a:off x="6179055" y="1880270"/>
            <a:ext cx="2069248" cy="3751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080" name="Picture 8" descr="http://www.mupin.it/wp-content/uploads/2012/01/altair8800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980728"/>
            <a:ext cx="2635696" cy="1559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uppieren 9"/>
          <p:cNvGrpSpPr/>
          <p:nvPr/>
        </p:nvGrpSpPr>
        <p:grpSpPr>
          <a:xfrm>
            <a:off x="5721329" y="4592720"/>
            <a:ext cx="3400561" cy="2260294"/>
            <a:chOff x="5721329" y="4592720"/>
            <a:chExt cx="3400561" cy="2260294"/>
          </a:xfrm>
        </p:grpSpPr>
        <p:sp>
          <p:nvSpPr>
            <p:cNvPr id="19" name="Rechteck 18"/>
            <p:cNvSpPr/>
            <p:nvPr/>
          </p:nvSpPr>
          <p:spPr>
            <a:xfrm>
              <a:off x="6939284" y="4797152"/>
              <a:ext cx="1089100" cy="3751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3086" name="Picture 14" descr="http://www.maximumpc.com/files/imagecache/futureus_imagegallery_fullsize/gallery/ibm_pc_01.jpg"/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21329" y="4592720"/>
              <a:ext cx="3400561" cy="22602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1484723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 idx="4294967295"/>
          </p:nvPr>
        </p:nvSpPr>
        <p:spPr>
          <a:xfrm>
            <a:off x="774111" y="127285"/>
            <a:ext cx="7542305" cy="744320"/>
          </a:xfrm>
        </p:spPr>
        <p:txBody>
          <a:bodyPr wrap="none" lIns="92162" tIns="46076" rIns="92162" bIns="46076" anchorCtr="0">
            <a:spAutoFit/>
          </a:bodyPr>
          <a:lstStyle/>
          <a:p>
            <a:pPr algn="l" eaLnBrk="1" fontAlgn="auto">
              <a:spcBef>
                <a:spcPts val="0"/>
              </a:spcBef>
              <a:spcAft>
                <a:spcPts val="0"/>
              </a:spcAft>
              <a:buFont typeface="StarSymbol"/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de-DE" sz="3200" smtClean="0"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Die Computergeneration auf einem Blick</a:t>
            </a:r>
            <a:endParaRPr lang="de-DE" sz="32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ea typeface="Arial Unicode MS" pitchFamily="34" charset="-128"/>
              <a:cs typeface="Arial" panose="020B0604020202020204" pitchFamily="34" charset="0"/>
            </a:endParaRP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814076"/>
              </p:ext>
            </p:extLst>
          </p:nvPr>
        </p:nvGraphicFramePr>
        <p:xfrm>
          <a:off x="395536" y="1052736"/>
          <a:ext cx="8424000" cy="4548541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551790"/>
                <a:gridCol w="1472546"/>
                <a:gridCol w="2088232"/>
                <a:gridCol w="3311432"/>
              </a:tblGrid>
              <a:tr h="668461">
                <a:tc>
                  <a:txBody>
                    <a:bodyPr/>
                    <a:lstStyle/>
                    <a:p>
                      <a:pPr algn="ctr"/>
                      <a:r>
                        <a:rPr lang="de-AT" dirty="0" smtClean="0">
                          <a:latin typeface="Arial" pitchFamily="34" charset="0"/>
                          <a:cs typeface="Arial" pitchFamily="34" charset="0"/>
                        </a:rPr>
                        <a:t>Generation</a:t>
                      </a:r>
                      <a:endParaRPr lang="de-AT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dirty="0" smtClean="0">
                          <a:latin typeface="Arial" pitchFamily="34" charset="0"/>
                          <a:cs typeface="Arial" pitchFamily="34" charset="0"/>
                        </a:rPr>
                        <a:t>Zeitraum</a:t>
                      </a:r>
                      <a:endParaRPr lang="de-AT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dirty="0" smtClean="0">
                          <a:latin typeface="Arial" pitchFamily="34" charset="0"/>
                          <a:cs typeface="Arial" pitchFamily="34" charset="0"/>
                        </a:rPr>
                        <a:t>Relevante</a:t>
                      </a:r>
                    </a:p>
                    <a:p>
                      <a:pPr algn="ctr"/>
                      <a:r>
                        <a:rPr lang="de-AT" dirty="0" smtClean="0">
                          <a:latin typeface="Arial" pitchFamily="34" charset="0"/>
                          <a:cs typeface="Arial" pitchFamily="34" charset="0"/>
                        </a:rPr>
                        <a:t>Technologie</a:t>
                      </a:r>
                      <a:endParaRPr lang="de-AT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dirty="0" smtClean="0">
                          <a:latin typeface="Arial" pitchFamily="34" charset="0"/>
                          <a:cs typeface="Arial" pitchFamily="34" charset="0"/>
                        </a:rPr>
                        <a:t>Typische</a:t>
                      </a:r>
                      <a:r>
                        <a:rPr lang="de-AT" baseline="0" dirty="0" smtClean="0">
                          <a:latin typeface="Arial" pitchFamily="34" charset="0"/>
                          <a:cs typeface="Arial" pitchFamily="34" charset="0"/>
                        </a:rPr>
                        <a:t> Vertreter</a:t>
                      </a:r>
                      <a:endParaRPr lang="de-AT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de-AT" sz="1600" dirty="0" smtClean="0">
                          <a:latin typeface="Arial" pitchFamily="34" charset="0"/>
                          <a:cs typeface="Arial" pitchFamily="34" charset="0"/>
                        </a:rPr>
                        <a:t>Vorgeschichte</a:t>
                      </a:r>
                      <a:endParaRPr lang="de-AT" sz="16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dirty="0" smtClean="0">
                          <a:latin typeface="Arial" pitchFamily="34" charset="0"/>
                          <a:cs typeface="Arial" pitchFamily="34" charset="0"/>
                        </a:rPr>
                        <a:t>        - 1945</a:t>
                      </a:r>
                      <a:endParaRPr lang="de-AT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itchFamily="34" charset="0"/>
                          <a:cs typeface="Arial" pitchFamily="34" charset="0"/>
                        </a:rPr>
                        <a:t>Mechanik</a:t>
                      </a:r>
                      <a:endParaRPr lang="de-AT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itchFamily="34" charset="0"/>
                          <a:cs typeface="Arial" pitchFamily="34" charset="0"/>
                        </a:rPr>
                        <a:t>---</a:t>
                      </a:r>
                      <a:endParaRPr lang="de-AT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de-AT" sz="2800" dirty="0" smtClean="0">
                          <a:latin typeface="Arial" pitchFamily="34" charset="0"/>
                          <a:cs typeface="Arial" pitchFamily="34" charset="0"/>
                        </a:rPr>
                        <a:t>0</a:t>
                      </a:r>
                      <a:endParaRPr lang="de-AT" sz="28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dirty="0" smtClean="0">
                          <a:latin typeface="Arial" pitchFamily="34" charset="0"/>
                          <a:cs typeface="Arial" pitchFamily="34" charset="0"/>
                        </a:rPr>
                        <a:t> 1936-1945</a:t>
                      </a:r>
                      <a:endParaRPr lang="de-AT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itchFamily="34" charset="0"/>
                          <a:cs typeface="Arial" pitchFamily="34" charset="0"/>
                        </a:rPr>
                        <a:t>Relais</a:t>
                      </a:r>
                      <a:endParaRPr lang="de-AT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AT" baseline="0" dirty="0" smtClean="0">
                          <a:latin typeface="Arial" pitchFamily="34" charset="0"/>
                          <a:cs typeface="Arial" pitchFamily="34" charset="0"/>
                        </a:rPr>
                        <a:t>Zuse Z3</a:t>
                      </a:r>
                    </a:p>
                    <a:p>
                      <a:endParaRPr lang="de-AT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de-AT" sz="2800" dirty="0" smtClean="0">
                          <a:latin typeface="Arial" pitchFamily="34" charset="0"/>
                          <a:cs typeface="Arial" pitchFamily="34" charset="0"/>
                        </a:rPr>
                        <a:t>1</a:t>
                      </a:r>
                      <a:endParaRPr lang="de-AT" sz="28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dirty="0" smtClean="0">
                          <a:latin typeface="Arial" pitchFamily="34" charset="0"/>
                          <a:cs typeface="Arial" pitchFamily="34" charset="0"/>
                        </a:rPr>
                        <a:t>1946-1958</a:t>
                      </a:r>
                      <a:endParaRPr lang="de-AT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AT" baseline="0" dirty="0" smtClean="0">
                          <a:latin typeface="Arial" pitchFamily="34" charset="0"/>
                          <a:cs typeface="Arial" pitchFamily="34" charset="0"/>
                        </a:rPr>
                        <a:t>Elektronenröhren</a:t>
                      </a:r>
                      <a:endParaRPr lang="de-AT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itchFamily="34" charset="0"/>
                          <a:cs typeface="Arial" pitchFamily="34" charset="0"/>
                        </a:rPr>
                        <a:t>ENIAC</a:t>
                      </a:r>
                      <a:endParaRPr lang="de-AT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de-AT" sz="2800" dirty="0" smtClean="0"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endParaRPr lang="de-AT" sz="28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dirty="0" smtClean="0">
                          <a:latin typeface="Arial" pitchFamily="34" charset="0"/>
                          <a:cs typeface="Arial" pitchFamily="34" charset="0"/>
                        </a:rPr>
                        <a:t>1959</a:t>
                      </a:r>
                      <a:r>
                        <a:rPr lang="de-AT" baseline="0" dirty="0" smtClean="0">
                          <a:latin typeface="Arial" pitchFamily="34" charset="0"/>
                          <a:cs typeface="Arial" pitchFamily="34" charset="0"/>
                        </a:rPr>
                        <a:t> -1964 </a:t>
                      </a:r>
                      <a:endParaRPr lang="de-AT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itchFamily="34" charset="0"/>
                          <a:cs typeface="Arial" pitchFamily="34" charset="0"/>
                        </a:rPr>
                        <a:t>Transistor</a:t>
                      </a:r>
                      <a:endParaRPr lang="de-AT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AT" dirty="0" err="1" smtClean="0">
                          <a:latin typeface="Arial" pitchFamily="34" charset="0"/>
                          <a:cs typeface="Arial" pitchFamily="34" charset="0"/>
                        </a:rPr>
                        <a:t>Mailüfterl</a:t>
                      </a:r>
                      <a:endParaRPr lang="de-AT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de-AT" sz="2800" smtClean="0"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endParaRPr lang="de-AT" sz="280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dirty="0" smtClean="0">
                          <a:latin typeface="Arial" pitchFamily="34" charset="0"/>
                          <a:cs typeface="Arial" pitchFamily="34" charset="0"/>
                        </a:rPr>
                        <a:t>1964 -</a:t>
                      </a:r>
                      <a:r>
                        <a:rPr lang="de-AT" baseline="0" dirty="0" smtClean="0">
                          <a:latin typeface="Arial" pitchFamily="34" charset="0"/>
                          <a:cs typeface="Arial" pitchFamily="34" charset="0"/>
                        </a:rPr>
                        <a:t>1971</a:t>
                      </a:r>
                      <a:endParaRPr lang="de-AT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AT" baseline="0" dirty="0" smtClean="0">
                          <a:latin typeface="Arial" pitchFamily="34" charset="0"/>
                          <a:cs typeface="Arial" pitchFamily="34" charset="0"/>
                        </a:rPr>
                        <a:t>IC</a:t>
                      </a:r>
                      <a:endParaRPr lang="de-AT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itchFamily="34" charset="0"/>
                          <a:cs typeface="Arial" pitchFamily="34" charset="0"/>
                        </a:rPr>
                        <a:t>IBM System/360</a:t>
                      </a:r>
                      <a:endParaRPr lang="de-AT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de-AT" sz="2800" smtClean="0"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endParaRPr lang="de-AT" sz="280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dirty="0" smtClean="0">
                          <a:latin typeface="Arial" pitchFamily="34" charset="0"/>
                          <a:cs typeface="Arial" pitchFamily="34" charset="0"/>
                        </a:rPr>
                        <a:t>1971</a:t>
                      </a:r>
                      <a:r>
                        <a:rPr lang="de-AT" baseline="0" dirty="0" smtClean="0">
                          <a:latin typeface="Arial" pitchFamily="34" charset="0"/>
                          <a:cs typeface="Arial" pitchFamily="34" charset="0"/>
                        </a:rPr>
                        <a:t> - </a:t>
                      </a:r>
                      <a:r>
                        <a:rPr lang="de-AT" sz="1600" kern="120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heute</a:t>
                      </a:r>
                      <a:endParaRPr lang="de-AT" sz="1600" kern="1200" dirty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itchFamily="34" charset="0"/>
                          <a:cs typeface="Arial" pitchFamily="34" charset="0"/>
                        </a:rPr>
                        <a:t>Mikroprozessor</a:t>
                      </a:r>
                      <a:endParaRPr lang="de-AT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itchFamily="34" charset="0"/>
                          <a:cs typeface="Arial" pitchFamily="34" charset="0"/>
                        </a:rPr>
                        <a:t>PC</a:t>
                      </a:r>
                      <a:endParaRPr lang="de-AT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de-AT" sz="2800" dirty="0" smtClean="0"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endParaRPr lang="de-AT" sz="28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sz="1600" kern="120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Gegenwart</a:t>
                      </a:r>
                      <a:endParaRPr lang="de-AT" sz="1600" kern="1200" dirty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AT" sz="1600" i="1" kern="120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Künstl</a:t>
                      </a:r>
                      <a:r>
                        <a:rPr lang="de-AT" sz="1600" i="1" kern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. Intelligenz</a:t>
                      </a:r>
                      <a:endParaRPr lang="de-AT" sz="1600" i="1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AT" sz="1600" i="1" kern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Parallelrechner</a:t>
                      </a:r>
                      <a:endParaRPr lang="de-AT" sz="1600" i="1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0861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ChangeArrowheads="1"/>
          </p:cNvSpPr>
          <p:nvPr>
            <p:ph type="title"/>
          </p:nvPr>
        </p:nvSpPr>
        <p:spPr>
          <a:xfrm>
            <a:off x="539552" y="692696"/>
            <a:ext cx="8365430" cy="1152675"/>
          </a:xfrm>
        </p:spPr>
        <p:txBody>
          <a:bodyPr/>
          <a:lstStyle/>
          <a:p>
            <a:pPr algn="l"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GB" sz="6000" dirty="0" err="1" smtClean="0"/>
              <a:t>Abschnitt</a:t>
            </a:r>
            <a:r>
              <a:rPr lang="en-GB" sz="6000" dirty="0" smtClean="0"/>
              <a:t> 2                       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611560" y="2622270"/>
            <a:ext cx="8352928" cy="2750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lnSpc>
                <a:spcPct val="93000"/>
              </a:lnSpc>
              <a:spcAft>
                <a:spcPts val="30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de-AT" sz="4400" dirty="0">
                <a:solidFill>
                  <a:schemeClr val="bg1">
                    <a:lumMod val="75000"/>
                  </a:schemeClr>
                </a:solidFill>
              </a:rPr>
              <a:t>Geschichte der Informatik</a:t>
            </a:r>
          </a:p>
          <a:p>
            <a:pPr marL="571500" indent="-571500">
              <a:lnSpc>
                <a:spcPct val="93000"/>
              </a:lnSpc>
              <a:spcAft>
                <a:spcPts val="30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de-AT" sz="4400" dirty="0" smtClean="0">
                <a:solidFill>
                  <a:schemeClr val="accent3">
                    <a:lumMod val="75000"/>
                  </a:schemeClr>
                </a:solidFill>
              </a:rPr>
              <a:t>Grundlagen der Informatik</a:t>
            </a:r>
          </a:p>
          <a:p>
            <a:pPr marL="571500" indent="-571500">
              <a:lnSpc>
                <a:spcPct val="93000"/>
              </a:lnSpc>
              <a:spcAft>
                <a:spcPts val="30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de-AT" sz="4400" dirty="0" smtClean="0">
                <a:solidFill>
                  <a:schemeClr val="bg1">
                    <a:lumMod val="75000"/>
                  </a:schemeClr>
                </a:solidFill>
              </a:rPr>
              <a:t>Hardware-Architektur</a:t>
            </a:r>
            <a:endParaRPr lang="de-AT" sz="44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3" name="Gerade Verbindung 2"/>
          <p:cNvCxnSpPr/>
          <p:nvPr/>
        </p:nvCxnSpPr>
        <p:spPr>
          <a:xfrm>
            <a:off x="611560" y="1700808"/>
            <a:ext cx="7992888" cy="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874696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Allgemeine Grundlagen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smtClean="0"/>
              <a:t>Einige Grundbegriffe</a:t>
            </a:r>
          </a:p>
          <a:p>
            <a:r>
              <a:rPr lang="de-AT" dirty="0" smtClean="0"/>
              <a:t>Computermodell E-V-A</a:t>
            </a:r>
          </a:p>
          <a:p>
            <a:r>
              <a:rPr lang="de-AT" dirty="0" smtClean="0"/>
              <a:t>Schichtenmodell</a:t>
            </a:r>
          </a:p>
          <a:p>
            <a:r>
              <a:rPr lang="de-AT" dirty="0" smtClean="0"/>
              <a:t>Einheiten der Informatik</a:t>
            </a:r>
          </a:p>
          <a:p>
            <a:r>
              <a:rPr lang="de-AT" dirty="0" smtClean="0"/>
              <a:t>Zeichendarstellung</a:t>
            </a:r>
          </a:p>
          <a:p>
            <a:r>
              <a:rPr lang="de-AT" dirty="0" smtClean="0"/>
              <a:t>Zahlendarstellung</a:t>
            </a:r>
          </a:p>
          <a:p>
            <a:r>
              <a:rPr lang="de-AT" dirty="0" smtClean="0"/>
              <a:t>Interpreter / Compiler</a:t>
            </a:r>
          </a:p>
          <a:p>
            <a:r>
              <a:rPr lang="de-AT" dirty="0" smtClean="0"/>
              <a:t>Übersicht über Programmiersprachen</a:t>
            </a:r>
          </a:p>
          <a:p>
            <a:r>
              <a:rPr lang="de-AT" dirty="0" smtClean="0"/>
              <a:t>Kontrollstrukturen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88419172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ChangeArrowheads="1"/>
          </p:cNvSpPr>
          <p:nvPr>
            <p:ph type="title"/>
          </p:nvPr>
        </p:nvSpPr>
        <p:spPr>
          <a:xfrm>
            <a:off x="539552" y="692696"/>
            <a:ext cx="8365430" cy="1152675"/>
          </a:xfrm>
        </p:spPr>
        <p:txBody>
          <a:bodyPr/>
          <a:lstStyle/>
          <a:p>
            <a:pPr algn="l"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GB" sz="6000" dirty="0" err="1" smtClean="0"/>
              <a:t>Inhalt</a:t>
            </a:r>
            <a:r>
              <a:rPr lang="en-GB" sz="6000" u="sng" dirty="0" smtClean="0"/>
              <a:t>                        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611560" y="2622270"/>
            <a:ext cx="8352928" cy="2750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lnSpc>
                <a:spcPct val="93000"/>
              </a:lnSpc>
              <a:spcAft>
                <a:spcPts val="30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de-AT" sz="4400" dirty="0">
                <a:solidFill>
                  <a:schemeClr val="accent3">
                    <a:lumMod val="75000"/>
                  </a:schemeClr>
                </a:solidFill>
              </a:rPr>
              <a:t>Geschichte der Informatik</a:t>
            </a:r>
          </a:p>
          <a:p>
            <a:pPr marL="571500" indent="-571500">
              <a:lnSpc>
                <a:spcPct val="93000"/>
              </a:lnSpc>
              <a:spcAft>
                <a:spcPts val="30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de-AT" sz="4400" dirty="0" smtClean="0">
                <a:solidFill>
                  <a:schemeClr val="accent3">
                    <a:lumMod val="75000"/>
                  </a:schemeClr>
                </a:solidFill>
              </a:rPr>
              <a:t>Grundlagen der Informatik</a:t>
            </a:r>
          </a:p>
          <a:p>
            <a:pPr marL="571500" indent="-571500">
              <a:lnSpc>
                <a:spcPct val="93000"/>
              </a:lnSpc>
              <a:spcAft>
                <a:spcPts val="30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de-AT" sz="4400" dirty="0" smtClean="0">
                <a:solidFill>
                  <a:schemeClr val="accent3">
                    <a:lumMod val="75000"/>
                  </a:schemeClr>
                </a:solidFill>
              </a:rPr>
              <a:t>Hardware-Architektur</a:t>
            </a:r>
            <a:endParaRPr lang="de-AT" sz="4400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5" name="Gerade Verbindung 4"/>
          <p:cNvCxnSpPr/>
          <p:nvPr/>
        </p:nvCxnSpPr>
        <p:spPr>
          <a:xfrm>
            <a:off x="611560" y="1700808"/>
            <a:ext cx="7848872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769504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Analog / Digital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23528" y="919261"/>
            <a:ext cx="8229600" cy="4525963"/>
          </a:xfrm>
        </p:spPr>
        <p:txBody>
          <a:bodyPr>
            <a:normAutofit/>
          </a:bodyPr>
          <a:lstStyle/>
          <a:p>
            <a:r>
              <a:rPr lang="de-DE" sz="3200" dirty="0" smtClean="0"/>
              <a:t>Digital</a:t>
            </a:r>
          </a:p>
          <a:p>
            <a:pPr lvl="1"/>
            <a:r>
              <a:rPr lang="de-DE" sz="2000" dirty="0" smtClean="0"/>
              <a:t>Wortstamm:</a:t>
            </a:r>
          </a:p>
          <a:p>
            <a:pPr lvl="2"/>
            <a:r>
              <a:rPr lang="de-DE" sz="2000" i="1" dirty="0" smtClean="0"/>
              <a:t>lat. </a:t>
            </a:r>
            <a:r>
              <a:rPr lang="de-DE" sz="2000" i="1" dirty="0" err="1" smtClean="0"/>
              <a:t>digitus</a:t>
            </a:r>
            <a:r>
              <a:rPr lang="de-DE" sz="2000" i="1" dirty="0" smtClean="0"/>
              <a:t>	Finger (mit Fingern wird gezählt)</a:t>
            </a:r>
          </a:p>
          <a:p>
            <a:pPr lvl="2"/>
            <a:r>
              <a:rPr lang="de-DE" sz="2000" i="1" dirty="0" smtClean="0"/>
              <a:t>engl. </a:t>
            </a:r>
            <a:r>
              <a:rPr lang="de-DE" sz="2000" i="1" dirty="0" err="1"/>
              <a:t>d</a:t>
            </a:r>
            <a:r>
              <a:rPr lang="de-DE" sz="2000" i="1" dirty="0" err="1" smtClean="0"/>
              <a:t>igit</a:t>
            </a:r>
            <a:r>
              <a:rPr lang="de-DE" sz="2000" i="1" dirty="0" smtClean="0"/>
              <a:t> 	Finger, Stelle, </a:t>
            </a:r>
            <a:r>
              <a:rPr lang="de-DE" sz="2000" i="1" u="sng" dirty="0" smtClean="0"/>
              <a:t>Ziffer</a:t>
            </a:r>
            <a:br>
              <a:rPr lang="de-DE" sz="2000" i="1" u="sng" dirty="0" smtClean="0"/>
            </a:br>
            <a:endParaRPr lang="de-DE" sz="1200" i="1" u="sng" dirty="0" smtClean="0"/>
          </a:p>
          <a:p>
            <a:pPr marL="971550" lvl="1" indent="-457200"/>
            <a:r>
              <a:rPr lang="de-DE" sz="2000" dirty="0" smtClean="0"/>
              <a:t>Digitale Daten sind diskret dargestellte Informationen, die binär codiert sind. (Dualsystem)</a:t>
            </a:r>
            <a:endParaRPr lang="de-DE" sz="2000" i="1" u="sng" dirty="0"/>
          </a:p>
        </p:txBody>
      </p:sp>
      <p:grpSp>
        <p:nvGrpSpPr>
          <p:cNvPr id="6" name="Gruppieren 5"/>
          <p:cNvGrpSpPr/>
          <p:nvPr/>
        </p:nvGrpSpPr>
        <p:grpSpPr>
          <a:xfrm>
            <a:off x="1232131" y="3428999"/>
            <a:ext cx="7300309" cy="3312367"/>
            <a:chOff x="1232131" y="3428999"/>
            <a:chExt cx="7300309" cy="3312367"/>
          </a:xfrm>
        </p:grpSpPr>
        <p:pic>
          <p:nvPicPr>
            <p:cNvPr id="2050" name="Picture 2" descr="Bildergebnis für analog vs digital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59084" y="3428999"/>
              <a:ext cx="4773356" cy="3312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2131" y="3428999"/>
              <a:ext cx="2546863" cy="33123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4236344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Bits &amp; Bytes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5112568"/>
          </a:xfrm>
        </p:spPr>
        <p:txBody>
          <a:bodyPr>
            <a:normAutofit/>
          </a:bodyPr>
          <a:lstStyle/>
          <a:p>
            <a:r>
              <a:rPr lang="de-DE" sz="2000" dirty="0" smtClean="0"/>
              <a:t>Bit </a:t>
            </a:r>
          </a:p>
          <a:p>
            <a:pPr lvl="1"/>
            <a:r>
              <a:rPr lang="de-DE" sz="1800" dirty="0" smtClean="0"/>
              <a:t>kleinste Informationseinheit</a:t>
            </a:r>
          </a:p>
          <a:p>
            <a:pPr lvl="1"/>
            <a:r>
              <a:rPr lang="de-DE" sz="1800" dirty="0" smtClean="0"/>
              <a:t>kann 2 mögliche Werte annehmen:</a:t>
            </a:r>
          </a:p>
          <a:p>
            <a:pPr lvl="2"/>
            <a:r>
              <a:rPr lang="de-DE" dirty="0" smtClean="0"/>
              <a:t>0/1, </a:t>
            </a:r>
            <a:r>
              <a:rPr lang="de-DE" dirty="0" err="1" smtClean="0"/>
              <a:t>low</a:t>
            </a:r>
            <a:r>
              <a:rPr lang="de-DE" dirty="0" smtClean="0"/>
              <a:t>/high, Strom fließt nicht/ Strom fließt</a:t>
            </a:r>
          </a:p>
          <a:p>
            <a:r>
              <a:rPr lang="de-DE" sz="2000" dirty="0" smtClean="0"/>
              <a:t>Byte</a:t>
            </a:r>
          </a:p>
          <a:p>
            <a:pPr lvl="1"/>
            <a:r>
              <a:rPr lang="de-DE" sz="1800" dirty="0" smtClean="0"/>
              <a:t>1 Byte (</a:t>
            </a:r>
            <a:r>
              <a:rPr lang="de-DE" sz="1800" dirty="0" err="1" smtClean="0"/>
              <a:t>by-eight</a:t>
            </a:r>
            <a:r>
              <a:rPr lang="de-DE" sz="1800" dirty="0" smtClean="0"/>
              <a:t>) ist eine Folge von 8 Bits</a:t>
            </a:r>
          </a:p>
          <a:p>
            <a:pPr marL="457200" lvl="1" indent="0">
              <a:buNone/>
            </a:pPr>
            <a:endParaRPr lang="de-DE" sz="1800" dirty="0"/>
          </a:p>
        </p:txBody>
      </p:sp>
      <p:pic>
        <p:nvPicPr>
          <p:cNvPr id="2050" name="Picture 2" descr="http://www.c-jump.com/bcc/common/Talk2/Cxx/BitByteHexASCII/const_images/binary_4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58" y="3906181"/>
            <a:ext cx="5616624" cy="2835187"/>
          </a:xfrm>
          <a:prstGeom prst="rect">
            <a:avLst/>
          </a:prstGeom>
          <a:noFill/>
          <a:ln w="952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eschweifte Klammer rechts 4"/>
          <p:cNvSpPr/>
          <p:nvPr/>
        </p:nvSpPr>
        <p:spPr>
          <a:xfrm rot="16200000">
            <a:off x="2245175" y="2038281"/>
            <a:ext cx="405173" cy="3528392"/>
          </a:xfrm>
          <a:prstGeom prst="rightBrace">
            <a:avLst>
              <a:gd name="adj1" fmla="val 8333"/>
              <a:gd name="adj2" fmla="val 51994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cxnSp>
        <p:nvCxnSpPr>
          <p:cNvPr id="7" name="Gewinkelte Verbindung 6"/>
          <p:cNvCxnSpPr>
            <a:stCxn id="5" idx="1"/>
          </p:cNvCxnSpPr>
          <p:nvPr/>
        </p:nvCxnSpPr>
        <p:spPr>
          <a:xfrm rot="5400000" flipH="1" flipV="1">
            <a:off x="4881770" y="957332"/>
            <a:ext cx="278907" cy="5006212"/>
          </a:xfrm>
          <a:prstGeom prst="bentConnector4">
            <a:avLst>
              <a:gd name="adj1" fmla="val 9227"/>
              <a:gd name="adj2" fmla="val 61724"/>
            </a:avLst>
          </a:prstGeom>
          <a:ln w="317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winkelte Verbindung 19"/>
          <p:cNvCxnSpPr/>
          <p:nvPr/>
        </p:nvCxnSpPr>
        <p:spPr>
          <a:xfrm flipV="1">
            <a:off x="4106533" y="3618149"/>
            <a:ext cx="3417795" cy="560548"/>
          </a:xfrm>
          <a:prstGeom prst="bentConnector3">
            <a:avLst>
              <a:gd name="adj1" fmla="val 54784"/>
            </a:avLst>
          </a:prstGeom>
          <a:ln w="317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feld 26"/>
          <p:cNvSpPr txBox="1"/>
          <p:nvPr/>
        </p:nvSpPr>
        <p:spPr>
          <a:xfrm>
            <a:off x="7524328" y="3081154"/>
            <a:ext cx="13681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Byte</a:t>
            </a:r>
          </a:p>
          <a:p>
            <a:r>
              <a:rPr lang="de-AT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Bit</a:t>
            </a:r>
            <a:endParaRPr lang="de-AT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054" name="Picture 6" descr="http://1.bp.blogspot.com/-Peq_3yPw8QE/ToDliJjC5uI/AAAAAAAAEug/24w4PTql4fc/s1600/byt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985" y="1412776"/>
            <a:ext cx="3981450" cy="1057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uppieren 5"/>
          <p:cNvGrpSpPr/>
          <p:nvPr/>
        </p:nvGrpSpPr>
        <p:grpSpPr>
          <a:xfrm>
            <a:off x="6588224" y="4509120"/>
            <a:ext cx="2276475" cy="2162177"/>
            <a:chOff x="6588224" y="4509120"/>
            <a:chExt cx="2276475" cy="2162177"/>
          </a:xfrm>
        </p:grpSpPr>
        <p:pic>
          <p:nvPicPr>
            <p:cNvPr id="2056" name="Picture 8" descr="http://www.computerhope.com/jargon/b/bit-byte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88224" y="4509120"/>
              <a:ext cx="2276475" cy="2162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hteck 3"/>
            <p:cNvSpPr/>
            <p:nvPr/>
          </p:nvSpPr>
          <p:spPr>
            <a:xfrm>
              <a:off x="7164288" y="6453336"/>
              <a:ext cx="1700411" cy="2179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32067196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ChangeArrowheads="1"/>
          </p:cNvSpPr>
          <p:nvPr>
            <p:ph type="title"/>
          </p:nvPr>
        </p:nvSpPr>
        <p:spPr>
          <a:xfrm>
            <a:off x="457200" y="116632"/>
            <a:ext cx="8229600" cy="936104"/>
          </a:xfrm>
        </p:spPr>
        <p:txBody>
          <a:bodyPr/>
          <a:lstStyle/>
          <a:p>
            <a:pPr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GB" sz="6000" dirty="0" smtClean="0">
                <a:latin typeface="Calibri" pitchFamily="34" charset="0"/>
              </a:rPr>
              <a:t>Hardware / Software</a:t>
            </a:r>
            <a:endParaRPr lang="en-GB" sz="6000" dirty="0">
              <a:latin typeface="Calibri" pitchFamily="34" charset="0"/>
            </a:endParaRP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457200" y="1284784"/>
            <a:ext cx="8229600" cy="4880520"/>
          </a:xfrm>
        </p:spPr>
        <p:txBody>
          <a:bodyPr/>
          <a:lstStyle/>
          <a:p>
            <a:pPr algn="just"/>
            <a:r>
              <a:rPr lang="de-DE" sz="2800" b="1" dirty="0" smtClean="0"/>
              <a:t>Hardware</a:t>
            </a:r>
            <a:r>
              <a:rPr lang="de-DE" sz="2800" dirty="0" smtClean="0"/>
              <a:t> ist der Oberbegriff für die </a:t>
            </a:r>
            <a:r>
              <a:rPr lang="de-DE" sz="2800" u="sng" dirty="0"/>
              <a:t>mechanischen und elektronischen Teile</a:t>
            </a:r>
            <a:r>
              <a:rPr lang="de-DE" sz="2800" dirty="0"/>
              <a:t/>
            </a:r>
            <a:br>
              <a:rPr lang="de-DE" sz="2800" dirty="0"/>
            </a:br>
            <a:r>
              <a:rPr lang="de-DE" sz="2800" dirty="0"/>
              <a:t>eines Computersystems</a:t>
            </a:r>
            <a:r>
              <a:rPr lang="de-DE" sz="2800" dirty="0" smtClean="0"/>
              <a:t>.</a:t>
            </a:r>
          </a:p>
          <a:p>
            <a:pPr marL="0" indent="0" algn="just">
              <a:buNone/>
            </a:pPr>
            <a:endParaRPr lang="de-DE" sz="2800" dirty="0"/>
          </a:p>
          <a:p>
            <a:pPr algn="just"/>
            <a:r>
              <a:rPr lang="de-DE" sz="2800" b="1" dirty="0" smtClean="0"/>
              <a:t>Software</a:t>
            </a:r>
            <a:r>
              <a:rPr lang="de-DE" sz="2800" dirty="0" smtClean="0"/>
              <a:t> ist als Komplement </a:t>
            </a:r>
            <a:r>
              <a:rPr lang="de-DE" sz="2800" dirty="0"/>
              <a:t>zu </a:t>
            </a:r>
            <a:r>
              <a:rPr lang="de-DE" sz="2800" dirty="0" smtClean="0"/>
              <a:t>Hardware (physische Komponenten) ein Sammelbegriff für ausführbare </a:t>
            </a:r>
            <a:r>
              <a:rPr lang="de-DE" sz="2800" u="sng" dirty="0" smtClean="0"/>
              <a:t>Programme</a:t>
            </a:r>
            <a:r>
              <a:rPr lang="de-DE" sz="2800" dirty="0" smtClean="0"/>
              <a:t> und die zugehörigen </a:t>
            </a:r>
            <a:r>
              <a:rPr lang="de-DE" sz="2800" u="sng" dirty="0" smtClean="0"/>
              <a:t>Daten</a:t>
            </a:r>
            <a:r>
              <a:rPr lang="de-DE" sz="2800" dirty="0" smtClean="0"/>
              <a:t>.</a:t>
            </a:r>
            <a:r>
              <a:rPr lang="de-DE" sz="2800" baseline="30000" dirty="0" smtClean="0"/>
              <a:t> </a:t>
            </a:r>
            <a:r>
              <a:rPr lang="de-DE" sz="2800" dirty="0" smtClean="0"/>
              <a:t>Sie dient dazu, Aufgaben zu erledigen, indem sie von einem Prozessor ausgewertet wird und so softwaregesteuerte Geräte in ihrer Arbeit beeinflusst.</a:t>
            </a:r>
          </a:p>
          <a:p>
            <a:pPr algn="just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4899695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17928" y="-171400"/>
            <a:ext cx="8229600" cy="1124744"/>
          </a:xfrm>
        </p:spPr>
        <p:txBody>
          <a:bodyPr/>
          <a:lstStyle/>
          <a:p>
            <a:r>
              <a:rPr lang="de-AT" dirty="0" smtClean="0"/>
              <a:t>Computermodell E-V-A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23528" y="1097360"/>
            <a:ext cx="8229600" cy="4641379"/>
          </a:xfrm>
        </p:spPr>
        <p:txBody>
          <a:bodyPr/>
          <a:lstStyle/>
          <a:p>
            <a:r>
              <a:rPr lang="de-AT" dirty="0" smtClean="0"/>
              <a:t>Ein Computersystem kann man ganz grob in folgende Komponenten einteilen</a:t>
            </a:r>
          </a:p>
          <a:p>
            <a:pPr lvl="1"/>
            <a:r>
              <a:rPr lang="de-AT" dirty="0" smtClean="0"/>
              <a:t>Eingabegeräte (</a:t>
            </a:r>
            <a:r>
              <a:rPr lang="de-AT" sz="2000" b="1" dirty="0" smtClean="0"/>
              <a:t>E</a:t>
            </a:r>
            <a:r>
              <a:rPr lang="de-AT" dirty="0" smtClean="0"/>
              <a:t>ingabe)</a:t>
            </a:r>
          </a:p>
          <a:p>
            <a:pPr lvl="1"/>
            <a:r>
              <a:rPr lang="de-AT" dirty="0" smtClean="0"/>
              <a:t>Zentraleinheit (</a:t>
            </a:r>
            <a:r>
              <a:rPr lang="de-AT" sz="2000" b="1" dirty="0"/>
              <a:t>V</a:t>
            </a:r>
            <a:r>
              <a:rPr lang="de-AT" dirty="0" smtClean="0"/>
              <a:t>erarbeitung)</a:t>
            </a:r>
          </a:p>
          <a:p>
            <a:pPr lvl="1"/>
            <a:r>
              <a:rPr lang="de-AT" dirty="0" smtClean="0"/>
              <a:t>Ausgabegeräte (</a:t>
            </a:r>
            <a:r>
              <a:rPr lang="de-AT" sz="2000" b="1" dirty="0" smtClean="0"/>
              <a:t>A</a:t>
            </a:r>
            <a:r>
              <a:rPr lang="de-AT" dirty="0" smtClean="0"/>
              <a:t>usgabe)</a:t>
            </a:r>
          </a:p>
          <a:p>
            <a:r>
              <a:rPr lang="de-AT" dirty="0" smtClean="0"/>
              <a:t>Eingabegeräte (Input Devices)</a:t>
            </a:r>
          </a:p>
          <a:p>
            <a:pPr lvl="1"/>
            <a:r>
              <a:rPr lang="de-AT" dirty="0" smtClean="0"/>
              <a:t>Meist externe Geräte,</a:t>
            </a:r>
            <a:br>
              <a:rPr lang="de-AT" dirty="0" smtClean="0"/>
            </a:br>
            <a:r>
              <a:rPr lang="de-AT" dirty="0" smtClean="0"/>
              <a:t>über die man Daten in das Computersystem eingeben kann. </a:t>
            </a:r>
          </a:p>
          <a:p>
            <a:pPr lvl="2"/>
            <a:r>
              <a:rPr lang="de-AT" dirty="0" smtClean="0"/>
              <a:t>Tastatur, Maus, Touchpad, Mikrofon, Webcam, etc.</a:t>
            </a:r>
          </a:p>
          <a:p>
            <a:r>
              <a:rPr lang="de-AT" dirty="0" smtClean="0"/>
              <a:t>Ausgabegeräte (Output Devices)</a:t>
            </a:r>
            <a:endParaRPr lang="de-AT" dirty="0"/>
          </a:p>
          <a:p>
            <a:pPr lvl="1"/>
            <a:r>
              <a:rPr lang="de-AT" dirty="0"/>
              <a:t>d</a:t>
            </a:r>
            <a:r>
              <a:rPr lang="de-AT" dirty="0" smtClean="0"/>
              <a:t>ienen dazu, die Rechenergebnisse, bzw. jede Art der Benutzerinformation dem Benutzer anzuzeigen</a:t>
            </a:r>
          </a:p>
          <a:p>
            <a:pPr lvl="2"/>
            <a:r>
              <a:rPr lang="de-AT" dirty="0" smtClean="0"/>
              <a:t>Bildschirm, Drucker, Lautsprecher, etc.</a:t>
            </a:r>
          </a:p>
          <a:p>
            <a:r>
              <a:rPr lang="de-AT" dirty="0" smtClean="0"/>
              <a:t>Zentraleinheit (Central Processing Unit)</a:t>
            </a:r>
          </a:p>
          <a:p>
            <a:pPr lvl="1"/>
            <a:r>
              <a:rPr lang="de-AT" dirty="0" smtClean="0"/>
              <a:t>Ist jener Teil des Computersystems, der die Eingabedaten verarbeitet, d.h. Programme ausführt, um die Ausgabeinformation und andere Berechnungsergebnisse bereitzustellen.</a:t>
            </a:r>
            <a:endParaRPr lang="de-AT" dirty="0"/>
          </a:p>
        </p:txBody>
      </p:sp>
      <p:grpSp>
        <p:nvGrpSpPr>
          <p:cNvPr id="10" name="Gruppieren 9"/>
          <p:cNvGrpSpPr/>
          <p:nvPr/>
        </p:nvGrpSpPr>
        <p:grpSpPr>
          <a:xfrm>
            <a:off x="4211960" y="1723577"/>
            <a:ext cx="4752528" cy="1345383"/>
            <a:chOff x="4211960" y="1723577"/>
            <a:chExt cx="4752528" cy="1345383"/>
          </a:xfrm>
        </p:grpSpPr>
        <p:sp>
          <p:nvSpPr>
            <p:cNvPr id="9" name="Rechteck 8"/>
            <p:cNvSpPr/>
            <p:nvPr/>
          </p:nvSpPr>
          <p:spPr>
            <a:xfrm>
              <a:off x="5364088" y="1950740"/>
              <a:ext cx="2592288" cy="21602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6" name="Gruppieren 5"/>
            <p:cNvGrpSpPr/>
            <p:nvPr/>
          </p:nvGrpSpPr>
          <p:grpSpPr>
            <a:xfrm>
              <a:off x="4211960" y="1723577"/>
              <a:ext cx="4752528" cy="1345383"/>
              <a:chOff x="4067944" y="1556790"/>
              <a:chExt cx="4752528" cy="1345383"/>
            </a:xfrm>
          </p:grpSpPr>
          <p:sp>
            <p:nvSpPr>
              <p:cNvPr id="4" name="Textfeld 3"/>
              <p:cNvSpPr txBox="1"/>
              <p:nvPr/>
            </p:nvSpPr>
            <p:spPr>
              <a:xfrm>
                <a:off x="4532728" y="2194287"/>
                <a:ext cx="4186808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AT" sz="4000" b="1" dirty="0" smtClean="0">
                    <a:solidFill>
                      <a:schemeClr val="accent3">
                        <a:lumMod val="75000"/>
                      </a:schemeClr>
                    </a:solidFill>
                  </a:rPr>
                  <a:t>E    -    V    -    A</a:t>
                </a:r>
                <a:endParaRPr lang="de-AT" sz="4000" b="1" dirty="0">
                  <a:solidFill>
                    <a:schemeClr val="accent3">
                      <a:lumMod val="75000"/>
                    </a:schemeClr>
                  </a:solidFill>
                </a:endParaRPr>
              </a:p>
            </p:txBody>
          </p:sp>
          <p:sp>
            <p:nvSpPr>
              <p:cNvPr id="5" name="Abgerundetes Rechteck 4"/>
              <p:cNvSpPr/>
              <p:nvPr/>
            </p:nvSpPr>
            <p:spPr>
              <a:xfrm>
                <a:off x="4067944" y="1556792"/>
                <a:ext cx="1440160" cy="637495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600" dirty="0" smtClean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Eingabe</a:t>
                </a:r>
                <a:endParaRPr lang="de-DE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" name="Abgerundetes Rechteck 6"/>
              <p:cNvSpPr/>
              <p:nvPr/>
            </p:nvSpPr>
            <p:spPr>
              <a:xfrm>
                <a:off x="5724128" y="1556791"/>
                <a:ext cx="1440160" cy="637495"/>
              </a:xfrm>
              <a:prstGeom prst="roundRect">
                <a:avLst/>
              </a:prstGeom>
              <a:solidFill>
                <a:srgbClr val="C00000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600" dirty="0" smtClean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Verarbeitung</a:t>
                </a:r>
                <a:endParaRPr lang="de-DE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" name="Abgerundetes Rechteck 7"/>
              <p:cNvSpPr/>
              <p:nvPr/>
            </p:nvSpPr>
            <p:spPr>
              <a:xfrm>
                <a:off x="7380312" y="1556790"/>
                <a:ext cx="1440160" cy="637495"/>
              </a:xfrm>
              <a:prstGeom prst="round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600" dirty="0" smtClean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Ausgabe</a:t>
                </a:r>
                <a:endParaRPr lang="de-DE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1648174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Schichtenmodell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595933"/>
            <a:ext cx="4762872" cy="4641379"/>
          </a:xfrm>
        </p:spPr>
        <p:txBody>
          <a:bodyPr/>
          <a:lstStyle/>
          <a:p>
            <a:r>
              <a:rPr lang="de-AT" dirty="0" smtClean="0"/>
              <a:t>Da der Computer grundsätzlich menschliche Tätigkeiten aus-führen soll, ist die Mensch-Maschine-Schnittstelle  von besonderer Bedeutung.</a:t>
            </a:r>
            <a:r>
              <a:rPr lang="de-AT" dirty="0"/>
              <a:t> </a:t>
            </a:r>
            <a:endParaRPr lang="de-AT" dirty="0" smtClean="0"/>
          </a:p>
          <a:p>
            <a:r>
              <a:rPr lang="de-AT" dirty="0" smtClean="0"/>
              <a:t>Das </a:t>
            </a:r>
            <a:r>
              <a:rPr lang="de-AT" dirty="0"/>
              <a:t>Schichtenmodell beschreibt diese </a:t>
            </a:r>
            <a:r>
              <a:rPr lang="de-AT" dirty="0" smtClean="0"/>
              <a:t>Funktions-schichten:</a:t>
            </a:r>
          </a:p>
          <a:p>
            <a:pPr lvl="1"/>
            <a:r>
              <a:rPr lang="de-AT" sz="2000" dirty="0" smtClean="0"/>
              <a:t>Benutzerschicht</a:t>
            </a:r>
          </a:p>
          <a:p>
            <a:pPr lvl="1"/>
            <a:r>
              <a:rPr lang="de-AT" sz="2000" dirty="0" smtClean="0"/>
              <a:t>Applikationsschicht</a:t>
            </a:r>
          </a:p>
          <a:p>
            <a:pPr lvl="1"/>
            <a:r>
              <a:rPr lang="de-AT" sz="2000" dirty="0" smtClean="0"/>
              <a:t>Betriebssystemschicht</a:t>
            </a:r>
          </a:p>
          <a:p>
            <a:pPr lvl="1"/>
            <a:r>
              <a:rPr lang="de-AT" sz="2000" dirty="0" smtClean="0"/>
              <a:t>Hardwareschicht</a:t>
            </a:r>
            <a:endParaRPr lang="de-AT" sz="2000" dirty="0"/>
          </a:p>
        </p:txBody>
      </p:sp>
      <p:pic>
        <p:nvPicPr>
          <p:cNvPr id="4100" name="Picture 4" descr="http://www.cs.olemiss.edu/%7Ejxue/teaching/csci251_S09/notes/computerSoftwareLayer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1343830"/>
            <a:ext cx="3442692" cy="5087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334997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Das Schichtenmodell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79512" y="1052736"/>
            <a:ext cx="8928992" cy="5688632"/>
          </a:xfrm>
        </p:spPr>
        <p:txBody>
          <a:bodyPr/>
          <a:lstStyle/>
          <a:p>
            <a:pPr marL="0" indent="0">
              <a:buNone/>
            </a:pPr>
            <a:r>
              <a:rPr lang="de-AT" sz="2800" dirty="0"/>
              <a:t>Das Schichtenmodell </a:t>
            </a:r>
            <a:r>
              <a:rPr lang="de-AT" sz="2800" dirty="0" smtClean="0"/>
              <a:t>eines Computersystems umfasst:</a:t>
            </a:r>
            <a:endParaRPr lang="de-AT" sz="2800" dirty="0"/>
          </a:p>
          <a:p>
            <a:r>
              <a:rPr lang="de-AT" sz="2600" dirty="0" smtClean="0"/>
              <a:t>Mensch</a:t>
            </a:r>
            <a:endParaRPr lang="de-AT" sz="2600" dirty="0"/>
          </a:p>
          <a:p>
            <a:pPr lvl="1"/>
            <a:r>
              <a:rPr lang="de-AT" sz="1800" dirty="0"/>
              <a:t>Der Mensch interagiert mit der Maschine über die HW-Bedienung, die Bedienung des Betriebssystems und der Bedienung von Anwendungsprogrammen</a:t>
            </a:r>
          </a:p>
          <a:p>
            <a:r>
              <a:rPr lang="de-AT" sz="2600" dirty="0"/>
              <a:t>Applikation</a:t>
            </a:r>
          </a:p>
          <a:p>
            <a:pPr lvl="1"/>
            <a:r>
              <a:rPr lang="de-AT" sz="1800" dirty="0"/>
              <a:t>Sind für einen bestimmen Zweck programmierte Anwendungsprogramme. Sie greifen auf Services des Betriebssystems zu, um die Hardware zu nutzen</a:t>
            </a:r>
          </a:p>
          <a:p>
            <a:r>
              <a:rPr lang="de-AT" sz="2600" dirty="0"/>
              <a:t>Betriebssystem</a:t>
            </a:r>
          </a:p>
          <a:p>
            <a:pPr lvl="1"/>
            <a:r>
              <a:rPr lang="de-AT" sz="1800" dirty="0"/>
              <a:t>Bietet Dienste an, die vom Benutzer direkt oder von Anwendungsprogrammen genutzt werden können, um Daten zu organisieren (lesen/schreiben), Hardwarezugriffe </a:t>
            </a:r>
            <a:r>
              <a:rPr lang="de-AT" sz="1800" dirty="0" smtClean="0"/>
              <a:t>und </a:t>
            </a:r>
            <a:r>
              <a:rPr lang="de-AT" sz="1800" dirty="0"/>
              <a:t>Programmabläufe zu steuern.</a:t>
            </a:r>
          </a:p>
          <a:p>
            <a:r>
              <a:rPr lang="de-AT" sz="2600" dirty="0" smtClean="0"/>
              <a:t>Hardware</a:t>
            </a:r>
          </a:p>
          <a:p>
            <a:pPr lvl="1"/>
            <a:r>
              <a:rPr lang="de-AT" sz="1800" dirty="0" smtClean="0"/>
              <a:t>Umfasst die elektronischen Komponenten eines Rechnersystems, die vom Betriebssystem über Gerätetreiber und </a:t>
            </a:r>
            <a:r>
              <a:rPr lang="de-AT" sz="1800" dirty="0" err="1" smtClean="0"/>
              <a:t>Firmwarebefehle</a:t>
            </a:r>
            <a:r>
              <a:rPr lang="de-AT" sz="1800" dirty="0" smtClean="0"/>
              <a:t> angesprochen werden können.</a:t>
            </a:r>
            <a:endParaRPr lang="de-AT" sz="1800" dirty="0"/>
          </a:p>
          <a:p>
            <a:pPr lvl="2"/>
            <a:endParaRPr lang="de-AT" sz="1800" dirty="0"/>
          </a:p>
          <a:p>
            <a:endParaRPr lang="de-AT" sz="2800" dirty="0"/>
          </a:p>
        </p:txBody>
      </p:sp>
    </p:spTree>
    <p:extLst>
      <p:ext uri="{BB962C8B-B14F-4D97-AF65-F5344CB8AC3E}">
        <p14:creationId xmlns:p14="http://schemas.microsoft.com/office/powerpoint/2010/main" val="35151932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Einheiten in der Informatik</a:t>
            </a:r>
            <a:endParaRPr lang="de-AT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1763859"/>
              </p:ext>
            </p:extLst>
          </p:nvPr>
        </p:nvGraphicFramePr>
        <p:xfrm>
          <a:off x="35496" y="1052736"/>
          <a:ext cx="9052608" cy="574730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733297"/>
                <a:gridCol w="1219031"/>
                <a:gridCol w="1008112"/>
                <a:gridCol w="2304256"/>
                <a:gridCol w="2787912"/>
              </a:tblGrid>
              <a:tr h="418716"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Kategorie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3366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3366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Einheit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3366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Beschreibung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3366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Typ. Werte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336699"/>
                    </a:solidFill>
                  </a:tcPr>
                </a:tc>
              </a:tr>
              <a:tr h="418716">
                <a:tc rowSpan="5"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Information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Bit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Zustände 0 /</a:t>
                      </a:r>
                      <a:r>
                        <a:rPr lang="de-AT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1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8b, 16b, 32b</a:t>
                      </a: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</a:tr>
              <a:tr h="418716">
                <a:tc vMerge="1">
                  <a:txBody>
                    <a:bodyPr/>
                    <a:lstStyle/>
                    <a:p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Byte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Byte = 8 Bit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MB, GB, TB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</a:tr>
              <a:tr h="418716">
                <a:tc vMerge="1">
                  <a:txBody>
                    <a:bodyPr/>
                    <a:lstStyle/>
                    <a:p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Word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Word =</a:t>
                      </a:r>
                      <a:r>
                        <a:rPr lang="de-AT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 Bytes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2W,</a:t>
                      </a:r>
                      <a:r>
                        <a:rPr lang="de-AT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4W, 8</a:t>
                      </a:r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</a:tr>
              <a:tr h="418716">
                <a:tc vMerge="1">
                  <a:txBody>
                    <a:bodyPr/>
                    <a:lstStyle/>
                    <a:p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Pixel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P(x)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Bildpunkt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2MP,</a:t>
                      </a:r>
                      <a:r>
                        <a:rPr lang="de-AT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1980x1200px</a:t>
                      </a: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</a:tr>
              <a:tr h="418716">
                <a:tc vMerge="1">
                  <a:txBody>
                    <a:bodyPr/>
                    <a:lstStyle/>
                    <a:p>
                      <a:endParaRPr lang="de-AT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Dot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Bildpunkt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</a:tr>
              <a:tr h="418716">
                <a:tc rowSpan="2"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Auflösung</a:t>
                      </a: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Lines</a:t>
                      </a:r>
                      <a:r>
                        <a:rPr lang="de-AT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  <a:r>
                        <a:rPr lang="de-AT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inch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lpi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Liniendichte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</a:tr>
              <a:tr h="722716">
                <a:tc vMerge="1">
                  <a:txBody>
                    <a:bodyPr/>
                    <a:lstStyle/>
                    <a:p>
                      <a:endParaRPr lang="de-AT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Dots</a:t>
                      </a:r>
                      <a:r>
                        <a:rPr lang="de-AT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  <a:r>
                        <a:rPr lang="de-AT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inch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dpi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Dichte d.</a:t>
                      </a:r>
                      <a:r>
                        <a:rPr lang="de-AT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Bildpunkte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100dpi,300dpi, 4000dpi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</a:tr>
              <a:tr h="418716">
                <a:tc rowSpan="2">
                  <a:txBody>
                    <a:bodyPr/>
                    <a:lstStyle/>
                    <a:p>
                      <a:r>
                        <a:rPr lang="de-AT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Geschwindig-keit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Bits/Sek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b/s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Bandbreite</a:t>
                      </a:r>
                      <a:r>
                        <a:rPr lang="de-AT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Netzwerk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10/100/100 </a:t>
                      </a:r>
                      <a:r>
                        <a:rPr lang="de-AT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Mb</a:t>
                      </a:r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/s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</a:tr>
              <a:tr h="418716">
                <a:tc vMerge="1">
                  <a:txBody>
                    <a:bodyPr/>
                    <a:lstStyle/>
                    <a:p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Byte/Sek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B/s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Bandbreite Bus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128</a:t>
                      </a:r>
                      <a:r>
                        <a:rPr lang="de-AT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MB/s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</a:tr>
              <a:tr h="418716"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Zeit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Sekunde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Schalt-,</a:t>
                      </a:r>
                      <a:r>
                        <a:rPr lang="de-AT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Zugriffszeit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 </a:t>
                      </a:r>
                      <a:r>
                        <a:rPr lang="de-AT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ms</a:t>
                      </a:r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AT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(HDD), </a:t>
                      </a:r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250 µs </a:t>
                      </a:r>
                      <a:r>
                        <a:rPr lang="de-AT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(SSD)</a:t>
                      </a:r>
                      <a:endParaRPr lang="de-AT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</a:tr>
              <a:tr h="418716"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Frequenz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Hertz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Hz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Taktrate (Prozessor)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4,3</a:t>
                      </a:r>
                      <a:r>
                        <a:rPr lang="de-AT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GHz, 100Hz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</a:tr>
              <a:tr h="418716"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Umdrehungen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Rot./min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rpm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Rotationsrate</a:t>
                      </a:r>
                      <a:r>
                        <a:rPr lang="de-AT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(Disk)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7200 </a:t>
                      </a:r>
                      <a:r>
                        <a:rPr lang="de-AT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rpm</a:t>
                      </a:r>
                      <a:r>
                        <a:rPr lang="de-AT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11000 </a:t>
                      </a:r>
                      <a:r>
                        <a:rPr lang="de-AT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rpm</a:t>
                      </a:r>
                      <a:endParaRPr lang="de-AT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C5D3F3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560463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7446278"/>
              </p:ext>
            </p:extLst>
          </p:nvPr>
        </p:nvGraphicFramePr>
        <p:xfrm>
          <a:off x="8024" y="1772816"/>
          <a:ext cx="9120986" cy="4403008"/>
        </p:xfrm>
        <a:graphic>
          <a:graphicData uri="http://schemas.openxmlformats.org/drawingml/2006/table">
            <a:tbl>
              <a:tblPr/>
              <a:tblGrid>
                <a:gridCol w="975486"/>
                <a:gridCol w="1184800"/>
                <a:gridCol w="1452596"/>
                <a:gridCol w="3384377"/>
                <a:gridCol w="2123727"/>
              </a:tblGrid>
              <a:tr h="275188">
                <a:tc>
                  <a:txBody>
                    <a:bodyPr/>
                    <a:lstStyle/>
                    <a:p>
                      <a:pPr algn="ctr"/>
                      <a:r>
                        <a:rPr lang="de-DE" sz="1800" dirty="0"/>
                        <a:t>Symbol </a:t>
                      </a:r>
                    </a:p>
                  </a:txBody>
                  <a:tcPr marL="434" marR="434" marT="434" marB="43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800" dirty="0"/>
                        <a:t>Name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 gridSpan="3">
                  <a:txBody>
                    <a:bodyPr/>
                    <a:lstStyle/>
                    <a:p>
                      <a:r>
                        <a:rPr lang="de-DE" sz="1800" dirty="0"/>
                        <a:t>Wert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</a:tr>
              <a:tr h="181403">
                <a:tc>
                  <a:txBody>
                    <a:bodyPr/>
                    <a:lstStyle/>
                    <a:p>
                      <a:pPr algn="ctr"/>
                      <a:r>
                        <a:rPr lang="de-DE" sz="1800" dirty="0"/>
                        <a:t>Z </a:t>
                      </a:r>
                    </a:p>
                  </a:txBody>
                  <a:tcPr marL="434" marR="434" marT="434" marB="43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800" dirty="0" err="1"/>
                        <a:t>Zetta</a:t>
                      </a:r>
                      <a:r>
                        <a:rPr lang="de-DE" sz="1800" dirty="0"/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(10</a:t>
                      </a:r>
                      <a:r>
                        <a:rPr lang="de-DE" sz="1800" baseline="30000" dirty="0"/>
                        <a:t>3</a:t>
                      </a:r>
                      <a:r>
                        <a:rPr lang="de-DE" sz="1800" dirty="0"/>
                        <a:t>)</a:t>
                      </a:r>
                      <a:r>
                        <a:rPr lang="de-DE" sz="1800" baseline="30000" dirty="0"/>
                        <a:t>7</a:t>
                      </a:r>
                      <a:r>
                        <a:rPr lang="de-DE" sz="1800" dirty="0"/>
                        <a:t> = 10</a:t>
                      </a:r>
                      <a:r>
                        <a:rPr lang="de-DE" sz="1800" baseline="30000" dirty="0"/>
                        <a:t>21</a:t>
                      </a:r>
                      <a:r>
                        <a:rPr lang="de-DE" sz="1800" dirty="0"/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800" dirty="0"/>
                        <a:t>1.000.000.000.000.000.000.000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  Trilliarde </a:t>
                      </a:r>
                      <a:endParaRPr lang="de-DE" sz="1800" dirty="0"/>
                    </a:p>
                  </a:txBody>
                  <a:tcPr marL="434" marR="434" marT="434" marB="434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181403">
                <a:tc>
                  <a:txBody>
                    <a:bodyPr/>
                    <a:lstStyle/>
                    <a:p>
                      <a:pPr algn="ctr"/>
                      <a:r>
                        <a:rPr lang="de-DE" sz="1800" dirty="0"/>
                        <a:t>E </a:t>
                      </a:r>
                    </a:p>
                  </a:txBody>
                  <a:tcPr marL="434" marR="434" marT="434" marB="43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800" dirty="0" err="1"/>
                        <a:t>Exa</a:t>
                      </a:r>
                      <a:r>
                        <a:rPr lang="de-DE" sz="1800" dirty="0"/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/>
                        <a:t>(10</a:t>
                      </a:r>
                      <a:r>
                        <a:rPr lang="de-DE" sz="1800" baseline="30000"/>
                        <a:t>3</a:t>
                      </a:r>
                      <a:r>
                        <a:rPr lang="de-DE" sz="1800"/>
                        <a:t>)</a:t>
                      </a:r>
                      <a:r>
                        <a:rPr lang="de-DE" sz="1800" baseline="30000"/>
                        <a:t>6</a:t>
                      </a:r>
                      <a:r>
                        <a:rPr lang="de-DE" sz="1800"/>
                        <a:t> = 10</a:t>
                      </a:r>
                      <a:r>
                        <a:rPr lang="de-DE" sz="1800" baseline="30000"/>
                        <a:t>18</a:t>
                      </a:r>
                      <a:r>
                        <a:rPr lang="de-DE" sz="1800"/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800" dirty="0"/>
                        <a:t>1.000.000.000.000.000.000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  Trillion </a:t>
                      </a:r>
                      <a:endParaRPr lang="de-DE" sz="1800" dirty="0"/>
                    </a:p>
                  </a:txBody>
                  <a:tcPr marL="434" marR="434" marT="434" marB="434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181403">
                <a:tc>
                  <a:txBody>
                    <a:bodyPr/>
                    <a:lstStyle/>
                    <a:p>
                      <a:pPr algn="ctr"/>
                      <a:r>
                        <a:rPr lang="de-DE" sz="1800" dirty="0"/>
                        <a:t>P </a:t>
                      </a:r>
                    </a:p>
                  </a:txBody>
                  <a:tcPr marL="434" marR="434" marT="434" marB="43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800" dirty="0" err="1"/>
                        <a:t>Peta</a:t>
                      </a:r>
                      <a:r>
                        <a:rPr lang="de-DE" sz="1800" dirty="0"/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/>
                        <a:t>(10</a:t>
                      </a:r>
                      <a:r>
                        <a:rPr lang="de-DE" sz="1800" baseline="30000"/>
                        <a:t>3</a:t>
                      </a:r>
                      <a:r>
                        <a:rPr lang="de-DE" sz="1800"/>
                        <a:t>)</a:t>
                      </a:r>
                      <a:r>
                        <a:rPr lang="de-DE" sz="1800" baseline="30000"/>
                        <a:t>5</a:t>
                      </a:r>
                      <a:r>
                        <a:rPr lang="de-DE" sz="1800"/>
                        <a:t> = 10</a:t>
                      </a:r>
                      <a:r>
                        <a:rPr lang="de-DE" sz="1800" baseline="30000"/>
                        <a:t>15</a:t>
                      </a:r>
                      <a:r>
                        <a:rPr lang="de-DE" sz="1800"/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800" dirty="0"/>
                        <a:t>1.000.000.000.000.000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  Billiarde </a:t>
                      </a:r>
                      <a:endParaRPr lang="de-DE" sz="1800" dirty="0"/>
                    </a:p>
                  </a:txBody>
                  <a:tcPr marL="434" marR="434" marT="434" marB="434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91069">
                <a:tc>
                  <a:txBody>
                    <a:bodyPr/>
                    <a:lstStyle/>
                    <a:p>
                      <a:pPr algn="ctr"/>
                      <a:r>
                        <a:rPr lang="de-DE" sz="1800" dirty="0"/>
                        <a:t>T </a:t>
                      </a:r>
                    </a:p>
                  </a:txBody>
                  <a:tcPr marL="434" marR="434" marT="434" marB="43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800" dirty="0" err="1"/>
                        <a:t>Tera</a:t>
                      </a:r>
                      <a:r>
                        <a:rPr lang="de-DE" sz="1800" dirty="0"/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(10</a:t>
                      </a:r>
                      <a:r>
                        <a:rPr lang="de-DE" sz="1800" baseline="30000" dirty="0"/>
                        <a:t>3</a:t>
                      </a:r>
                      <a:r>
                        <a:rPr lang="de-DE" sz="1800" dirty="0"/>
                        <a:t>)</a:t>
                      </a:r>
                      <a:r>
                        <a:rPr lang="de-DE" sz="1800" baseline="30000" dirty="0"/>
                        <a:t>4</a:t>
                      </a:r>
                      <a:r>
                        <a:rPr lang="de-DE" sz="1800" dirty="0"/>
                        <a:t> = 10</a:t>
                      </a:r>
                      <a:r>
                        <a:rPr lang="de-DE" sz="1800" baseline="30000" dirty="0"/>
                        <a:t>12</a:t>
                      </a:r>
                      <a:r>
                        <a:rPr lang="de-DE" sz="1800" dirty="0"/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800"/>
                        <a:t>1.000.000.000.000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  Billion </a:t>
                      </a:r>
                      <a:endParaRPr lang="de-DE" sz="1800" dirty="0"/>
                    </a:p>
                  </a:txBody>
                  <a:tcPr marL="434" marR="434" marT="434" marB="434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91069">
                <a:tc>
                  <a:txBody>
                    <a:bodyPr/>
                    <a:lstStyle/>
                    <a:p>
                      <a:pPr algn="ctr"/>
                      <a:r>
                        <a:rPr lang="de-DE" sz="1800"/>
                        <a:t>G </a:t>
                      </a:r>
                    </a:p>
                  </a:txBody>
                  <a:tcPr marL="434" marR="434" marT="434" marB="43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800"/>
                        <a:t>Giga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(10</a:t>
                      </a:r>
                      <a:r>
                        <a:rPr lang="de-DE" sz="1800" baseline="30000" dirty="0"/>
                        <a:t>3</a:t>
                      </a:r>
                      <a:r>
                        <a:rPr lang="de-DE" sz="1800" dirty="0"/>
                        <a:t>)</a:t>
                      </a:r>
                      <a:r>
                        <a:rPr lang="de-DE" sz="1800" baseline="30000" dirty="0"/>
                        <a:t>3</a:t>
                      </a:r>
                      <a:r>
                        <a:rPr lang="de-DE" sz="1800" dirty="0"/>
                        <a:t> = 10</a:t>
                      </a:r>
                      <a:r>
                        <a:rPr lang="de-DE" sz="1800" baseline="30000" dirty="0"/>
                        <a:t>9</a:t>
                      </a:r>
                      <a:r>
                        <a:rPr lang="de-DE" sz="1800" dirty="0"/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800"/>
                        <a:t>1.000.000.000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  Milliarde </a:t>
                      </a:r>
                      <a:endParaRPr lang="de-DE" sz="1800" dirty="0"/>
                    </a:p>
                  </a:txBody>
                  <a:tcPr marL="434" marR="434" marT="434" marB="434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91069">
                <a:tc>
                  <a:txBody>
                    <a:bodyPr/>
                    <a:lstStyle/>
                    <a:p>
                      <a:pPr algn="ctr"/>
                      <a:r>
                        <a:rPr lang="de-DE" sz="1800" dirty="0"/>
                        <a:t>M </a:t>
                      </a:r>
                    </a:p>
                  </a:txBody>
                  <a:tcPr marL="434" marR="434" marT="434" marB="43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800"/>
                        <a:t>Mega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(10</a:t>
                      </a:r>
                      <a:r>
                        <a:rPr lang="de-DE" sz="1800" baseline="30000" dirty="0"/>
                        <a:t>3</a:t>
                      </a:r>
                      <a:r>
                        <a:rPr lang="de-DE" sz="1800" dirty="0"/>
                        <a:t>)</a:t>
                      </a:r>
                      <a:r>
                        <a:rPr lang="de-DE" sz="1800" baseline="30000" dirty="0"/>
                        <a:t>2</a:t>
                      </a:r>
                      <a:r>
                        <a:rPr lang="de-DE" sz="1800" dirty="0"/>
                        <a:t> = 10</a:t>
                      </a:r>
                      <a:r>
                        <a:rPr lang="de-DE" sz="1800" baseline="30000" dirty="0"/>
                        <a:t>6</a:t>
                      </a:r>
                      <a:r>
                        <a:rPr lang="de-DE" sz="1800" dirty="0"/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800" dirty="0"/>
                        <a:t>1.000.000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  Million </a:t>
                      </a:r>
                      <a:endParaRPr lang="de-DE" sz="1800" dirty="0"/>
                    </a:p>
                  </a:txBody>
                  <a:tcPr marL="434" marR="434" marT="434" marB="434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47636">
                <a:tc>
                  <a:txBody>
                    <a:bodyPr/>
                    <a:lstStyle/>
                    <a:p>
                      <a:pPr algn="ctr"/>
                      <a:r>
                        <a:rPr lang="de-DE" sz="1800" dirty="0"/>
                        <a:t>k </a:t>
                      </a:r>
                    </a:p>
                  </a:txBody>
                  <a:tcPr marL="434" marR="434" marT="434" marB="43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800" dirty="0"/>
                        <a:t>Kilo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(10</a:t>
                      </a:r>
                      <a:r>
                        <a:rPr lang="de-DE" sz="1800" baseline="30000" dirty="0"/>
                        <a:t>3</a:t>
                      </a:r>
                      <a:r>
                        <a:rPr lang="de-DE" sz="1800" dirty="0"/>
                        <a:t>)</a:t>
                      </a:r>
                      <a:r>
                        <a:rPr lang="de-DE" sz="1800" baseline="30000" dirty="0"/>
                        <a:t>1</a:t>
                      </a:r>
                      <a:r>
                        <a:rPr lang="de-DE" sz="1800" dirty="0"/>
                        <a:t> = 10</a:t>
                      </a:r>
                      <a:r>
                        <a:rPr lang="de-DE" sz="1800" baseline="30000" dirty="0"/>
                        <a:t>3</a:t>
                      </a:r>
                      <a:r>
                        <a:rPr lang="de-DE" sz="1800" dirty="0"/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800" dirty="0"/>
                        <a:t>1.000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  Tausend </a:t>
                      </a:r>
                      <a:endParaRPr lang="de-DE" sz="1800" dirty="0"/>
                    </a:p>
                  </a:txBody>
                  <a:tcPr marL="434" marR="434" marT="434" marB="434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91069">
                <a:tc>
                  <a:txBody>
                    <a:bodyPr/>
                    <a:lstStyle/>
                    <a:p>
                      <a:pPr algn="ctr"/>
                      <a:endParaRPr lang="de-DE" sz="1800" dirty="0"/>
                    </a:p>
                  </a:txBody>
                  <a:tcPr marL="434" marR="434" marT="434" marB="43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hlinkClick r:id="rId2"/>
                        </a:rPr>
                        <a:t>Einheit</a:t>
                      </a:r>
                      <a:r>
                        <a:rPr lang="de-DE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/>
                        <a:t>10</a:t>
                      </a:r>
                      <a:r>
                        <a:rPr lang="de-DE" sz="1800" baseline="30000"/>
                        <a:t>0</a:t>
                      </a:r>
                      <a:r>
                        <a:rPr lang="de-DE" sz="1800"/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800" dirty="0"/>
                        <a:t>1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  Eins </a:t>
                      </a:r>
                      <a:endParaRPr lang="de-DE" sz="1800" dirty="0"/>
                    </a:p>
                  </a:txBody>
                  <a:tcPr marL="434" marR="434" marT="434" marB="434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91069">
                <a:tc>
                  <a:txBody>
                    <a:bodyPr/>
                    <a:lstStyle/>
                    <a:p>
                      <a:pPr algn="ctr"/>
                      <a:r>
                        <a:rPr lang="de-DE" sz="1800" dirty="0"/>
                        <a:t>m </a:t>
                      </a:r>
                    </a:p>
                  </a:txBody>
                  <a:tcPr marL="434" marR="434" marT="434" marB="43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800" dirty="0"/>
                        <a:t>Milli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/>
                        <a:t>(10</a:t>
                      </a:r>
                      <a:r>
                        <a:rPr lang="de-DE" sz="1800" baseline="30000"/>
                        <a:t>−3</a:t>
                      </a:r>
                      <a:r>
                        <a:rPr lang="de-DE" sz="1800"/>
                        <a:t>)</a:t>
                      </a:r>
                      <a:r>
                        <a:rPr lang="de-DE" sz="1800" baseline="30000"/>
                        <a:t>1</a:t>
                      </a:r>
                      <a:r>
                        <a:rPr lang="de-DE" sz="1800"/>
                        <a:t> = 10</a:t>
                      </a:r>
                      <a:r>
                        <a:rPr lang="de-DE" sz="1800" baseline="30000"/>
                        <a:t>−3</a:t>
                      </a:r>
                      <a:r>
                        <a:rPr lang="de-DE" sz="1800"/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800" dirty="0"/>
                        <a:t>0,001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  Tausendstel </a:t>
                      </a:r>
                      <a:endParaRPr lang="de-DE" sz="1800" dirty="0"/>
                    </a:p>
                  </a:txBody>
                  <a:tcPr marL="434" marR="434" marT="434" marB="434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91069">
                <a:tc>
                  <a:txBody>
                    <a:bodyPr/>
                    <a:lstStyle/>
                    <a:p>
                      <a:pPr algn="ctr"/>
                      <a:r>
                        <a:rPr lang="el-GR" sz="1800" dirty="0"/>
                        <a:t>μ </a:t>
                      </a:r>
                    </a:p>
                  </a:txBody>
                  <a:tcPr marL="434" marR="434" marT="434" marB="43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800" dirty="0"/>
                        <a:t>Mikro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/>
                        <a:t>(10</a:t>
                      </a:r>
                      <a:r>
                        <a:rPr lang="de-DE" sz="1800" baseline="30000"/>
                        <a:t>−3</a:t>
                      </a:r>
                      <a:r>
                        <a:rPr lang="de-DE" sz="1800"/>
                        <a:t>)</a:t>
                      </a:r>
                      <a:r>
                        <a:rPr lang="de-DE" sz="1800" baseline="30000"/>
                        <a:t>2</a:t>
                      </a:r>
                      <a:r>
                        <a:rPr lang="de-DE" sz="1800"/>
                        <a:t> = 10</a:t>
                      </a:r>
                      <a:r>
                        <a:rPr lang="de-DE" sz="1800" baseline="30000"/>
                        <a:t>−6</a:t>
                      </a:r>
                      <a:r>
                        <a:rPr lang="de-DE" sz="1800"/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800" dirty="0"/>
                        <a:t>0,000.001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  Millionstel </a:t>
                      </a:r>
                      <a:endParaRPr lang="de-DE" sz="1800" dirty="0"/>
                    </a:p>
                  </a:txBody>
                  <a:tcPr marL="434" marR="434" marT="434" marB="434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91069">
                <a:tc>
                  <a:txBody>
                    <a:bodyPr/>
                    <a:lstStyle/>
                    <a:p>
                      <a:pPr algn="ctr"/>
                      <a:r>
                        <a:rPr lang="de-DE" sz="1800" dirty="0"/>
                        <a:t>n </a:t>
                      </a:r>
                    </a:p>
                  </a:txBody>
                  <a:tcPr marL="434" marR="434" marT="434" marB="43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800" dirty="0"/>
                        <a:t>Nano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/>
                        <a:t>(10</a:t>
                      </a:r>
                      <a:r>
                        <a:rPr lang="de-DE" sz="1800" baseline="30000"/>
                        <a:t>−3</a:t>
                      </a:r>
                      <a:r>
                        <a:rPr lang="de-DE" sz="1800"/>
                        <a:t>)</a:t>
                      </a:r>
                      <a:r>
                        <a:rPr lang="de-DE" sz="1800" baseline="30000"/>
                        <a:t>3</a:t>
                      </a:r>
                      <a:r>
                        <a:rPr lang="de-DE" sz="1800"/>
                        <a:t> = 10</a:t>
                      </a:r>
                      <a:r>
                        <a:rPr lang="de-DE" sz="1800" baseline="30000"/>
                        <a:t>−9</a:t>
                      </a:r>
                      <a:r>
                        <a:rPr lang="de-DE" sz="1800"/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800" dirty="0"/>
                        <a:t>0,000.000.001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  Milliardstel </a:t>
                      </a:r>
                      <a:endParaRPr lang="de-DE" sz="1800" dirty="0"/>
                    </a:p>
                  </a:txBody>
                  <a:tcPr marL="434" marR="434" marT="434" marB="434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91069">
                <a:tc>
                  <a:txBody>
                    <a:bodyPr/>
                    <a:lstStyle/>
                    <a:p>
                      <a:pPr algn="ctr"/>
                      <a:r>
                        <a:rPr lang="de-DE" sz="1800" dirty="0"/>
                        <a:t>p </a:t>
                      </a:r>
                    </a:p>
                  </a:txBody>
                  <a:tcPr marL="434" marR="434" marT="434" marB="43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800" dirty="0" err="1"/>
                        <a:t>Piko</a:t>
                      </a:r>
                      <a:r>
                        <a:rPr lang="de-DE" sz="1800" dirty="0"/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/>
                        <a:t>(10</a:t>
                      </a:r>
                      <a:r>
                        <a:rPr lang="de-DE" sz="1800" baseline="30000"/>
                        <a:t>−3</a:t>
                      </a:r>
                      <a:r>
                        <a:rPr lang="de-DE" sz="1800"/>
                        <a:t>)</a:t>
                      </a:r>
                      <a:r>
                        <a:rPr lang="de-DE" sz="1800" baseline="30000"/>
                        <a:t>4</a:t>
                      </a:r>
                      <a:r>
                        <a:rPr lang="de-DE" sz="1800"/>
                        <a:t> = 10</a:t>
                      </a:r>
                      <a:r>
                        <a:rPr lang="de-DE" sz="1800" baseline="30000"/>
                        <a:t>−12</a:t>
                      </a:r>
                      <a:r>
                        <a:rPr lang="de-DE" sz="1800"/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800" dirty="0"/>
                        <a:t>0,000.000.000.001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  Billionstel </a:t>
                      </a:r>
                      <a:endParaRPr lang="de-DE" sz="1800" dirty="0"/>
                    </a:p>
                  </a:txBody>
                  <a:tcPr marL="434" marR="434" marT="434" marB="434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181403">
                <a:tc>
                  <a:txBody>
                    <a:bodyPr/>
                    <a:lstStyle/>
                    <a:p>
                      <a:pPr algn="ctr"/>
                      <a:r>
                        <a:rPr lang="de-DE" sz="1800" dirty="0"/>
                        <a:t>f </a:t>
                      </a:r>
                    </a:p>
                  </a:txBody>
                  <a:tcPr marL="434" marR="434" marT="434" marB="43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800" dirty="0" err="1"/>
                        <a:t>Femto</a:t>
                      </a:r>
                      <a:r>
                        <a:rPr lang="de-DE" sz="1800" dirty="0"/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(10</a:t>
                      </a:r>
                      <a:r>
                        <a:rPr lang="de-DE" sz="1800" baseline="30000" dirty="0"/>
                        <a:t>−3</a:t>
                      </a:r>
                      <a:r>
                        <a:rPr lang="de-DE" sz="1800" dirty="0"/>
                        <a:t>)</a:t>
                      </a:r>
                      <a:r>
                        <a:rPr lang="de-DE" sz="1800" baseline="30000" dirty="0"/>
                        <a:t>5</a:t>
                      </a:r>
                      <a:r>
                        <a:rPr lang="de-DE" sz="1800" dirty="0"/>
                        <a:t> = 10</a:t>
                      </a:r>
                      <a:r>
                        <a:rPr lang="de-DE" sz="1800" baseline="30000" dirty="0"/>
                        <a:t>−15</a:t>
                      </a:r>
                      <a:r>
                        <a:rPr lang="de-DE" sz="1800" dirty="0"/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800"/>
                        <a:t>0,000.000.000.000.001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  Billiardstel </a:t>
                      </a:r>
                      <a:endParaRPr lang="de-DE" sz="1800" dirty="0"/>
                    </a:p>
                  </a:txBody>
                  <a:tcPr marL="434" marR="434" marT="434" marB="434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181403">
                <a:tc>
                  <a:txBody>
                    <a:bodyPr/>
                    <a:lstStyle/>
                    <a:p>
                      <a:pPr algn="ctr"/>
                      <a:r>
                        <a:rPr lang="de-DE" sz="1800" dirty="0"/>
                        <a:t>a </a:t>
                      </a:r>
                    </a:p>
                  </a:txBody>
                  <a:tcPr marL="434" marR="434" marT="434" marB="43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800" dirty="0"/>
                        <a:t>Atto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(10</a:t>
                      </a:r>
                      <a:r>
                        <a:rPr lang="de-DE" sz="1800" baseline="30000" dirty="0"/>
                        <a:t>−3</a:t>
                      </a:r>
                      <a:r>
                        <a:rPr lang="de-DE" sz="1800" dirty="0"/>
                        <a:t>)</a:t>
                      </a:r>
                      <a:r>
                        <a:rPr lang="de-DE" sz="1800" baseline="30000" dirty="0"/>
                        <a:t>6</a:t>
                      </a:r>
                      <a:r>
                        <a:rPr lang="de-DE" sz="1800" dirty="0"/>
                        <a:t> = 10</a:t>
                      </a:r>
                      <a:r>
                        <a:rPr lang="de-DE" sz="1800" baseline="30000" dirty="0"/>
                        <a:t>−18</a:t>
                      </a:r>
                      <a:r>
                        <a:rPr lang="de-DE" sz="1800" dirty="0"/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800"/>
                        <a:t>0,000.000.000.000.000.001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  Trillionstel </a:t>
                      </a:r>
                      <a:endParaRPr lang="de-DE" sz="1800" dirty="0"/>
                    </a:p>
                  </a:txBody>
                  <a:tcPr marL="434" marR="434" marT="434" marB="434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181403">
                <a:tc>
                  <a:txBody>
                    <a:bodyPr/>
                    <a:lstStyle/>
                    <a:p>
                      <a:pPr algn="ctr"/>
                      <a:r>
                        <a:rPr lang="de-DE" sz="1800" dirty="0"/>
                        <a:t>z </a:t>
                      </a:r>
                    </a:p>
                  </a:txBody>
                  <a:tcPr marL="434" marR="434" marT="434" marB="43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800" dirty="0" err="1"/>
                        <a:t>Zepto</a:t>
                      </a:r>
                      <a:r>
                        <a:rPr lang="de-DE" sz="1800" dirty="0"/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(10</a:t>
                      </a:r>
                      <a:r>
                        <a:rPr lang="de-DE" sz="1800" baseline="30000" dirty="0"/>
                        <a:t>−3</a:t>
                      </a:r>
                      <a:r>
                        <a:rPr lang="de-DE" sz="1800" dirty="0"/>
                        <a:t>)</a:t>
                      </a:r>
                      <a:r>
                        <a:rPr lang="de-DE" sz="1800" baseline="30000" dirty="0"/>
                        <a:t>7</a:t>
                      </a:r>
                      <a:r>
                        <a:rPr lang="de-DE" sz="1800" dirty="0"/>
                        <a:t> = 10</a:t>
                      </a:r>
                      <a:r>
                        <a:rPr lang="de-DE" sz="1800" baseline="30000" dirty="0"/>
                        <a:t>−21</a:t>
                      </a:r>
                      <a:r>
                        <a:rPr lang="de-DE" sz="1800" dirty="0"/>
                        <a:t>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800"/>
                        <a:t>0,000.000.000.000.000.000.001 </a:t>
                      </a:r>
                    </a:p>
                  </a:txBody>
                  <a:tcPr marL="434" marR="434" marT="434" marB="4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  Trilliardstel </a:t>
                      </a:r>
                      <a:endParaRPr lang="de-DE" sz="1800" dirty="0"/>
                    </a:p>
                  </a:txBody>
                  <a:tcPr marL="434" marR="434" marT="434" marB="434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08720"/>
          </a:xfrm>
        </p:spPr>
        <p:txBody>
          <a:bodyPr/>
          <a:lstStyle/>
          <a:p>
            <a:r>
              <a:rPr lang="de-AT" dirty="0" smtClean="0"/>
              <a:t>Einheiten der Informatik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9509750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Darstellung von Zeichen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20642" y="1196752"/>
            <a:ext cx="8599829" cy="4641379"/>
          </a:xfrm>
        </p:spPr>
        <p:txBody>
          <a:bodyPr/>
          <a:lstStyle/>
          <a:p>
            <a:r>
              <a:rPr lang="de-AT" dirty="0" smtClean="0"/>
              <a:t>Die Speicherung von </a:t>
            </a:r>
            <a:r>
              <a:rPr lang="de-AT" dirty="0" smtClean="0"/>
              <a:t>Zeichen (z.B</a:t>
            </a:r>
            <a:r>
              <a:rPr lang="de-AT" dirty="0" smtClean="0"/>
              <a:t>. </a:t>
            </a:r>
            <a:r>
              <a:rPr lang="de-AT" dirty="0" smtClean="0"/>
              <a:t>eingegeben über </a:t>
            </a:r>
            <a:r>
              <a:rPr lang="de-AT" dirty="0" smtClean="0"/>
              <a:t>eine </a:t>
            </a:r>
            <a:r>
              <a:rPr lang="de-AT" dirty="0" smtClean="0"/>
              <a:t>länder- </a:t>
            </a:r>
            <a:r>
              <a:rPr lang="de-AT" dirty="0" smtClean="0"/>
              <a:t>u. </a:t>
            </a:r>
            <a:r>
              <a:rPr lang="de-AT" dirty="0" smtClean="0"/>
              <a:t>sprachenspezifische Tastatur) bedarf </a:t>
            </a:r>
            <a:r>
              <a:rPr lang="de-AT" dirty="0" smtClean="0"/>
              <a:t>einer Codierung.</a:t>
            </a:r>
          </a:p>
          <a:p>
            <a:r>
              <a:rPr lang="de-AT" dirty="0" smtClean="0"/>
              <a:t>Dazu wird jeder Taste bzw. jeder Tastenkombination ein bestimmter Binärcode zugewiesen.</a:t>
            </a:r>
          </a:p>
          <a:p>
            <a:r>
              <a:rPr lang="de-AT" dirty="0" smtClean="0"/>
              <a:t>Um diese Daten zwischen Computersystemen austauschen zu können, muss dieser Code standardisieret werden.</a:t>
            </a:r>
          </a:p>
          <a:p>
            <a:r>
              <a:rPr lang="de-AT" dirty="0" smtClean="0"/>
              <a:t>Ein historisch wichtiger Code ist der ASCII (American Standard Code </a:t>
            </a:r>
            <a:r>
              <a:rPr lang="de-AT" dirty="0" err="1" smtClean="0"/>
              <a:t>for</a:t>
            </a:r>
            <a:r>
              <a:rPr lang="de-AT" dirty="0" smtClean="0"/>
              <a:t> Information Interchange), der praktisch auf allen Computersystemen verwendet wird.</a:t>
            </a:r>
          </a:p>
          <a:p>
            <a:r>
              <a:rPr lang="de-AT" dirty="0" smtClean="0"/>
              <a:t>Ursprünglich reichten 7 Bits aus, um alle druckbaren Zeichen des englischen Alphabets inklusive einiger Steuerzeichen zu codieren. Das 8. Bit diente als Kontrollbit.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71014904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7504" y="-237854"/>
            <a:ext cx="9036496" cy="2010670"/>
          </a:xfrm>
        </p:spPr>
        <p:txBody>
          <a:bodyPr>
            <a:normAutofit fontScale="90000"/>
          </a:bodyPr>
          <a:lstStyle/>
          <a:p>
            <a:r>
              <a:rPr lang="de-DE" dirty="0" smtClean="0"/>
              <a:t>7-Bit ASCII Zeichenkodierung</a:t>
            </a:r>
            <a:br>
              <a:rPr lang="de-DE" dirty="0" smtClean="0"/>
            </a:br>
            <a:r>
              <a:rPr lang="de-DE" b="1" dirty="0" smtClean="0">
                <a:solidFill>
                  <a:srgbClr val="292929"/>
                </a:solidFill>
              </a:rPr>
              <a:t>A</a:t>
            </a:r>
            <a:r>
              <a:rPr lang="de-DE" sz="2700" dirty="0" smtClean="0">
                <a:solidFill>
                  <a:srgbClr val="292929"/>
                </a:solidFill>
              </a:rPr>
              <a:t>merican </a:t>
            </a:r>
            <a:r>
              <a:rPr lang="de-DE" b="1" dirty="0">
                <a:solidFill>
                  <a:srgbClr val="292929"/>
                </a:solidFill>
              </a:rPr>
              <a:t>S</a:t>
            </a:r>
            <a:r>
              <a:rPr lang="de-DE" sz="2700" dirty="0">
                <a:solidFill>
                  <a:srgbClr val="292929"/>
                </a:solidFill>
              </a:rPr>
              <a:t>tandard </a:t>
            </a:r>
            <a:r>
              <a:rPr lang="de-DE" b="1" dirty="0">
                <a:solidFill>
                  <a:srgbClr val="292929"/>
                </a:solidFill>
              </a:rPr>
              <a:t>C</a:t>
            </a:r>
            <a:r>
              <a:rPr lang="de-DE" sz="2700" dirty="0">
                <a:solidFill>
                  <a:srgbClr val="292929"/>
                </a:solidFill>
              </a:rPr>
              <a:t>ode </a:t>
            </a:r>
            <a:r>
              <a:rPr lang="de-DE" sz="2700" dirty="0" err="1">
                <a:solidFill>
                  <a:srgbClr val="292929"/>
                </a:solidFill>
              </a:rPr>
              <a:t>for</a:t>
            </a:r>
            <a:r>
              <a:rPr lang="de-DE" sz="2700" dirty="0">
                <a:solidFill>
                  <a:srgbClr val="292929"/>
                </a:solidFill>
              </a:rPr>
              <a:t> </a:t>
            </a:r>
            <a:r>
              <a:rPr lang="de-DE" b="1" dirty="0">
                <a:solidFill>
                  <a:srgbClr val="292929"/>
                </a:solidFill>
              </a:rPr>
              <a:t>I</a:t>
            </a:r>
            <a:r>
              <a:rPr lang="de-DE" sz="2700" dirty="0">
                <a:solidFill>
                  <a:srgbClr val="292929"/>
                </a:solidFill>
              </a:rPr>
              <a:t>nformation </a:t>
            </a:r>
            <a:r>
              <a:rPr lang="de-DE" b="1" dirty="0">
                <a:solidFill>
                  <a:srgbClr val="292929"/>
                </a:solidFill>
              </a:rPr>
              <a:t>I</a:t>
            </a:r>
            <a:r>
              <a:rPr lang="de-DE" sz="2700" dirty="0">
                <a:solidFill>
                  <a:srgbClr val="292929"/>
                </a:solidFill>
              </a:rPr>
              <a:t>nterchange</a:t>
            </a:r>
            <a:endParaRPr lang="de-DE" dirty="0">
              <a:solidFill>
                <a:srgbClr val="292929"/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27" t="57599" r="42046" b="17543"/>
          <a:stretch/>
        </p:blipFill>
        <p:spPr bwMode="auto">
          <a:xfrm>
            <a:off x="160056" y="1988616"/>
            <a:ext cx="8830649" cy="41100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2628456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ChangeArrowheads="1"/>
          </p:cNvSpPr>
          <p:nvPr>
            <p:ph type="title"/>
          </p:nvPr>
        </p:nvSpPr>
        <p:spPr>
          <a:xfrm>
            <a:off x="539552" y="692696"/>
            <a:ext cx="8365430" cy="1152675"/>
          </a:xfrm>
        </p:spPr>
        <p:txBody>
          <a:bodyPr/>
          <a:lstStyle/>
          <a:p>
            <a:pPr algn="l"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GB" sz="6000" dirty="0" err="1" smtClean="0"/>
              <a:t>Abschnitt</a:t>
            </a:r>
            <a:r>
              <a:rPr lang="en-GB" sz="6000" dirty="0" smtClean="0"/>
              <a:t> 1                       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611560" y="2622270"/>
            <a:ext cx="8352928" cy="2750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lnSpc>
                <a:spcPct val="93000"/>
              </a:lnSpc>
              <a:spcAft>
                <a:spcPts val="30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de-AT" sz="4400" dirty="0">
                <a:solidFill>
                  <a:schemeClr val="accent3">
                    <a:lumMod val="75000"/>
                  </a:schemeClr>
                </a:solidFill>
              </a:rPr>
              <a:t>Geschichte der Informatik</a:t>
            </a:r>
          </a:p>
          <a:p>
            <a:pPr marL="571500" indent="-571500">
              <a:lnSpc>
                <a:spcPct val="93000"/>
              </a:lnSpc>
              <a:spcAft>
                <a:spcPts val="30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de-AT" sz="4400" dirty="0" smtClean="0">
                <a:solidFill>
                  <a:schemeClr val="bg1">
                    <a:lumMod val="75000"/>
                  </a:schemeClr>
                </a:solidFill>
              </a:rPr>
              <a:t>Grundlagen der Informatik</a:t>
            </a:r>
          </a:p>
          <a:p>
            <a:pPr marL="571500" indent="-571500">
              <a:lnSpc>
                <a:spcPct val="93000"/>
              </a:lnSpc>
              <a:spcAft>
                <a:spcPts val="30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de-AT" sz="4400" dirty="0" smtClean="0">
                <a:solidFill>
                  <a:schemeClr val="bg1">
                    <a:lumMod val="75000"/>
                  </a:schemeClr>
                </a:solidFill>
              </a:rPr>
              <a:t>Hardware-Architektur</a:t>
            </a:r>
            <a:endParaRPr lang="de-AT" sz="44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3" name="Gerade Verbindung 2"/>
          <p:cNvCxnSpPr/>
          <p:nvPr/>
        </p:nvCxnSpPr>
        <p:spPr>
          <a:xfrm>
            <a:off x="611560" y="1700808"/>
            <a:ext cx="7992888" cy="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050686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008" y="-171400"/>
            <a:ext cx="9036496" cy="1218582"/>
          </a:xfrm>
        </p:spPr>
        <p:txBody>
          <a:bodyPr>
            <a:normAutofit/>
          </a:bodyPr>
          <a:lstStyle/>
          <a:p>
            <a:r>
              <a:rPr lang="de-DE" dirty="0" smtClean="0"/>
              <a:t>ASCII Zeichenkodierung</a:t>
            </a:r>
            <a:endParaRPr lang="de-DE" dirty="0">
              <a:solidFill>
                <a:srgbClr val="292929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827584" y="1052736"/>
            <a:ext cx="792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 smtClean="0">
                <a:solidFill>
                  <a:schemeClr val="tx1"/>
                </a:solidFill>
              </a:rPr>
              <a:t>Später wurde das 8. Bit für landesspezifische Umlaute u. </a:t>
            </a:r>
            <a:br>
              <a:rPr lang="de-DE" sz="2200" dirty="0" smtClean="0">
                <a:solidFill>
                  <a:schemeClr val="tx1"/>
                </a:solidFill>
              </a:rPr>
            </a:br>
            <a:r>
              <a:rPr lang="de-DE" sz="2200" dirty="0" smtClean="0">
                <a:solidFill>
                  <a:schemeClr val="tx1"/>
                </a:solidFill>
              </a:rPr>
              <a:t>Währungssymbole und andere Sonderzeichen verwendet.</a:t>
            </a:r>
            <a:endParaRPr lang="de-DE" sz="2200" dirty="0">
              <a:solidFill>
                <a:schemeClr val="tx1"/>
              </a:solidFill>
            </a:endParaRPr>
          </a:p>
        </p:txBody>
      </p:sp>
      <p:pic>
        <p:nvPicPr>
          <p:cNvPr id="1026" name="Picture 2" descr="http://www.chip.de/ii/1/2/5/4/9/5/8/0/ascii-93c823e7009f26b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128" y="1872568"/>
            <a:ext cx="6680164" cy="4896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22436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Unicode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20642" y="1052736"/>
            <a:ext cx="8743845" cy="5589240"/>
          </a:xfrm>
        </p:spPr>
        <p:txBody>
          <a:bodyPr/>
          <a:lstStyle/>
          <a:p>
            <a:r>
              <a:rPr lang="de-AT" dirty="0" smtClean="0"/>
              <a:t>Ziel von Unicode ist es, nicht nur 2</a:t>
            </a:r>
            <a:r>
              <a:rPr lang="de-AT" baseline="30000" dirty="0" smtClean="0"/>
              <a:t>8</a:t>
            </a:r>
            <a:r>
              <a:rPr lang="de-AT" dirty="0" smtClean="0"/>
              <a:t>=256 Zeichen darstellen zu können, sondern alle sinnvollen Zeichen, aller Sprach- u. Schriftkulturen abzubilden.</a:t>
            </a:r>
          </a:p>
          <a:p>
            <a:r>
              <a:rPr lang="de-AT" dirty="0" smtClean="0"/>
              <a:t>Unicode wurde 1991 als neuer Standard eingeführt und basiert auf mehreren (17) Ebenen, in denen jeweils 2</a:t>
            </a:r>
            <a:r>
              <a:rPr lang="de-AT" baseline="30000" dirty="0" smtClean="0"/>
              <a:t>16</a:t>
            </a:r>
            <a:r>
              <a:rPr lang="de-AT" dirty="0" smtClean="0"/>
              <a:t>=65536 Zeichen dargestellt werden können. Davon sind zur Zeit erst 6 Ebenen in Verwendung.</a:t>
            </a:r>
          </a:p>
          <a:p>
            <a:pPr lvl="1"/>
            <a:r>
              <a:rPr lang="de-AT" dirty="0" smtClean="0"/>
              <a:t>1998: € Währungszeichen</a:t>
            </a:r>
          </a:p>
          <a:p>
            <a:pPr lvl="1"/>
            <a:r>
              <a:rPr lang="de-AT" dirty="0" smtClean="0"/>
              <a:t>2006: Keilschrift</a:t>
            </a:r>
          </a:p>
          <a:p>
            <a:pPr lvl="1"/>
            <a:r>
              <a:rPr lang="de-AT" dirty="0" smtClean="0"/>
              <a:t>In Zukunft: Gebärdenzeichen</a:t>
            </a:r>
          </a:p>
          <a:p>
            <a:r>
              <a:rPr lang="de-AT" dirty="0" smtClean="0"/>
              <a:t>Jedes in Unicode codierte Zeichen ist einem sog. Codepunkt (</a:t>
            </a:r>
            <a:r>
              <a:rPr lang="de-AT" dirty="0" err="1" smtClean="0"/>
              <a:t>code</a:t>
            </a:r>
            <a:r>
              <a:rPr lang="de-AT" dirty="0" smtClean="0"/>
              <a:t> </a:t>
            </a:r>
            <a:r>
              <a:rPr lang="de-AT" dirty="0" err="1" smtClean="0"/>
              <a:t>points</a:t>
            </a:r>
            <a:r>
              <a:rPr lang="de-AT" dirty="0" smtClean="0"/>
              <a:t>, </a:t>
            </a:r>
            <a:r>
              <a:rPr lang="de-AT" dirty="0" err="1" smtClean="0"/>
              <a:t>U+hhhh</a:t>
            </a:r>
            <a:r>
              <a:rPr lang="de-AT" dirty="0" smtClean="0"/>
              <a:t>) zugeordnet.</a:t>
            </a:r>
          </a:p>
          <a:p>
            <a:r>
              <a:rPr lang="de-AT" smtClean="0"/>
              <a:t>Die Kodierung </a:t>
            </a:r>
            <a:r>
              <a:rPr lang="de-AT" dirty="0" smtClean="0"/>
              <a:t>wird durch ein </a:t>
            </a:r>
            <a:r>
              <a:rPr lang="de-AT" dirty="0"/>
              <a:t>Transformationsformat </a:t>
            </a:r>
            <a:r>
              <a:rPr lang="de-AT" dirty="0" smtClean="0"/>
              <a:t>(UTF; Universal </a:t>
            </a:r>
            <a:r>
              <a:rPr lang="de-AT" dirty="0"/>
              <a:t>Transformation </a:t>
            </a:r>
            <a:r>
              <a:rPr lang="de-AT" dirty="0" smtClean="0"/>
              <a:t>Format) </a:t>
            </a:r>
            <a:r>
              <a:rPr lang="de-AT" dirty="0" smtClean="0"/>
              <a:t>implementiert, das jedem Unicode-Zeichen ein Folge von Bytes </a:t>
            </a:r>
            <a:r>
              <a:rPr lang="de-AT" smtClean="0"/>
              <a:t>zuweist (meist UTF-8</a:t>
            </a:r>
            <a:r>
              <a:rPr lang="de-AT" dirty="0" smtClean="0"/>
              <a:t>)</a:t>
            </a:r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30784474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Darstellung von Zahlen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20642" y="1052736"/>
            <a:ext cx="8671837" cy="5400600"/>
          </a:xfrm>
        </p:spPr>
        <p:txBody>
          <a:bodyPr/>
          <a:lstStyle/>
          <a:p>
            <a:r>
              <a:rPr lang="de-AT" dirty="0" smtClean="0"/>
              <a:t>Um Zahlen darzustellen, reicht eine bloße Zeichen-darstellung nicht aus. </a:t>
            </a:r>
          </a:p>
          <a:p>
            <a:r>
              <a:rPr lang="de-AT" dirty="0" smtClean="0"/>
              <a:t>Die Zeichenketten müssen daher, entsprechend dem zugrundeliegenden Zahlensystem</a:t>
            </a:r>
            <a:r>
              <a:rPr lang="de-AT" dirty="0"/>
              <a:t> </a:t>
            </a:r>
            <a:r>
              <a:rPr lang="de-AT" dirty="0" smtClean="0"/>
              <a:t>und Zahlenformat interpretiert werden.</a:t>
            </a:r>
          </a:p>
          <a:p>
            <a:r>
              <a:rPr lang="de-AT" dirty="0" smtClean="0"/>
              <a:t>Das Binärsystem ist wie das Dezimalsystem ein Stellenwertsystem</a:t>
            </a:r>
          </a:p>
          <a:p>
            <a:pPr lvl="1"/>
            <a:r>
              <a:rPr lang="de-AT" sz="2000" dirty="0" smtClean="0"/>
              <a:t>Die Wertigkeit eines Zeichens hängt von seiner Position (Stelle) ab</a:t>
            </a:r>
          </a:p>
          <a:p>
            <a:r>
              <a:rPr lang="de-AT" dirty="0" smtClean="0"/>
              <a:t>Man unterscheidet zur Speicherung von Daten mehrere Datentypen:</a:t>
            </a:r>
          </a:p>
          <a:p>
            <a:pPr lvl="1"/>
            <a:r>
              <a:rPr lang="de-AT" sz="2000" dirty="0" smtClean="0"/>
              <a:t>Ganze Zahlen (Integer)</a:t>
            </a:r>
          </a:p>
          <a:p>
            <a:pPr lvl="2"/>
            <a:r>
              <a:rPr lang="de-AT" sz="2000" dirty="0" err="1" smtClean="0"/>
              <a:t>zB</a:t>
            </a:r>
            <a:r>
              <a:rPr lang="de-AT" sz="2000" dirty="0" smtClean="0"/>
              <a:t>. 12638</a:t>
            </a:r>
          </a:p>
          <a:p>
            <a:pPr lvl="1"/>
            <a:r>
              <a:rPr lang="de-AT" sz="2000" dirty="0" smtClean="0"/>
              <a:t>Gleitkommazahlen (Floating Point)</a:t>
            </a:r>
          </a:p>
          <a:p>
            <a:pPr lvl="2"/>
            <a:r>
              <a:rPr lang="de-AT" sz="2000" dirty="0" err="1" smtClean="0"/>
              <a:t>zB</a:t>
            </a:r>
            <a:r>
              <a:rPr lang="de-AT" sz="2000" dirty="0" smtClean="0"/>
              <a:t>. 1,2638·10</a:t>
            </a:r>
            <a:r>
              <a:rPr lang="de-AT" sz="2000" baseline="30000" dirty="0" smtClean="0"/>
              <a:t>4</a:t>
            </a:r>
            <a:endParaRPr lang="de-AT" sz="2000" baseline="30000" dirty="0"/>
          </a:p>
        </p:txBody>
      </p:sp>
    </p:spTree>
    <p:extLst>
      <p:ext uri="{BB962C8B-B14F-4D97-AF65-F5344CB8AC3E}">
        <p14:creationId xmlns:p14="http://schemas.microsoft.com/office/powerpoint/2010/main" val="130270961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Ganze </a:t>
            </a:r>
            <a:r>
              <a:rPr lang="de-AT" dirty="0"/>
              <a:t>Zahlen (Integer)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7544" y="980728"/>
            <a:ext cx="8928992" cy="4641379"/>
          </a:xfrm>
        </p:spPr>
        <p:txBody>
          <a:bodyPr/>
          <a:lstStyle/>
          <a:p>
            <a:r>
              <a:rPr lang="de-AT" dirty="0" smtClean="0"/>
              <a:t>Darstellung und Umwandlung ganzer Zahlen</a:t>
            </a:r>
          </a:p>
          <a:p>
            <a:pPr lvl="1"/>
            <a:r>
              <a:rPr lang="de-AT" sz="2000" dirty="0" smtClean="0"/>
              <a:t>Dezimalsystem </a:t>
            </a:r>
            <a:r>
              <a:rPr lang="de-AT" sz="2000" dirty="0" smtClean="0">
                <a:sym typeface="Wingdings" panose="05000000000000000000" pitchFamily="2" charset="2"/>
              </a:rPr>
              <a:t> Dualsystem</a:t>
            </a:r>
          </a:p>
          <a:p>
            <a:pPr lvl="2"/>
            <a:r>
              <a:rPr lang="de-AT" sz="2000" dirty="0" smtClean="0">
                <a:sym typeface="Wingdings" panose="05000000000000000000" pitchFamily="2" charset="2"/>
              </a:rPr>
              <a:t>211</a:t>
            </a:r>
            <a:r>
              <a:rPr lang="de-AT" sz="2000" baseline="-25000" dirty="0" smtClean="0">
                <a:sym typeface="Wingdings" panose="05000000000000000000" pitchFamily="2" charset="2"/>
              </a:rPr>
              <a:t>dez</a:t>
            </a:r>
            <a:r>
              <a:rPr lang="de-AT" sz="2000" dirty="0" smtClean="0">
                <a:sym typeface="Wingdings" panose="05000000000000000000" pitchFamily="2" charset="2"/>
              </a:rPr>
              <a:t> = 11010011</a:t>
            </a:r>
            <a:r>
              <a:rPr lang="de-AT" sz="2000" baseline="-25000" dirty="0" smtClean="0">
                <a:sym typeface="Wingdings" panose="05000000000000000000" pitchFamily="2" charset="2"/>
              </a:rPr>
              <a:t>bin</a:t>
            </a:r>
          </a:p>
          <a:p>
            <a:pPr lvl="2"/>
            <a:endParaRPr lang="de-AT" sz="2000" baseline="-25000" dirty="0">
              <a:sym typeface="Wingdings" panose="05000000000000000000" pitchFamily="2" charset="2"/>
            </a:endParaRPr>
          </a:p>
          <a:p>
            <a:pPr lvl="2"/>
            <a:endParaRPr lang="de-AT" sz="2000" baseline="-25000" dirty="0" smtClean="0">
              <a:sym typeface="Wingdings" panose="05000000000000000000" pitchFamily="2" charset="2"/>
            </a:endParaRPr>
          </a:p>
          <a:p>
            <a:pPr marL="914400" lvl="2" indent="0">
              <a:buNone/>
            </a:pPr>
            <a:endParaRPr lang="de-AT" sz="2000" baseline="-25000" dirty="0" smtClean="0">
              <a:sym typeface="Wingdings" panose="05000000000000000000" pitchFamily="2" charset="2"/>
            </a:endParaRPr>
          </a:p>
          <a:p>
            <a:pPr marL="914400" lvl="2" indent="0">
              <a:buNone/>
            </a:pPr>
            <a:endParaRPr lang="de-AT" sz="2000" baseline="-25000" dirty="0" smtClean="0">
              <a:sym typeface="Wingdings" panose="05000000000000000000" pitchFamily="2" charset="2"/>
            </a:endParaRPr>
          </a:p>
          <a:p>
            <a:pPr lvl="2"/>
            <a:endParaRPr lang="de-AT" sz="2000" baseline="-25000" dirty="0">
              <a:sym typeface="Wingdings" panose="05000000000000000000" pitchFamily="2" charset="2"/>
            </a:endParaRPr>
          </a:p>
          <a:p>
            <a:pPr lvl="1"/>
            <a:r>
              <a:rPr lang="de-AT" sz="2000" dirty="0" smtClean="0">
                <a:sym typeface="Wingdings" panose="05000000000000000000" pitchFamily="2" charset="2"/>
              </a:rPr>
              <a:t>Dualsystem </a:t>
            </a:r>
            <a:r>
              <a:rPr lang="de-AT" sz="2000" dirty="0">
                <a:sym typeface="Wingdings" panose="05000000000000000000" pitchFamily="2" charset="2"/>
              </a:rPr>
              <a:t> Dezimalsystem</a:t>
            </a:r>
          </a:p>
          <a:p>
            <a:pPr marL="457200" lvl="1" indent="0">
              <a:buNone/>
            </a:pPr>
            <a:endParaRPr lang="de-AT" sz="2000" dirty="0" smtClean="0"/>
          </a:p>
          <a:p>
            <a:endParaRPr lang="de-AT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1484784"/>
            <a:ext cx="2225036" cy="4005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8823" y="3775670"/>
            <a:ext cx="3705225" cy="253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1490882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sz="4800" dirty="0" smtClean="0"/>
              <a:t>Rechnen mit binären Zahlen</a:t>
            </a:r>
            <a:endParaRPr lang="de-AT" sz="4800" dirty="0"/>
          </a:p>
        </p:txBody>
      </p:sp>
      <p:grpSp>
        <p:nvGrpSpPr>
          <p:cNvPr id="6" name="Gruppieren 5"/>
          <p:cNvGrpSpPr/>
          <p:nvPr/>
        </p:nvGrpSpPr>
        <p:grpSpPr>
          <a:xfrm>
            <a:off x="-36512" y="1268760"/>
            <a:ext cx="9180512" cy="5112568"/>
            <a:chOff x="-36512" y="1268760"/>
            <a:chExt cx="9180512" cy="5112568"/>
          </a:xfrm>
        </p:grpSpPr>
        <p:pic>
          <p:nvPicPr>
            <p:cNvPr id="7170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268760"/>
              <a:ext cx="9144000" cy="5081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Rechteck 2"/>
            <p:cNvSpPr/>
            <p:nvPr/>
          </p:nvSpPr>
          <p:spPr>
            <a:xfrm>
              <a:off x="-36512" y="5661248"/>
              <a:ext cx="1080120" cy="7200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58423131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sz="4800" dirty="0" smtClean="0"/>
              <a:t>Rechnen mit binären Zahlen</a:t>
            </a:r>
            <a:endParaRPr lang="de-AT" sz="4800" dirty="0"/>
          </a:p>
        </p:txBody>
      </p:sp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1556792"/>
            <a:ext cx="9244742" cy="44593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5764958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Programmierung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20642" y="1268760"/>
            <a:ext cx="8743845" cy="4641379"/>
          </a:xfrm>
        </p:spPr>
        <p:txBody>
          <a:bodyPr/>
          <a:lstStyle/>
          <a:p>
            <a:r>
              <a:rPr lang="de-AT" dirty="0" smtClean="0"/>
              <a:t>Unter Programmierung versteht man das Beschreiben von Arbeitsschritten in für den Computer verständlichen Befehlscodes zur Lösung bestimmter Aufgaben. </a:t>
            </a:r>
          </a:p>
          <a:p>
            <a:r>
              <a:rPr lang="de-AT" dirty="0" smtClean="0"/>
              <a:t>Die Vereinbarung dieser Befehlscodes (Syntax) ist in diversen Programmiersprachen unterschiedlich festgelegt.</a:t>
            </a:r>
          </a:p>
          <a:p>
            <a:r>
              <a:rPr lang="de-AT" dirty="0" smtClean="0"/>
              <a:t>Die Eingabe dieser Befehlssequenzen kann im einfachsten Fall über einfache Texteditoren, oder über eigene Programmentwicklungsumgebungen geschehen.</a:t>
            </a:r>
          </a:p>
          <a:p>
            <a:r>
              <a:rPr lang="de-AT" dirty="0" smtClean="0"/>
              <a:t>Entwicklungsumgebungen können auch mehrere Programmiersprachen unterstützen.</a:t>
            </a:r>
          </a:p>
          <a:p>
            <a:r>
              <a:rPr lang="de-AT" dirty="0" smtClean="0"/>
              <a:t>Für verschiedene Problemstellungen eignen sich verschiedene Programmiersprachen unterschiedlich gut.</a:t>
            </a:r>
          </a:p>
        </p:txBody>
      </p:sp>
    </p:spTree>
    <p:extLst>
      <p:ext uri="{BB962C8B-B14F-4D97-AF65-F5344CB8AC3E}">
        <p14:creationId xmlns:p14="http://schemas.microsoft.com/office/powerpoint/2010/main" val="357430424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Programmiersprachen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smtClean="0"/>
              <a:t>Eine Programmiersprache ist ein genau definierter Befehlsumfang, mit dem ein Lösungsalgorithmus für ein Anwendungsproblem beschrieben wird. </a:t>
            </a:r>
          </a:p>
          <a:p>
            <a:r>
              <a:rPr lang="de-AT" dirty="0" smtClean="0"/>
              <a:t>Ein genau definierter Sprach- u. Befehlsumfang (Syntax) und –</a:t>
            </a:r>
            <a:r>
              <a:rPr lang="de-AT" dirty="0" err="1" smtClean="0"/>
              <a:t>bedeutung</a:t>
            </a:r>
            <a:r>
              <a:rPr lang="de-AT" dirty="0" smtClean="0"/>
              <a:t> (Semantik) ermöglichen dem Compiler/Interpreter, präzise Anweisungen für den Computer zu erzeugen.</a:t>
            </a:r>
          </a:p>
          <a:p>
            <a:r>
              <a:rPr lang="de-AT" dirty="0" smtClean="0"/>
              <a:t>Es gibt hunderte Programmiersprachen, von denen viele für Spezialanwendungen bzw. im Rahmen von universitären Forschungsprojekten entstanden sind.</a:t>
            </a:r>
          </a:p>
          <a:p>
            <a:r>
              <a:rPr lang="de-AT" dirty="0" smtClean="0"/>
              <a:t>Nur einige von ihnen haben sich zu klassischen Standardprogrammiersprachen entwickelt und durchgesetzt.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10447207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08720"/>
          </a:xfrm>
        </p:spPr>
        <p:txBody>
          <a:bodyPr/>
          <a:lstStyle/>
          <a:p>
            <a:r>
              <a:rPr lang="de-AT" sz="4400" dirty="0"/>
              <a:t>Übersetzung in Maschinensprache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20642" y="1268760"/>
            <a:ext cx="8743845" cy="4641379"/>
          </a:xfrm>
        </p:spPr>
        <p:txBody>
          <a:bodyPr/>
          <a:lstStyle/>
          <a:p>
            <a:r>
              <a:rPr lang="de-AT" dirty="0" smtClean="0"/>
              <a:t>Vor Programmstart muss das Programm vom Compiler oder Interpreter in Maschinensprache übersetzt werden.</a:t>
            </a:r>
            <a:endParaRPr lang="de-AT" dirty="0"/>
          </a:p>
        </p:txBody>
      </p:sp>
      <p:pic>
        <p:nvPicPr>
          <p:cNvPr id="4" name="Picture 2" descr="https://cartoon.iguw.tuwien.ac.at/fit/fit04/konz/proz/01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3431" y="2050636"/>
            <a:ext cx="4824536" cy="4728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438500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7504" y="-99392"/>
            <a:ext cx="8928992" cy="1124744"/>
          </a:xfrm>
        </p:spPr>
        <p:txBody>
          <a:bodyPr/>
          <a:lstStyle/>
          <a:p>
            <a:r>
              <a:rPr lang="de-AT" sz="4400" dirty="0" smtClean="0"/>
              <a:t>Compiler</a:t>
            </a:r>
            <a:endParaRPr lang="de-AT" sz="44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1520" y="1216688"/>
            <a:ext cx="8712968" cy="5622107"/>
          </a:xfrm>
        </p:spPr>
        <p:txBody>
          <a:bodyPr/>
          <a:lstStyle/>
          <a:p>
            <a:r>
              <a:rPr lang="de-AT" sz="2800" dirty="0" smtClean="0"/>
              <a:t>Programmerstellung mit Compiler</a:t>
            </a:r>
          </a:p>
          <a:p>
            <a:pPr lvl="1"/>
            <a:r>
              <a:rPr lang="de-AT" sz="2200" dirty="0" smtClean="0"/>
              <a:t>Nachdem das Programm (in einem Editor oder in der Entwicklungsumgebung) geschrieben (codiert) wurde, wird der Programmtext von einem Compiler in Maschinensprache übersetzt. </a:t>
            </a:r>
          </a:p>
          <a:p>
            <a:pPr lvl="1"/>
            <a:r>
              <a:rPr lang="de-AT" sz="2200" dirty="0" smtClean="0"/>
              <a:t>Jede Programmiersprache verfügt über einen eigenen Compiler</a:t>
            </a:r>
          </a:p>
          <a:p>
            <a:pPr lvl="2"/>
            <a:r>
              <a:rPr lang="de-AT" sz="2000" dirty="0" smtClean="0"/>
              <a:t>Dieser „</a:t>
            </a:r>
            <a:r>
              <a:rPr lang="de-AT" sz="2000" dirty="0" err="1" smtClean="0"/>
              <a:t>compilierte</a:t>
            </a:r>
            <a:r>
              <a:rPr lang="de-AT" sz="2000" dirty="0" smtClean="0"/>
              <a:t>“ Code wird Objektcode genannt und ist noch nicht direkt lauffähig, sondern muss noch „gelinkt“ werden.</a:t>
            </a:r>
          </a:p>
          <a:p>
            <a:pPr lvl="2"/>
            <a:r>
              <a:rPr lang="de-AT" sz="2000" dirty="0" smtClean="0"/>
              <a:t>Der Linker fügt betriebssystemrelevante Codeteile ein und erstellt den endgültigen </a:t>
            </a:r>
            <a:r>
              <a:rPr lang="de-AT" sz="2000" dirty="0" err="1" smtClean="0"/>
              <a:t>exekutierbaren</a:t>
            </a:r>
            <a:r>
              <a:rPr lang="de-AT" sz="2000" dirty="0" smtClean="0"/>
              <a:t> Code.</a:t>
            </a:r>
          </a:p>
          <a:p>
            <a:pPr lvl="2"/>
            <a:r>
              <a:rPr lang="de-AT" sz="2000" dirty="0" smtClean="0"/>
              <a:t>Dieser Exe-File ist damit für genau diese Computerumgebung (Rechnerarchitektur, Betriebssystem, Prozessor) erstellt.</a:t>
            </a:r>
          </a:p>
          <a:p>
            <a:pPr lvl="1"/>
            <a:r>
              <a:rPr lang="de-AT" sz="2000" dirty="0" smtClean="0"/>
              <a:t>Vertreter: Pascal, C, FORTRAN, COBOL, MODULA, C++</a:t>
            </a:r>
          </a:p>
          <a:p>
            <a:pPr marL="457200" lvl="1" indent="0">
              <a:buNone/>
            </a:pPr>
            <a:endParaRPr lang="de-AT" sz="2200" dirty="0" smtClean="0"/>
          </a:p>
          <a:p>
            <a:pPr lvl="1"/>
            <a:endParaRPr lang="de-AT" sz="2200" dirty="0"/>
          </a:p>
        </p:txBody>
      </p:sp>
    </p:spTree>
    <p:extLst>
      <p:ext uri="{BB962C8B-B14F-4D97-AF65-F5344CB8AC3E}">
        <p14:creationId xmlns:p14="http://schemas.microsoft.com/office/powerpoint/2010/main" val="350633152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Der Computer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23528" y="1340768"/>
            <a:ext cx="8640960" cy="5256584"/>
          </a:xfrm>
        </p:spPr>
        <p:txBody>
          <a:bodyPr>
            <a:normAutofit/>
          </a:bodyPr>
          <a:lstStyle/>
          <a:p>
            <a:r>
              <a:rPr lang="de-DE" sz="3200" dirty="0" smtClean="0"/>
              <a:t>Computer</a:t>
            </a:r>
          </a:p>
          <a:p>
            <a:pPr lvl="1"/>
            <a:r>
              <a:rPr lang="de-DE" sz="2800" dirty="0" smtClean="0"/>
              <a:t>Wörtliche Bedeutung: </a:t>
            </a:r>
          </a:p>
          <a:p>
            <a:pPr lvl="2"/>
            <a:r>
              <a:rPr lang="de-DE" sz="2400" i="1" dirty="0" smtClean="0"/>
              <a:t>lat</a:t>
            </a:r>
            <a:r>
              <a:rPr lang="de-DE" sz="2400" i="1" dirty="0"/>
              <a:t>. </a:t>
            </a:r>
            <a:r>
              <a:rPr lang="de-DE" sz="2400" i="1" dirty="0" err="1" smtClean="0"/>
              <a:t>co</a:t>
            </a:r>
            <a:r>
              <a:rPr lang="de-DE" sz="2400" i="1" dirty="0" smtClean="0"/>
              <a:t>/</a:t>
            </a:r>
            <a:r>
              <a:rPr lang="de-DE" sz="2400" i="1" dirty="0" err="1" smtClean="0"/>
              <a:t>com</a:t>
            </a:r>
            <a:r>
              <a:rPr lang="de-DE" sz="2400" i="1" dirty="0" smtClean="0"/>
              <a:t> (Vorsilbe) </a:t>
            </a:r>
            <a:r>
              <a:rPr lang="de-DE" sz="2400" i="1" dirty="0"/>
              <a:t>	</a:t>
            </a:r>
            <a:r>
              <a:rPr lang="de-DE" sz="2400" i="1" dirty="0" smtClean="0"/>
              <a:t>zusammen</a:t>
            </a:r>
            <a:endParaRPr lang="de-DE" sz="2400" i="1" dirty="0"/>
          </a:p>
          <a:p>
            <a:pPr lvl="2"/>
            <a:r>
              <a:rPr lang="de-DE" sz="2400" i="1" dirty="0" smtClean="0"/>
              <a:t>lat. </a:t>
            </a:r>
            <a:r>
              <a:rPr lang="de-DE" sz="2400" i="1" dirty="0" err="1"/>
              <a:t>p</a:t>
            </a:r>
            <a:r>
              <a:rPr lang="de-DE" sz="2400" i="1" dirty="0" err="1" smtClean="0"/>
              <a:t>utare</a:t>
            </a:r>
            <a:r>
              <a:rPr lang="de-DE" sz="2400" i="1" dirty="0" smtClean="0"/>
              <a:t>			glauben, schätzen, rechnen</a:t>
            </a:r>
          </a:p>
          <a:p>
            <a:pPr lvl="2"/>
            <a:r>
              <a:rPr lang="de-DE" sz="2400" i="1" dirty="0" smtClean="0">
                <a:sym typeface="Wingdings" panose="05000000000000000000" pitchFamily="2" charset="2"/>
              </a:rPr>
              <a:t> </a:t>
            </a:r>
            <a:r>
              <a:rPr lang="de-DE" sz="2400" i="1" dirty="0" err="1" smtClean="0"/>
              <a:t>computare</a:t>
            </a:r>
            <a:r>
              <a:rPr lang="de-DE" sz="2400" i="1" dirty="0"/>
              <a:t>	</a:t>
            </a:r>
            <a:r>
              <a:rPr lang="de-DE" sz="2400" i="1" dirty="0" smtClean="0"/>
              <a:t>	„zusammenrechnen“</a:t>
            </a:r>
          </a:p>
          <a:p>
            <a:r>
              <a:rPr lang="de-DE" sz="3200" dirty="0"/>
              <a:t>Gründe für den </a:t>
            </a:r>
            <a:r>
              <a:rPr lang="de-DE" sz="3200" dirty="0" smtClean="0"/>
              <a:t>rasanten Erfolg </a:t>
            </a:r>
            <a:r>
              <a:rPr lang="de-DE" sz="3200" dirty="0" err="1" smtClean="0"/>
              <a:t>d.Computers</a:t>
            </a:r>
            <a:endParaRPr lang="de-DE" sz="3200" dirty="0"/>
          </a:p>
          <a:p>
            <a:pPr lvl="1"/>
            <a:r>
              <a:rPr lang="de-DE" sz="2800" dirty="0"/>
              <a:t>Schnelligkeit</a:t>
            </a:r>
          </a:p>
          <a:p>
            <a:pPr lvl="1"/>
            <a:r>
              <a:rPr lang="de-DE" sz="2800" dirty="0"/>
              <a:t>Genauigkeit</a:t>
            </a:r>
          </a:p>
          <a:p>
            <a:pPr lvl="1"/>
            <a:r>
              <a:rPr lang="de-DE" sz="2800" dirty="0" smtClean="0"/>
              <a:t>Vielseitigkeit (Programmierbarkeit)</a:t>
            </a:r>
            <a:endParaRPr lang="de-DE" sz="2800" dirty="0"/>
          </a:p>
          <a:p>
            <a:pPr lvl="1"/>
            <a:r>
              <a:rPr lang="de-DE" sz="2800" dirty="0" smtClean="0"/>
              <a:t>Speicherung </a:t>
            </a:r>
            <a:r>
              <a:rPr lang="de-DE" sz="2800" dirty="0"/>
              <a:t>großer Datenmengen</a:t>
            </a:r>
          </a:p>
          <a:p>
            <a:pPr marL="0" indent="0">
              <a:buNone/>
            </a:pPr>
            <a:endParaRPr lang="de-DE" sz="3200" i="1" dirty="0" smtClean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814530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7504" y="0"/>
            <a:ext cx="8928992" cy="1052736"/>
          </a:xfrm>
        </p:spPr>
        <p:txBody>
          <a:bodyPr/>
          <a:lstStyle/>
          <a:p>
            <a:r>
              <a:rPr lang="de-AT" sz="4400" dirty="0" smtClean="0"/>
              <a:t>Interpreter</a:t>
            </a:r>
            <a:endParaRPr lang="de-AT" sz="44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20642" y="1235893"/>
            <a:ext cx="8743845" cy="4641379"/>
          </a:xfrm>
        </p:spPr>
        <p:txBody>
          <a:bodyPr/>
          <a:lstStyle/>
          <a:p>
            <a:r>
              <a:rPr lang="de-AT" dirty="0" smtClean="0"/>
              <a:t>Programmerstellung mit Interpreter</a:t>
            </a:r>
          </a:p>
          <a:p>
            <a:pPr lvl="1"/>
            <a:r>
              <a:rPr lang="de-AT" sz="2000" dirty="0" smtClean="0"/>
              <a:t>Im Gegensatz zum Compiler arbeitet der Interpreter derart, dass der Programmtext nicht im Vorhinein in Maschinensprache übersetzt wird, sondern dieser erst zur Laufzeit, d.h. </a:t>
            </a:r>
            <a:r>
              <a:rPr lang="de-AT" sz="2000" dirty="0"/>
              <a:t>während der Ausführung des Programmes </a:t>
            </a:r>
            <a:r>
              <a:rPr lang="de-AT" sz="2000" dirty="0" smtClean="0"/>
              <a:t>Befehl für Befehl erzeugt wird.</a:t>
            </a:r>
          </a:p>
          <a:p>
            <a:pPr lvl="1"/>
            <a:r>
              <a:rPr lang="de-AT" sz="2000" dirty="0" smtClean="0"/>
              <a:t>Vertreter: BASIC, PERL, PROLOG, PYTHON, PHP, LISP</a:t>
            </a:r>
          </a:p>
          <a:p>
            <a:r>
              <a:rPr lang="de-AT" dirty="0" smtClean="0"/>
              <a:t>Vorteile</a:t>
            </a:r>
          </a:p>
          <a:p>
            <a:pPr lvl="1"/>
            <a:r>
              <a:rPr lang="de-AT" sz="2000" dirty="0" smtClean="0"/>
              <a:t>Das Programm ist daher etwas mehr von der Hardware und der Computerumgebung losgelöst, und kann daher eher problemlos auf andere Maschinen portiert werden.</a:t>
            </a:r>
          </a:p>
          <a:p>
            <a:pPr lvl="1"/>
            <a:r>
              <a:rPr lang="de-AT" sz="2000" dirty="0" smtClean="0"/>
              <a:t>Die Entwicklungszyklen verringern sich für kleinere Programme geringfügig</a:t>
            </a:r>
          </a:p>
          <a:p>
            <a:r>
              <a:rPr lang="de-AT" dirty="0"/>
              <a:t>Nachteile</a:t>
            </a:r>
          </a:p>
          <a:p>
            <a:pPr lvl="1"/>
            <a:r>
              <a:rPr lang="de-AT" sz="2000" dirty="0" smtClean="0"/>
              <a:t>Programmfehler werden erst zur Laufzeit sichtbar.</a:t>
            </a:r>
          </a:p>
          <a:p>
            <a:pPr lvl="1"/>
            <a:r>
              <a:rPr lang="de-AT" sz="2000" dirty="0" smtClean="0"/>
              <a:t>Durch das simultane Übersetzen verringert sich die Programmgeschwindigkeit.</a:t>
            </a:r>
          </a:p>
          <a:p>
            <a:pPr lvl="1"/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56850774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Programmiersprachen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9552" y="1412776"/>
            <a:ext cx="8229600" cy="5112568"/>
          </a:xfrm>
        </p:spPr>
        <p:txBody>
          <a:bodyPr/>
          <a:lstStyle/>
          <a:p>
            <a:r>
              <a:rPr lang="de-AT" dirty="0" smtClean="0"/>
              <a:t>Programmiersprachen werden eingeteilt in:</a:t>
            </a:r>
          </a:p>
          <a:p>
            <a:pPr lvl="1"/>
            <a:r>
              <a:rPr lang="de-AT" sz="2000" dirty="0" smtClean="0"/>
              <a:t>Maschinennahe Programmiersprachen</a:t>
            </a:r>
          </a:p>
          <a:p>
            <a:pPr lvl="2"/>
            <a:r>
              <a:rPr lang="de-AT" sz="2000" dirty="0" smtClean="0"/>
              <a:t>Maschinensprache</a:t>
            </a:r>
          </a:p>
          <a:p>
            <a:pPr lvl="2"/>
            <a:r>
              <a:rPr lang="de-AT" sz="2000" dirty="0" smtClean="0"/>
              <a:t>Assemblersprachen</a:t>
            </a:r>
            <a:endParaRPr lang="de-AT" sz="1800" dirty="0" smtClean="0"/>
          </a:p>
          <a:p>
            <a:pPr lvl="1"/>
            <a:r>
              <a:rPr lang="de-AT" sz="2000" dirty="0" smtClean="0"/>
              <a:t>Höhere Programmiersprachen</a:t>
            </a:r>
          </a:p>
          <a:p>
            <a:pPr lvl="2"/>
            <a:r>
              <a:rPr lang="de-AT" sz="2000" dirty="0" smtClean="0"/>
              <a:t>Imperative Programmiersprachen</a:t>
            </a:r>
          </a:p>
          <a:p>
            <a:pPr lvl="3"/>
            <a:r>
              <a:rPr lang="de-AT" sz="1800" dirty="0" smtClean="0"/>
              <a:t>FORTRAN, BASIC, PASCAL, C</a:t>
            </a:r>
          </a:p>
          <a:p>
            <a:pPr lvl="2"/>
            <a:r>
              <a:rPr lang="de-AT" sz="2000" dirty="0" smtClean="0"/>
              <a:t>Deskriptive Programmiersprachen</a:t>
            </a:r>
          </a:p>
          <a:p>
            <a:pPr lvl="3"/>
            <a:r>
              <a:rPr lang="de-AT" sz="2000" dirty="0" smtClean="0"/>
              <a:t>SQL, PROLOG</a:t>
            </a:r>
          </a:p>
          <a:p>
            <a:pPr lvl="2"/>
            <a:r>
              <a:rPr lang="de-AT" sz="2000" dirty="0" smtClean="0"/>
              <a:t>Skriptsprachen</a:t>
            </a:r>
          </a:p>
          <a:p>
            <a:pPr lvl="3"/>
            <a:r>
              <a:rPr lang="de-AT" sz="2000" dirty="0" smtClean="0"/>
              <a:t>PERL, Shell-Skripte</a:t>
            </a:r>
          </a:p>
        </p:txBody>
      </p:sp>
    </p:spTree>
    <p:extLst>
      <p:ext uri="{BB962C8B-B14F-4D97-AF65-F5344CB8AC3E}">
        <p14:creationId xmlns:p14="http://schemas.microsoft.com/office/powerpoint/2010/main" val="60948074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4788024" y="3147503"/>
            <a:ext cx="4184608" cy="36658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4788024" y="1268760"/>
            <a:ext cx="4184608" cy="17350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7504" y="0"/>
            <a:ext cx="8928992" cy="1124744"/>
          </a:xfrm>
        </p:spPr>
        <p:txBody>
          <a:bodyPr/>
          <a:lstStyle/>
          <a:p>
            <a:r>
              <a:rPr lang="de-AT" sz="4000" dirty="0" smtClean="0"/>
              <a:t>Vergleich von Programmiersprachen</a:t>
            </a:r>
            <a:endParaRPr lang="de-AT" sz="40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1520" y="1293098"/>
            <a:ext cx="8784976" cy="1991886"/>
          </a:xfrm>
        </p:spPr>
        <p:txBody>
          <a:bodyPr/>
          <a:lstStyle/>
          <a:p>
            <a:pPr marL="455613" indent="-341313"/>
            <a:r>
              <a:rPr lang="de-AT" dirty="0" smtClean="0"/>
              <a:t>Assembler vs. Pascal</a:t>
            </a:r>
          </a:p>
          <a:p>
            <a:pPr marL="455613" indent="-341313"/>
            <a:endParaRPr lang="de-AT" dirty="0"/>
          </a:p>
          <a:p>
            <a:pPr marL="455613" indent="-341313"/>
            <a:endParaRPr lang="de-AT" dirty="0" smtClean="0"/>
          </a:p>
          <a:p>
            <a:pPr marL="455613" indent="-341313"/>
            <a:r>
              <a:rPr lang="de-AT" dirty="0" smtClean="0"/>
              <a:t>Höhere </a:t>
            </a:r>
            <a:r>
              <a:rPr lang="de-AT" dirty="0" err="1" smtClean="0"/>
              <a:t>Progr.sprachen</a:t>
            </a:r>
            <a:endParaRPr lang="de-AT" dirty="0" smtClean="0"/>
          </a:p>
          <a:p>
            <a:pPr marL="114300" indent="0">
              <a:buNone/>
            </a:pPr>
            <a:endParaRPr lang="de-AT" sz="3600" dirty="0" smtClean="0"/>
          </a:p>
          <a:p>
            <a:pPr marL="2425700" lvl="1" indent="446088"/>
            <a:r>
              <a:rPr lang="de-AT" dirty="0" smtClean="0"/>
              <a:t>C#</a:t>
            </a:r>
          </a:p>
          <a:p>
            <a:pPr marL="2425700" lvl="1" indent="446088"/>
            <a:endParaRPr lang="de-AT" dirty="0"/>
          </a:p>
          <a:p>
            <a:pPr marL="2425700" lvl="1" indent="446088"/>
            <a:endParaRPr lang="de-AT" dirty="0" smtClean="0"/>
          </a:p>
          <a:p>
            <a:pPr marL="2425700" lvl="1" indent="446088"/>
            <a:r>
              <a:rPr lang="de-AT" dirty="0" smtClean="0"/>
              <a:t>FORTRAN</a:t>
            </a:r>
          </a:p>
          <a:p>
            <a:pPr marL="2425700" lvl="1" indent="446088"/>
            <a:endParaRPr lang="de-AT" dirty="0"/>
          </a:p>
          <a:p>
            <a:pPr marL="2425700" lvl="1" indent="446088"/>
            <a:endParaRPr lang="de-AT" dirty="0" smtClean="0"/>
          </a:p>
          <a:p>
            <a:pPr marL="2425700" lvl="1" indent="446088"/>
            <a:r>
              <a:rPr lang="de-AT" dirty="0" smtClean="0"/>
              <a:t>Java</a:t>
            </a:r>
          </a:p>
          <a:p>
            <a:pPr marL="2425700" lvl="1" indent="446088"/>
            <a:endParaRPr lang="de-AT" dirty="0"/>
          </a:p>
          <a:p>
            <a:pPr marL="2425700" lvl="1" indent="446088"/>
            <a:r>
              <a:rPr lang="de-AT" dirty="0" smtClean="0"/>
              <a:t>Pascal</a:t>
            </a:r>
            <a:endParaRPr lang="de-AT" dirty="0"/>
          </a:p>
        </p:txBody>
      </p:sp>
      <p:pic>
        <p:nvPicPr>
          <p:cNvPr id="1028" name="Picture 4" descr="http://imagenes.es.sftcdn.net/blog/es/2013/08/helloworld-568x27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1268760"/>
            <a:ext cx="3610000" cy="173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8807" y="3147503"/>
            <a:ext cx="3933825" cy="125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8807" y="4375713"/>
            <a:ext cx="2552700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8807" y="5038343"/>
            <a:ext cx="37719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6000" y="5937076"/>
            <a:ext cx="2838450" cy="87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hteck 5"/>
          <p:cNvSpPr/>
          <p:nvPr/>
        </p:nvSpPr>
        <p:spPr>
          <a:xfrm>
            <a:off x="4788024" y="3147503"/>
            <a:ext cx="4184608" cy="128960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/>
          <p:cNvSpPr/>
          <p:nvPr/>
        </p:nvSpPr>
        <p:spPr>
          <a:xfrm>
            <a:off x="4788024" y="4437113"/>
            <a:ext cx="4184608" cy="6148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d</a:t>
            </a:r>
            <a:endParaRPr lang="de-DE" dirty="0"/>
          </a:p>
        </p:txBody>
      </p:sp>
      <p:sp>
        <p:nvSpPr>
          <p:cNvPr id="19" name="Rechteck 18"/>
          <p:cNvSpPr/>
          <p:nvPr/>
        </p:nvSpPr>
        <p:spPr>
          <a:xfrm>
            <a:off x="4791100" y="5046372"/>
            <a:ext cx="4184608" cy="9158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d</a:t>
            </a:r>
            <a:endParaRPr lang="de-DE" dirty="0"/>
          </a:p>
        </p:txBody>
      </p:sp>
      <p:sp>
        <p:nvSpPr>
          <p:cNvPr id="20" name="Rechteck 19"/>
          <p:cNvSpPr/>
          <p:nvPr/>
        </p:nvSpPr>
        <p:spPr>
          <a:xfrm>
            <a:off x="4788566" y="5962268"/>
            <a:ext cx="4184608" cy="8511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d</a:t>
            </a:r>
            <a:endParaRPr lang="de-DE" dirty="0"/>
          </a:p>
        </p:txBody>
      </p:sp>
      <p:sp>
        <p:nvSpPr>
          <p:cNvPr id="21" name="Rechteck 20"/>
          <p:cNvSpPr/>
          <p:nvPr/>
        </p:nvSpPr>
        <p:spPr>
          <a:xfrm>
            <a:off x="4773394" y="1268760"/>
            <a:ext cx="2217695" cy="17350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/>
          <p:cNvSpPr/>
          <p:nvPr/>
        </p:nvSpPr>
        <p:spPr>
          <a:xfrm>
            <a:off x="7013034" y="1268760"/>
            <a:ext cx="1966913" cy="17350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702935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7504" y="0"/>
            <a:ext cx="8928992" cy="1124744"/>
          </a:xfrm>
        </p:spPr>
        <p:txBody>
          <a:bodyPr/>
          <a:lstStyle/>
          <a:p>
            <a:r>
              <a:rPr lang="de-AT" sz="4000" dirty="0" smtClean="0"/>
              <a:t>Programmsteuerung</a:t>
            </a:r>
            <a:endParaRPr lang="de-AT" sz="40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1520" y="1293098"/>
            <a:ext cx="8784976" cy="839758"/>
          </a:xfrm>
        </p:spPr>
        <p:txBody>
          <a:bodyPr/>
          <a:lstStyle/>
          <a:p>
            <a:pPr marL="455613" indent="-341313"/>
            <a:r>
              <a:rPr lang="de-AT" dirty="0" smtClean="0"/>
              <a:t>Struktogramme (</a:t>
            </a:r>
            <a:r>
              <a:rPr lang="de-AT" dirty="0" err="1" smtClean="0"/>
              <a:t>Nassi</a:t>
            </a:r>
            <a:r>
              <a:rPr lang="de-AT" dirty="0" smtClean="0"/>
              <a:t>-</a:t>
            </a:r>
            <a:r>
              <a:rPr lang="de-AT" dirty="0" err="1" smtClean="0"/>
              <a:t>Sneiderman</a:t>
            </a:r>
            <a:r>
              <a:rPr lang="de-AT" dirty="0" smtClean="0"/>
              <a:t>-Diagramme) sind grafisch dargestellte Programmablaufstrukturen.</a:t>
            </a:r>
          </a:p>
          <a:p>
            <a:pPr marL="514350" lvl="1" indent="0">
              <a:buNone/>
            </a:pPr>
            <a:endParaRPr lang="de-AT" dirty="0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206079"/>
            <a:ext cx="6986786" cy="4382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8206457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7504" y="0"/>
            <a:ext cx="8928992" cy="980728"/>
          </a:xfrm>
        </p:spPr>
        <p:txBody>
          <a:bodyPr/>
          <a:lstStyle/>
          <a:p>
            <a:r>
              <a:rPr lang="de-AT" sz="4000" dirty="0" smtClean="0"/>
              <a:t>Programmsteuerung</a:t>
            </a:r>
            <a:endParaRPr lang="de-AT" sz="40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268760"/>
            <a:ext cx="7344816" cy="5298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0988894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ChangeArrowheads="1"/>
          </p:cNvSpPr>
          <p:nvPr>
            <p:ph type="title"/>
          </p:nvPr>
        </p:nvSpPr>
        <p:spPr>
          <a:xfrm>
            <a:off x="539552" y="692696"/>
            <a:ext cx="8365430" cy="1152675"/>
          </a:xfrm>
        </p:spPr>
        <p:txBody>
          <a:bodyPr/>
          <a:lstStyle/>
          <a:p>
            <a:pPr algn="l"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GB" sz="6000" dirty="0" err="1" smtClean="0"/>
              <a:t>Abschnitt</a:t>
            </a:r>
            <a:r>
              <a:rPr lang="en-GB" sz="6000" dirty="0" smtClean="0"/>
              <a:t> 1                       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611560" y="2622270"/>
            <a:ext cx="8352928" cy="2750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lnSpc>
                <a:spcPct val="93000"/>
              </a:lnSpc>
              <a:spcAft>
                <a:spcPts val="30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de-AT" sz="4400" dirty="0">
                <a:solidFill>
                  <a:schemeClr val="bg1">
                    <a:lumMod val="75000"/>
                  </a:schemeClr>
                </a:solidFill>
              </a:rPr>
              <a:t>Geschichte der Informatik</a:t>
            </a:r>
          </a:p>
          <a:p>
            <a:pPr marL="571500" indent="-571500">
              <a:lnSpc>
                <a:spcPct val="93000"/>
              </a:lnSpc>
              <a:spcAft>
                <a:spcPts val="30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de-AT" sz="4400" dirty="0" smtClean="0">
                <a:solidFill>
                  <a:schemeClr val="bg1">
                    <a:lumMod val="75000"/>
                  </a:schemeClr>
                </a:solidFill>
              </a:rPr>
              <a:t>Grundlagen der Informatik</a:t>
            </a:r>
          </a:p>
          <a:p>
            <a:pPr marL="571500" indent="-571500">
              <a:lnSpc>
                <a:spcPct val="93000"/>
              </a:lnSpc>
              <a:spcAft>
                <a:spcPts val="30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de-AT" sz="4400" dirty="0" smtClean="0">
                <a:solidFill>
                  <a:schemeClr val="accent3">
                    <a:lumMod val="75000"/>
                  </a:schemeClr>
                </a:solidFill>
              </a:rPr>
              <a:t>Hardware-Architektur</a:t>
            </a:r>
            <a:endParaRPr lang="de-AT" sz="4400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3" name="Gerade Verbindung 2"/>
          <p:cNvCxnSpPr/>
          <p:nvPr/>
        </p:nvCxnSpPr>
        <p:spPr>
          <a:xfrm>
            <a:off x="611560" y="1700808"/>
            <a:ext cx="7992888" cy="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33895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Hardware Plattformen</a:t>
            </a:r>
            <a:endParaRPr lang="de-AT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20643" y="1340769"/>
            <a:ext cx="8229600" cy="1368151"/>
          </a:xfrm>
        </p:spPr>
        <p:txBody>
          <a:bodyPr/>
          <a:lstStyle/>
          <a:p>
            <a:r>
              <a:rPr lang="de-AT" dirty="0" smtClean="0"/>
              <a:t>Unter Hardware-Plattform versteht man die Rechner-“Grundlage“ auf der Anwenderprogramme entwickelt und ausgeführt werden sollen.</a:t>
            </a:r>
            <a:endParaRPr lang="de-AT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323528" y="2585045"/>
            <a:ext cx="8286750" cy="3724275"/>
            <a:chOff x="245690" y="2585045"/>
            <a:chExt cx="8286750" cy="3724275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5690" y="2585045"/>
              <a:ext cx="8286750" cy="3724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" name="Rechteck 2"/>
            <p:cNvSpPr/>
            <p:nvPr/>
          </p:nvSpPr>
          <p:spPr>
            <a:xfrm>
              <a:off x="611560" y="6021288"/>
              <a:ext cx="64807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Rechteck 5"/>
            <p:cNvSpPr/>
            <p:nvPr/>
          </p:nvSpPr>
          <p:spPr>
            <a:xfrm>
              <a:off x="539552" y="5805264"/>
              <a:ext cx="648072" cy="4320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Rechteck 6"/>
            <p:cNvSpPr/>
            <p:nvPr/>
          </p:nvSpPr>
          <p:spPr>
            <a:xfrm>
              <a:off x="6588224" y="6021288"/>
              <a:ext cx="1296144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9" name="Ellipse 8"/>
          <p:cNvSpPr/>
          <p:nvPr/>
        </p:nvSpPr>
        <p:spPr>
          <a:xfrm rot="21067065">
            <a:off x="597648" y="2490581"/>
            <a:ext cx="2340415" cy="3732442"/>
          </a:xfrm>
          <a:prstGeom prst="ellipse">
            <a:avLst/>
          </a:prstGeom>
          <a:noFill/>
          <a:ln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Ellipse 10"/>
          <p:cNvSpPr/>
          <p:nvPr/>
        </p:nvSpPr>
        <p:spPr>
          <a:xfrm rot="20273026">
            <a:off x="3049028" y="2466354"/>
            <a:ext cx="1519880" cy="3732442"/>
          </a:xfrm>
          <a:prstGeom prst="ellipse">
            <a:avLst/>
          </a:prstGeom>
          <a:noFill/>
          <a:ln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/>
          <p:cNvSpPr/>
          <p:nvPr/>
        </p:nvSpPr>
        <p:spPr>
          <a:xfrm rot="20273026">
            <a:off x="4781691" y="2569683"/>
            <a:ext cx="1519880" cy="3732442"/>
          </a:xfrm>
          <a:prstGeom prst="ellipse">
            <a:avLst/>
          </a:prstGeom>
          <a:noFill/>
          <a:ln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Ellipse 12"/>
          <p:cNvSpPr/>
          <p:nvPr/>
        </p:nvSpPr>
        <p:spPr>
          <a:xfrm rot="20273026">
            <a:off x="6103613" y="2624692"/>
            <a:ext cx="1631500" cy="1666004"/>
          </a:xfrm>
          <a:prstGeom prst="ellipse">
            <a:avLst/>
          </a:prstGeom>
          <a:noFill/>
          <a:ln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/>
          <p:cNvSpPr/>
          <p:nvPr/>
        </p:nvSpPr>
        <p:spPr>
          <a:xfrm rot="20273026">
            <a:off x="6627648" y="4193873"/>
            <a:ext cx="1735433" cy="1790397"/>
          </a:xfrm>
          <a:prstGeom prst="ellipse">
            <a:avLst/>
          </a:prstGeom>
          <a:noFill/>
          <a:ln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/>
          <p:cNvSpPr txBox="1"/>
          <p:nvPr/>
        </p:nvSpPr>
        <p:spPr>
          <a:xfrm>
            <a:off x="1033519" y="6297031"/>
            <a:ext cx="1468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>
                <a:solidFill>
                  <a:srgbClr val="CC3300"/>
                </a:solidFill>
              </a:rPr>
              <a:t>Kleinstcomputer</a:t>
            </a:r>
            <a:endParaRPr lang="de-DE" sz="1400" dirty="0">
              <a:solidFill>
                <a:srgbClr val="CC3300"/>
              </a:solidFill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228199" y="6309320"/>
            <a:ext cx="13676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>
                <a:solidFill>
                  <a:srgbClr val="CC3300"/>
                </a:solidFill>
              </a:rPr>
              <a:t>Mikrocomputer</a:t>
            </a:r>
            <a:endParaRPr lang="de-DE" sz="1400" dirty="0">
              <a:solidFill>
                <a:srgbClr val="CC3300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5166179" y="6308234"/>
            <a:ext cx="12586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>
                <a:solidFill>
                  <a:srgbClr val="CC3300"/>
                </a:solidFill>
              </a:rPr>
              <a:t>Minicomputer</a:t>
            </a:r>
            <a:endParaRPr lang="de-DE" sz="1400" dirty="0">
              <a:solidFill>
                <a:srgbClr val="CC3300"/>
              </a:solidFill>
            </a:endParaRPr>
          </a:p>
        </p:txBody>
      </p:sp>
      <p:sp>
        <p:nvSpPr>
          <p:cNvPr id="18" name="Textfeld 17"/>
          <p:cNvSpPr txBox="1"/>
          <p:nvPr/>
        </p:nvSpPr>
        <p:spPr>
          <a:xfrm>
            <a:off x="6811523" y="6293333"/>
            <a:ext cx="1407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>
                <a:solidFill>
                  <a:srgbClr val="CC3300"/>
                </a:solidFill>
              </a:rPr>
              <a:t>Supercomputer</a:t>
            </a:r>
            <a:endParaRPr lang="de-DE" sz="1400" dirty="0">
              <a:solidFill>
                <a:srgbClr val="CC3300"/>
              </a:solidFill>
            </a:endParaRPr>
          </a:p>
        </p:txBody>
      </p:sp>
      <p:sp>
        <p:nvSpPr>
          <p:cNvPr id="19" name="Textfeld 18"/>
          <p:cNvSpPr txBox="1"/>
          <p:nvPr/>
        </p:nvSpPr>
        <p:spPr>
          <a:xfrm>
            <a:off x="7380312" y="2585045"/>
            <a:ext cx="11977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>
                <a:solidFill>
                  <a:srgbClr val="CC3300"/>
                </a:solidFill>
              </a:rPr>
              <a:t>Großrechner</a:t>
            </a:r>
            <a:endParaRPr lang="de-DE" sz="1400" dirty="0">
              <a:solidFill>
                <a:srgbClr val="CC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541483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Laptop / Notebook</a:t>
            </a:r>
            <a:endParaRPr lang="de-AT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20642" y="1196752"/>
            <a:ext cx="8815854" cy="5277300"/>
          </a:xfrm>
        </p:spPr>
        <p:txBody>
          <a:bodyPr/>
          <a:lstStyle/>
          <a:p>
            <a:r>
              <a:rPr lang="de-AT" dirty="0"/>
              <a:t>Engl. Laptop (</a:t>
            </a:r>
            <a:r>
              <a:rPr lang="de-AT" dirty="0" err="1"/>
              <a:t>lap</a:t>
            </a:r>
            <a:r>
              <a:rPr lang="de-AT" dirty="0"/>
              <a:t> = Schoß) </a:t>
            </a:r>
            <a:r>
              <a:rPr lang="de-AT" dirty="0" err="1"/>
              <a:t>bedeuted</a:t>
            </a:r>
            <a:r>
              <a:rPr lang="de-AT" dirty="0"/>
              <a:t> „Schoßrechner“.</a:t>
            </a:r>
          </a:p>
          <a:p>
            <a:r>
              <a:rPr lang="de-AT" dirty="0" smtClean="0"/>
              <a:t>Ist ein Personal Computer (PC) in einer speziellen Bauform,</a:t>
            </a:r>
          </a:p>
          <a:p>
            <a:r>
              <a:rPr lang="de-AT" dirty="0" smtClean="0"/>
              <a:t>Der Laptop hat i.A. alle wesentlichen Komponenten eines PC in einem Gerät integriert und ist so standort- u. infrastruktur-unabhängig.</a:t>
            </a:r>
          </a:p>
          <a:p>
            <a:r>
              <a:rPr lang="de-AT" dirty="0" smtClean="0"/>
              <a:t>Die Stromversorgung erfolgt durch wechselbare Akkus mit einer Laufzeit von mehreren Stunden.</a:t>
            </a:r>
          </a:p>
          <a:p>
            <a:r>
              <a:rPr lang="de-AT" dirty="0" smtClean="0"/>
              <a:t>Die Leistung liegt zwischen Tablet und</a:t>
            </a:r>
            <a:br>
              <a:rPr lang="de-AT" dirty="0" smtClean="0"/>
            </a:br>
            <a:r>
              <a:rPr lang="de-AT" dirty="0" smtClean="0"/>
              <a:t>Personal Computer</a:t>
            </a:r>
          </a:p>
          <a:p>
            <a:r>
              <a:rPr lang="de-AT" dirty="0" smtClean="0"/>
              <a:t>Wird oft auch mittels einer</a:t>
            </a:r>
            <a:br>
              <a:rPr lang="de-AT" dirty="0" smtClean="0"/>
            </a:br>
            <a:r>
              <a:rPr lang="de-AT" dirty="0" smtClean="0"/>
              <a:t>Docking-Station als </a:t>
            </a:r>
            <a:br>
              <a:rPr lang="de-AT" dirty="0" smtClean="0"/>
            </a:br>
            <a:r>
              <a:rPr lang="de-AT" dirty="0" smtClean="0"/>
              <a:t>fester Arbeitsplatzrechner</a:t>
            </a:r>
            <a:br>
              <a:rPr lang="de-AT" dirty="0" smtClean="0"/>
            </a:br>
            <a:r>
              <a:rPr lang="de-AT" dirty="0" smtClean="0"/>
              <a:t>verwendet</a:t>
            </a:r>
          </a:p>
          <a:p>
            <a:r>
              <a:rPr lang="de-AT" dirty="0" smtClean="0"/>
              <a:t>Hersteller: Dell, Fujitsu-Siemens, HP, Lenovo, etc.</a:t>
            </a:r>
            <a:endParaRPr lang="de-AT" dirty="0"/>
          </a:p>
        </p:txBody>
      </p:sp>
      <p:pic>
        <p:nvPicPr>
          <p:cNvPr id="6150" name="Picture 6" descr="Laptop notebook PNG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4953" y="3573016"/>
            <a:ext cx="5193551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843545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Personal Computer</a:t>
            </a:r>
            <a:endParaRPr lang="de-AT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20642" y="1196752"/>
            <a:ext cx="8815854" cy="5544616"/>
          </a:xfrm>
        </p:spPr>
        <p:txBody>
          <a:bodyPr/>
          <a:lstStyle/>
          <a:p>
            <a:r>
              <a:rPr lang="de-AT" dirty="0" smtClean="0"/>
              <a:t>Der Personal Computer (PC) ist ein Mikrocomputer (i.d.R. ein Mikroprozessor), der von nur einem User persönlich bedient und genutzt wird. </a:t>
            </a:r>
          </a:p>
          <a:p>
            <a:r>
              <a:rPr lang="de-AT" dirty="0" smtClean="0"/>
              <a:t>Überdurchschnittlich leistungsfähige PCs für rechen- u. speicherintensive Anwendungen stellen einen stufenlosen Übergang zu den Workstations dar.</a:t>
            </a:r>
          </a:p>
          <a:p>
            <a:r>
              <a:rPr lang="de-AT" dirty="0" smtClean="0"/>
              <a:t>Betriebssysteme: </a:t>
            </a:r>
          </a:p>
          <a:p>
            <a:pPr lvl="1"/>
            <a:r>
              <a:rPr lang="de-AT" dirty="0" smtClean="0"/>
              <a:t>Mac OS</a:t>
            </a:r>
          </a:p>
          <a:p>
            <a:pPr lvl="1"/>
            <a:r>
              <a:rPr lang="de-AT" dirty="0" smtClean="0"/>
              <a:t>Unix</a:t>
            </a:r>
          </a:p>
          <a:p>
            <a:pPr lvl="1"/>
            <a:r>
              <a:rPr lang="de-AT" dirty="0" smtClean="0"/>
              <a:t>Windows</a:t>
            </a:r>
          </a:p>
          <a:p>
            <a:r>
              <a:rPr lang="de-AT" dirty="0" smtClean="0"/>
              <a:t>Anbieter: </a:t>
            </a:r>
          </a:p>
          <a:p>
            <a:pPr lvl="1"/>
            <a:r>
              <a:rPr lang="de-AT" dirty="0" smtClean="0"/>
              <a:t>Apple (seit 1976), </a:t>
            </a:r>
            <a:br>
              <a:rPr lang="de-AT" dirty="0" smtClean="0"/>
            </a:br>
            <a:r>
              <a:rPr lang="de-AT" dirty="0" err="1" smtClean="0"/>
              <a:t>Commodore</a:t>
            </a:r>
            <a:r>
              <a:rPr lang="de-AT" dirty="0" smtClean="0"/>
              <a:t> (seit1977), </a:t>
            </a:r>
            <a:br>
              <a:rPr lang="de-AT" dirty="0" smtClean="0"/>
            </a:br>
            <a:r>
              <a:rPr lang="de-AT" dirty="0" smtClean="0"/>
              <a:t>IBM (seit 1981)</a:t>
            </a:r>
          </a:p>
          <a:p>
            <a:pPr lvl="1"/>
            <a:r>
              <a:rPr lang="de-AT" dirty="0" smtClean="0"/>
              <a:t>Dell; Fujitsu, Hewlett-Packard, </a:t>
            </a:r>
            <a:br>
              <a:rPr lang="de-AT" dirty="0" smtClean="0"/>
            </a:br>
            <a:r>
              <a:rPr lang="de-AT" dirty="0" smtClean="0"/>
              <a:t>Lenovo, Packard-Bell, etc.</a:t>
            </a:r>
            <a:endParaRPr lang="de-AT" dirty="0"/>
          </a:p>
        </p:txBody>
      </p:sp>
      <p:pic>
        <p:nvPicPr>
          <p:cNvPr id="5122" name="Picture 2" descr="http://altair.ca/wp-content/uploads/2011/06/Pc.jpg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920" y="3748101"/>
            <a:ext cx="5231254" cy="3094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008550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80728"/>
          </a:xfrm>
        </p:spPr>
        <p:txBody>
          <a:bodyPr/>
          <a:lstStyle/>
          <a:p>
            <a:r>
              <a:rPr lang="de-DE" dirty="0" smtClean="0"/>
              <a:t>Workstation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07504" y="1196752"/>
            <a:ext cx="9001000" cy="4525963"/>
          </a:xfrm>
        </p:spPr>
        <p:txBody>
          <a:bodyPr/>
          <a:lstStyle/>
          <a:p>
            <a:r>
              <a:rPr lang="de-DE" dirty="0" smtClean="0"/>
              <a:t>Leistungsfähiger Arbeitsplatzrechner für techn.-wiss., grafische od. andere speicherintensive Anwendungen</a:t>
            </a:r>
          </a:p>
          <a:p>
            <a:r>
              <a:rPr lang="de-DE" dirty="0" smtClean="0"/>
              <a:t>High-End PC (schnelle CPU, </a:t>
            </a:r>
            <a:r>
              <a:rPr lang="de-DE" dirty="0" err="1" smtClean="0"/>
              <a:t>gr.</a:t>
            </a:r>
            <a:r>
              <a:rPr lang="de-DE" dirty="0"/>
              <a:t> </a:t>
            </a:r>
            <a:r>
              <a:rPr lang="de-DE" dirty="0" smtClean="0"/>
              <a:t>RAM, mehrere </a:t>
            </a:r>
            <a:r>
              <a:rPr lang="de-DE" dirty="0" err="1" smtClean="0"/>
              <a:t>Laufw</a:t>
            </a:r>
            <a:r>
              <a:rPr lang="de-DE" dirty="0" smtClean="0"/>
              <a:t>., Grafik)</a:t>
            </a:r>
          </a:p>
          <a:p>
            <a:r>
              <a:rPr lang="de-DE" dirty="0" smtClean="0"/>
              <a:t>Hohe </a:t>
            </a:r>
            <a:r>
              <a:rPr lang="de-DE" dirty="0"/>
              <a:t>M</a:t>
            </a:r>
            <a:r>
              <a:rPr lang="de-DE" dirty="0" smtClean="0"/>
              <a:t>ultitasking (=Mehrprozess)-Fähigkeit</a:t>
            </a:r>
          </a:p>
          <a:p>
            <a:r>
              <a:rPr lang="de-DE" dirty="0" smtClean="0"/>
              <a:t>Ausfallssicher</a:t>
            </a:r>
          </a:p>
          <a:p>
            <a:r>
              <a:rPr lang="de-DE" dirty="0" smtClean="0"/>
              <a:t>Stellt u.U. auch Applikationen und Daten für andere Geräte (Terminals) zur Verfügung (Server)</a:t>
            </a:r>
          </a:p>
          <a:p>
            <a:r>
              <a:rPr lang="de-DE" dirty="0" smtClean="0"/>
              <a:t>Betriebssysteme: Unix, VMS (Virtual </a:t>
            </a:r>
            <a:br>
              <a:rPr lang="de-DE" dirty="0" smtClean="0"/>
            </a:br>
            <a:r>
              <a:rPr lang="de-DE" dirty="0" smtClean="0"/>
              <a:t>Memory System), Windows-Server </a:t>
            </a:r>
          </a:p>
          <a:p>
            <a:r>
              <a:rPr lang="de-DE" dirty="0" smtClean="0"/>
              <a:t>Prozessoren: INTEL, </a:t>
            </a:r>
            <a:r>
              <a:rPr lang="de-DE" dirty="0"/>
              <a:t>AMD, MIPS, </a:t>
            </a:r>
            <a:r>
              <a:rPr lang="de-DE" dirty="0" smtClean="0"/>
              <a:t>SPARC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3645024"/>
            <a:ext cx="3183257" cy="3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68677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xfrm>
            <a:off x="323528" y="71875"/>
            <a:ext cx="8352928" cy="836845"/>
          </a:xfrm>
        </p:spPr>
        <p:txBody>
          <a:bodyPr wrap="square" lIns="92162" tIns="46076" rIns="92162" bIns="46076" anchorCtr="0">
            <a:spAutoFit/>
          </a:bodyPr>
          <a:lstStyle/>
          <a:p>
            <a:pPr>
              <a:buFont typeface="StarSymbol"/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de-DE" dirty="0"/>
              <a:t>Vorgeschichte der EDV</a:t>
            </a:r>
          </a:p>
        </p:txBody>
      </p:sp>
      <p:sp>
        <p:nvSpPr>
          <p:cNvPr id="6" name="Textplatzhalter 2"/>
          <p:cNvSpPr txBox="1">
            <a:spLocks noGrp="1"/>
          </p:cNvSpPr>
          <p:nvPr>
            <p:ph idx="1"/>
          </p:nvPr>
        </p:nvSpPr>
        <p:spPr>
          <a:xfrm>
            <a:off x="107504" y="1124744"/>
            <a:ext cx="8928992" cy="5946962"/>
          </a:xfrm>
        </p:spPr>
        <p:txBody>
          <a:bodyPr wrap="square" lIns="92162" tIns="46076" rIns="92162" bIns="46076">
            <a:spAutoFit/>
          </a:bodyPr>
          <a:lstStyle/>
          <a:p>
            <a:pPr eaLnBrk="1">
              <a:lnSpc>
                <a:spcPct val="80000"/>
              </a:lnSpc>
              <a:spcBef>
                <a:spcPts val="600"/>
              </a:spcBef>
              <a:spcAft>
                <a:spcPts val="1200"/>
              </a:spcAft>
            </a:pPr>
            <a:r>
              <a:rPr lang="de-DE"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Ca. 5000 v. Chr.: Rechnen mit Fingern (lat. </a:t>
            </a:r>
            <a:r>
              <a:rPr lang="de-DE" altLang="de-DE" sz="2400" dirty="0" err="1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Digitus</a:t>
            </a:r>
            <a:r>
              <a:rPr lang="de-DE"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)</a:t>
            </a:r>
          </a:p>
          <a:p>
            <a:pPr eaLnBrk="1">
              <a:lnSpc>
                <a:spcPct val="80000"/>
              </a:lnSpc>
              <a:spcBef>
                <a:spcPts val="600"/>
              </a:spcBef>
              <a:spcAft>
                <a:spcPts val="1200"/>
              </a:spcAft>
            </a:pPr>
            <a:r>
              <a:rPr lang="de-DE" altLang="de-DE" dirty="0" smtClean="0">
                <a:ea typeface="Arial Unicode MS" pitchFamily="34" charset="-128"/>
              </a:rPr>
              <a:t>Ca. </a:t>
            </a:r>
            <a:r>
              <a:rPr lang="de-DE"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1</a:t>
            </a:r>
            <a:r>
              <a:rPr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100 v.</a:t>
            </a:r>
            <a:r>
              <a:rPr lang="de-DE"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 </a:t>
            </a:r>
            <a:r>
              <a:rPr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Chr.: </a:t>
            </a:r>
            <a:r>
              <a:rPr altLang="de-DE" sz="2400" dirty="0" err="1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Abakus</a:t>
            </a:r>
            <a:endParaRPr lang="de-DE" altLang="de-DE" sz="2400" dirty="0" smtClean="0">
              <a:latin typeface="Arial" panose="020B0604020202020204" pitchFamily="34" charset="0"/>
              <a:ea typeface="Arial Unicode MS" pitchFamily="34" charset="-128"/>
              <a:cs typeface="Arial" panose="020B0604020202020204" pitchFamily="34" charset="0"/>
            </a:endParaRPr>
          </a:p>
          <a:p>
            <a:pPr lvl="1" eaLnBrk="1">
              <a:lnSpc>
                <a:spcPct val="80000"/>
              </a:lnSpc>
              <a:spcBef>
                <a:spcPts val="600"/>
              </a:spcBef>
              <a:spcAft>
                <a:spcPts val="1200"/>
              </a:spcAft>
            </a:pPr>
            <a:r>
              <a:rPr lang="de-DE" altLang="de-DE" sz="20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auf Drähte gefädelte Kugeln</a:t>
            </a:r>
          </a:p>
          <a:p>
            <a:pPr lvl="1" eaLnBrk="1">
              <a:lnSpc>
                <a:spcPct val="80000"/>
              </a:lnSpc>
              <a:spcBef>
                <a:spcPts val="600"/>
              </a:spcBef>
              <a:spcAft>
                <a:spcPts val="1200"/>
              </a:spcAft>
            </a:pPr>
            <a:r>
              <a:rPr lang="de-DE" altLang="de-DE" sz="2000" dirty="0" smtClean="0">
                <a:ea typeface="Arial Unicode MS" pitchFamily="34" charset="-128"/>
              </a:rPr>
              <a:t>Grundrechnungsarten, Wurzel</a:t>
            </a:r>
            <a:endParaRPr altLang="de-DE" sz="2000" dirty="0" smtClean="0">
              <a:latin typeface="Arial" panose="020B0604020202020204" pitchFamily="34" charset="0"/>
              <a:ea typeface="Arial Unicode MS" pitchFamily="34" charset="-128"/>
              <a:cs typeface="Arial" panose="020B0604020202020204" pitchFamily="34" charset="0"/>
            </a:endParaRPr>
          </a:p>
          <a:p>
            <a:pPr eaLnBrk="1">
              <a:lnSpc>
                <a:spcPct val="80000"/>
              </a:lnSpc>
              <a:spcBef>
                <a:spcPts val="600"/>
              </a:spcBef>
              <a:spcAft>
                <a:spcPts val="1200"/>
              </a:spcAft>
            </a:pPr>
            <a:r>
              <a:rPr lang="de-DE"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Ca. </a:t>
            </a:r>
            <a:r>
              <a:rPr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500: </a:t>
            </a:r>
            <a:r>
              <a:rPr altLang="de-DE" sz="2400" dirty="0" err="1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Einführung</a:t>
            </a:r>
            <a:r>
              <a:rPr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 der „0“ in </a:t>
            </a:r>
            <a:r>
              <a:rPr altLang="de-DE" sz="2400" dirty="0" err="1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ein</a:t>
            </a:r>
            <a:r>
              <a:rPr lang="de-DE" altLang="de-DE" sz="2400" dirty="0" err="1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em</a:t>
            </a:r>
            <a:r>
              <a:rPr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 </a:t>
            </a:r>
            <a:r>
              <a:rPr altLang="de-DE" sz="2400" dirty="0" err="1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indische</a:t>
            </a:r>
            <a:r>
              <a:rPr lang="de-DE"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n</a:t>
            </a:r>
            <a:r>
              <a:rPr lang="de-DE" altLang="de-DE" dirty="0" smtClean="0">
                <a:ea typeface="Arial Unicode MS" pitchFamily="34" charset="-128"/>
              </a:rPr>
              <a:t>           </a:t>
            </a:r>
            <a:br>
              <a:rPr lang="de-DE" altLang="de-DE" dirty="0" smtClean="0">
                <a:ea typeface="Arial Unicode MS" pitchFamily="34" charset="-128"/>
              </a:rPr>
            </a:br>
            <a:r>
              <a:rPr lang="de-DE" altLang="de-DE" dirty="0" smtClean="0">
                <a:ea typeface="Arial Unicode MS" pitchFamily="34" charset="-128"/>
              </a:rPr>
              <a:t>               </a:t>
            </a:r>
            <a:r>
              <a:rPr altLang="de-DE" sz="2400" dirty="0" err="1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Stellenwertsystem</a:t>
            </a:r>
            <a:endParaRPr altLang="de-DE" sz="2400" dirty="0" smtClean="0">
              <a:latin typeface="Arial" panose="020B0604020202020204" pitchFamily="34" charset="0"/>
              <a:ea typeface="Arial Unicode MS" pitchFamily="34" charset="-128"/>
              <a:cs typeface="Arial" panose="020B0604020202020204" pitchFamily="34" charset="0"/>
            </a:endParaRPr>
          </a:p>
          <a:p>
            <a:pPr eaLnBrk="1">
              <a:lnSpc>
                <a:spcPct val="80000"/>
              </a:lnSpc>
              <a:spcBef>
                <a:spcPts val="600"/>
              </a:spcBef>
              <a:spcAft>
                <a:spcPts val="1200"/>
              </a:spcAft>
            </a:pPr>
            <a:r>
              <a:rPr lang="de-DE" altLang="de-DE" dirty="0" smtClean="0">
                <a:ea typeface="Arial Unicode MS" pitchFamily="34" charset="-128"/>
              </a:rPr>
              <a:t>12.Jhdt.</a:t>
            </a:r>
            <a:r>
              <a:rPr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: </a:t>
            </a:r>
            <a:r>
              <a:rPr lang="de-DE"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 </a:t>
            </a:r>
            <a:r>
              <a:rPr lang="de-DE" altLang="de-DE" dirty="0" smtClean="0">
                <a:ea typeface="Arial Unicode MS" pitchFamily="34" charset="-128"/>
              </a:rPr>
              <a:t>Indisch</a:t>
            </a:r>
            <a:r>
              <a:rPr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-</a:t>
            </a:r>
            <a:r>
              <a:rPr altLang="de-DE" sz="2400" dirty="0" err="1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Arabisches</a:t>
            </a:r>
            <a:r>
              <a:rPr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 </a:t>
            </a:r>
            <a:r>
              <a:rPr altLang="de-DE" sz="2400" dirty="0" err="1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Zahlensystem</a:t>
            </a:r>
            <a:r>
              <a:rPr lang="de-DE" altLang="de-DE" dirty="0">
                <a:ea typeface="Arial Unicode MS" pitchFamily="34" charset="-128"/>
              </a:rPr>
              <a:t> </a:t>
            </a:r>
            <a:r>
              <a:rPr lang="de-DE" altLang="de-DE" dirty="0" smtClean="0">
                <a:ea typeface="Arial Unicode MS" pitchFamily="34" charset="-128"/>
              </a:rPr>
              <a:t>löst die       		         römischen Zahlen ab. </a:t>
            </a:r>
          </a:p>
          <a:p>
            <a:pPr eaLnBrk="1">
              <a:lnSpc>
                <a:spcPct val="80000"/>
              </a:lnSpc>
              <a:spcBef>
                <a:spcPts val="600"/>
              </a:spcBef>
              <a:spcAft>
                <a:spcPts val="1200"/>
              </a:spcAft>
            </a:pPr>
            <a:r>
              <a:rPr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1623: </a:t>
            </a:r>
            <a:r>
              <a:rPr altLang="de-DE" sz="2400" dirty="0" err="1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Rechenuhr</a:t>
            </a:r>
            <a:r>
              <a:rPr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 v</a:t>
            </a:r>
            <a:r>
              <a:rPr lang="de-DE"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.</a:t>
            </a:r>
            <a:r>
              <a:rPr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  Wilhelm </a:t>
            </a:r>
            <a:r>
              <a:rPr lang="de-DE" altLang="de-DE" dirty="0" smtClean="0">
                <a:ea typeface="Arial Unicode MS" pitchFamily="34" charset="-128"/>
              </a:rPr>
              <a:t>SCHICKARDT</a:t>
            </a:r>
            <a:endParaRPr lang="de-DE" altLang="de-DE" sz="2400" dirty="0" smtClean="0">
              <a:latin typeface="Arial" panose="020B0604020202020204" pitchFamily="34" charset="0"/>
              <a:ea typeface="Arial Unicode MS" pitchFamily="34" charset="-128"/>
              <a:cs typeface="Arial" panose="020B0604020202020204" pitchFamily="34" charset="0"/>
            </a:endParaRPr>
          </a:p>
          <a:p>
            <a:pPr lvl="1" eaLnBrk="1">
              <a:lnSpc>
                <a:spcPct val="80000"/>
              </a:lnSpc>
              <a:spcBef>
                <a:spcPts val="600"/>
              </a:spcBef>
              <a:spcAft>
                <a:spcPts val="1200"/>
              </a:spcAft>
            </a:pPr>
            <a:r>
              <a:rPr lang="de-DE" altLang="de-DE" sz="2000" dirty="0">
                <a:ea typeface="Arial Unicode MS" pitchFamily="34" charset="-128"/>
              </a:rPr>
              <a:t>Dt. Astronom, Geodät u. Mathematiker</a:t>
            </a:r>
          </a:p>
          <a:p>
            <a:pPr lvl="1" eaLnBrk="1">
              <a:lnSpc>
                <a:spcPct val="80000"/>
              </a:lnSpc>
              <a:spcBef>
                <a:spcPts val="600"/>
              </a:spcBef>
              <a:spcAft>
                <a:spcPts val="1200"/>
              </a:spcAft>
            </a:pPr>
            <a:r>
              <a:rPr lang="de-DE" altLang="de-DE" sz="2000" dirty="0">
                <a:ea typeface="Arial Unicode MS" pitchFamily="34" charset="-128"/>
              </a:rPr>
              <a:t>Berechnete Mond- u. Meteorbahnen</a:t>
            </a:r>
          </a:p>
          <a:p>
            <a:pPr lvl="1" eaLnBrk="1">
              <a:lnSpc>
                <a:spcPct val="80000"/>
              </a:lnSpc>
              <a:spcBef>
                <a:spcPts val="600"/>
              </a:spcBef>
              <a:spcAft>
                <a:spcPts val="1200"/>
              </a:spcAft>
            </a:pPr>
            <a:r>
              <a:rPr lang="de-DE" altLang="de-DE" sz="2000" dirty="0">
                <a:ea typeface="Arial Unicode MS" pitchFamily="34" charset="-128"/>
              </a:rPr>
              <a:t>Zeitgenosse von </a:t>
            </a:r>
            <a:r>
              <a:rPr lang="de-DE" altLang="de-DE" sz="2000" dirty="0" smtClean="0">
                <a:ea typeface="Arial Unicode MS" pitchFamily="34" charset="-128"/>
              </a:rPr>
              <a:t>Johannes Kepler</a:t>
            </a:r>
            <a:endParaRPr altLang="de-DE" sz="2000" dirty="0">
              <a:ea typeface="Arial Unicode MS" pitchFamily="34" charset="-128"/>
            </a:endParaRPr>
          </a:p>
          <a:p>
            <a:pPr eaLnBrk="1">
              <a:lnSpc>
                <a:spcPct val="80000"/>
              </a:lnSpc>
              <a:spcBef>
                <a:spcPts val="600"/>
              </a:spcBef>
              <a:spcAft>
                <a:spcPts val="1200"/>
              </a:spcAft>
            </a:pPr>
            <a:r>
              <a:rPr altLang="de-DE" sz="2000" dirty="0">
                <a:ea typeface="Arial Unicode MS" pitchFamily="34" charset="-128"/>
              </a:rPr>
              <a:t> </a:t>
            </a:r>
          </a:p>
        </p:txBody>
      </p:sp>
      <p:pic>
        <p:nvPicPr>
          <p:cNvPr id="11266" name="Picture 2" descr="alter Europäischer Abaku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8658" y="1482130"/>
            <a:ext cx="1750318" cy="1603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http://www.joernluetjens.de/sammlungen/abakus/ab96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1484784"/>
            <a:ext cx="2393882" cy="1600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0" name="Picture 6" descr="http://upload.wikimedia.org/wikipedia/commons/5/5a/Schickardmaschine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0694" y="5013176"/>
            <a:ext cx="2363754" cy="1772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242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Server</a:t>
            </a:r>
            <a:endParaRPr lang="de-AT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79512" y="1340769"/>
            <a:ext cx="8964488" cy="4896543"/>
          </a:xfrm>
        </p:spPr>
        <p:txBody>
          <a:bodyPr/>
          <a:lstStyle/>
          <a:p>
            <a:r>
              <a:rPr lang="de-AT" dirty="0" smtClean="0"/>
              <a:t>Ein Server ist ein Computer für den Zugriff auf </a:t>
            </a:r>
            <a:br>
              <a:rPr lang="de-AT" dirty="0" smtClean="0"/>
            </a:br>
            <a:r>
              <a:rPr lang="de-AT" dirty="0" smtClean="0"/>
              <a:t>zentrale Ressourcen (CPU, Disk, Dateien) oder </a:t>
            </a:r>
            <a:br>
              <a:rPr lang="de-AT" dirty="0" smtClean="0"/>
            </a:br>
            <a:r>
              <a:rPr lang="de-AT" dirty="0" smtClean="0"/>
              <a:t>Dienste in einem Netzwerk.</a:t>
            </a:r>
          </a:p>
          <a:p>
            <a:r>
              <a:rPr lang="de-AT" dirty="0" smtClean="0"/>
              <a:t>Kleine Server haben Baugröße wie Workstation, </a:t>
            </a:r>
            <a:br>
              <a:rPr lang="de-AT" dirty="0" smtClean="0"/>
            </a:br>
            <a:r>
              <a:rPr lang="de-AT" dirty="0" smtClean="0"/>
              <a:t>während große Server in Geräteschränken </a:t>
            </a:r>
            <a:br>
              <a:rPr lang="de-AT" dirty="0" smtClean="0"/>
            </a:br>
            <a:r>
              <a:rPr lang="de-AT" dirty="0" smtClean="0"/>
              <a:t>(Racks) untergebracht sind.</a:t>
            </a:r>
          </a:p>
          <a:p>
            <a:r>
              <a:rPr lang="de-AT" dirty="0" smtClean="0"/>
              <a:t>Eine Gruppe von gleichartigen Servern können zu einer sog. Serverfarm verbunden werden.</a:t>
            </a:r>
          </a:p>
          <a:p>
            <a:r>
              <a:rPr lang="de-AT" dirty="0" smtClean="0"/>
              <a:t>Bladeserver sind einzelne - nicht </a:t>
            </a:r>
            <a:br>
              <a:rPr lang="de-AT" dirty="0" smtClean="0"/>
            </a:br>
            <a:r>
              <a:rPr lang="de-AT" dirty="0" smtClean="0"/>
              <a:t>eigenständiger -  Serverrechner, die </a:t>
            </a:r>
            <a:br>
              <a:rPr lang="de-AT" dirty="0" smtClean="0"/>
            </a:br>
            <a:r>
              <a:rPr lang="de-AT" dirty="0" smtClean="0"/>
              <a:t>eine gemeinsame Infrastruktur nutzen </a:t>
            </a:r>
            <a:br>
              <a:rPr lang="de-AT" dirty="0" smtClean="0"/>
            </a:br>
            <a:r>
              <a:rPr lang="de-AT" dirty="0" smtClean="0"/>
              <a:t>(</a:t>
            </a:r>
            <a:r>
              <a:rPr lang="de-AT" dirty="0" err="1" smtClean="0"/>
              <a:t>zB</a:t>
            </a:r>
            <a:r>
              <a:rPr lang="de-AT" dirty="0" smtClean="0"/>
              <a:t>. Netzteil, Lüfter, etc.) und in </a:t>
            </a:r>
            <a:r>
              <a:rPr lang="de-AT" smtClean="0"/>
              <a:t/>
            </a:r>
            <a:br>
              <a:rPr lang="de-AT" smtClean="0"/>
            </a:br>
            <a:r>
              <a:rPr lang="de-AT" smtClean="0"/>
              <a:t>Baugruppenträger </a:t>
            </a:r>
            <a:r>
              <a:rPr lang="de-AT" dirty="0" smtClean="0"/>
              <a:t>eingebaut sind. </a:t>
            </a:r>
          </a:p>
          <a:p>
            <a:endParaRPr lang="de-AT" dirty="0" smtClean="0"/>
          </a:p>
          <a:p>
            <a:endParaRPr lang="de-AT" dirty="0"/>
          </a:p>
        </p:txBody>
      </p:sp>
      <p:pic>
        <p:nvPicPr>
          <p:cNvPr id="7170" name="Picture 2" descr="http://upload.wikimedia.org/wikipedia/commons/thumb/7/7c/IBM_bladecenter_%28front%29.jpg/1920px-IBM_bladecenter_%28front%29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4437112"/>
            <a:ext cx="3024336" cy="2267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://upload.wikimedia.org/wikipedia/commons/d/d4/Wikimedia-servers-Sept04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96" y="1340767"/>
            <a:ext cx="1800200" cy="2400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387101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Großrechner</a:t>
            </a:r>
            <a:endParaRPr lang="de-AT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07504" y="1268761"/>
            <a:ext cx="8743845" cy="4320479"/>
          </a:xfrm>
        </p:spPr>
        <p:txBody>
          <a:bodyPr/>
          <a:lstStyle/>
          <a:p>
            <a:r>
              <a:rPr lang="de-AT" dirty="0" smtClean="0"/>
              <a:t>Ein Großrechner ist meist ein sehr komplexes </a:t>
            </a:r>
            <a:br>
              <a:rPr lang="de-AT" dirty="0" smtClean="0"/>
            </a:br>
            <a:r>
              <a:rPr lang="de-AT" dirty="0" smtClean="0"/>
              <a:t>Rechnersystem, dessen Kapazitäten </a:t>
            </a:r>
            <a:br>
              <a:rPr lang="de-AT" dirty="0" smtClean="0"/>
            </a:br>
            <a:r>
              <a:rPr lang="de-AT" dirty="0" smtClean="0"/>
              <a:t>deutlich über die typischer Serversysteme </a:t>
            </a:r>
            <a:br>
              <a:rPr lang="de-AT" dirty="0" smtClean="0"/>
            </a:br>
            <a:r>
              <a:rPr lang="de-AT" dirty="0" smtClean="0"/>
              <a:t>hinausgeht.</a:t>
            </a:r>
          </a:p>
          <a:p>
            <a:r>
              <a:rPr lang="de-AT" dirty="0" smtClean="0"/>
              <a:t>Meist ist weniger die </a:t>
            </a:r>
            <a:r>
              <a:rPr lang="de-AT" dirty="0" err="1" smtClean="0"/>
              <a:t>Rechengeschwindig</a:t>
            </a:r>
            <a:r>
              <a:rPr lang="de-AT" dirty="0" smtClean="0"/>
              <a:t>-</a:t>
            </a:r>
            <a:br>
              <a:rPr lang="de-AT" dirty="0" smtClean="0"/>
            </a:br>
            <a:r>
              <a:rPr lang="de-AT" dirty="0" err="1" smtClean="0"/>
              <a:t>keit</a:t>
            </a:r>
            <a:r>
              <a:rPr lang="de-AT" dirty="0" smtClean="0"/>
              <a:t> ausschlaggebend, sondern vielmehr die </a:t>
            </a:r>
          </a:p>
          <a:p>
            <a:pPr lvl="1"/>
            <a:r>
              <a:rPr lang="de-AT" dirty="0" smtClean="0"/>
              <a:t>sehr großen Speicherkapazitäten, die </a:t>
            </a:r>
          </a:p>
          <a:p>
            <a:pPr lvl="1"/>
            <a:r>
              <a:rPr lang="de-AT" dirty="0" smtClean="0"/>
              <a:t>hohe Anzahl der gleichzeitigen Zugriffe und eine</a:t>
            </a:r>
          </a:p>
          <a:p>
            <a:pPr lvl="1"/>
            <a:r>
              <a:rPr lang="de-AT" dirty="0"/>
              <a:t>e</a:t>
            </a:r>
            <a:r>
              <a:rPr lang="de-AT" dirty="0" smtClean="0"/>
              <a:t>xtrem hohe Verfügbarkeit, d.h. Ausfallssicherheit</a:t>
            </a:r>
          </a:p>
          <a:p>
            <a:r>
              <a:rPr lang="de-AT" dirty="0" smtClean="0"/>
              <a:t>Meist sind Großrechner auch hochgradig</a:t>
            </a:r>
            <a:br>
              <a:rPr lang="de-AT" dirty="0" smtClean="0"/>
            </a:br>
            <a:r>
              <a:rPr lang="de-AT" dirty="0" smtClean="0"/>
              <a:t>redundant aufgebaut, d.h. bei Ausfall </a:t>
            </a:r>
            <a:br>
              <a:rPr lang="de-AT" dirty="0" smtClean="0"/>
            </a:br>
            <a:r>
              <a:rPr lang="de-AT" dirty="0" smtClean="0"/>
              <a:t>einzelner Komponenten, übernehmen andere </a:t>
            </a:r>
            <a:br>
              <a:rPr lang="de-AT" dirty="0" smtClean="0"/>
            </a:br>
            <a:r>
              <a:rPr lang="de-AT" dirty="0" smtClean="0"/>
              <a:t>deren Funktionen.</a:t>
            </a:r>
          </a:p>
          <a:p>
            <a:r>
              <a:rPr lang="de-AT" dirty="0" smtClean="0"/>
              <a:t>Einsatz in großen Rechenzentren, Versicherungen, Fluggesellschaften, öffentliche Verwaltung, etc.</a:t>
            </a:r>
          </a:p>
          <a:p>
            <a:endParaRPr lang="de-AT" dirty="0"/>
          </a:p>
        </p:txBody>
      </p:sp>
      <p:pic>
        <p:nvPicPr>
          <p:cNvPr id="8194" name="Picture 2" descr="IBM z10 Mainframe Computer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9107" y="1772816"/>
            <a:ext cx="3173806" cy="3967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22760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Supercomputer</a:t>
            </a:r>
            <a:endParaRPr lang="de-AT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07504" y="1412777"/>
            <a:ext cx="8743845" cy="4320479"/>
          </a:xfrm>
        </p:spPr>
        <p:txBody>
          <a:bodyPr/>
          <a:lstStyle/>
          <a:p>
            <a:r>
              <a:rPr lang="de-AT" dirty="0" smtClean="0"/>
              <a:t>Supercomputer sind die schnellsten Rechner ihrer Zei</a:t>
            </a:r>
            <a:r>
              <a:rPr lang="de-AT" dirty="0"/>
              <a:t>t</a:t>
            </a:r>
            <a:r>
              <a:rPr lang="de-AT" dirty="0" smtClean="0"/>
              <a:t>.</a:t>
            </a:r>
          </a:p>
          <a:p>
            <a:r>
              <a:rPr lang="de-AT" dirty="0" smtClean="0"/>
              <a:t>Die Rechenleistung und Rechengeschwindigkeit ist wichtiger als die Verfügbarkeit.</a:t>
            </a:r>
          </a:p>
          <a:p>
            <a:r>
              <a:rPr lang="de-AT" dirty="0" smtClean="0"/>
              <a:t>Supercomputer haben eine große Anzahl (bis zu tausende) von Prozessoren, die parallel arbeiten, d.h. für sich Teilprobleme bearbeiten, deren I/O-Daten in synchroner Weise zw. den Prozessoren ausgetauscht werden.</a:t>
            </a:r>
          </a:p>
          <a:p>
            <a:r>
              <a:rPr lang="de-AT" dirty="0" smtClean="0"/>
              <a:t>Einer der ersten </a:t>
            </a:r>
            <a:br>
              <a:rPr lang="de-AT" dirty="0" smtClean="0"/>
            </a:br>
            <a:r>
              <a:rPr lang="de-AT" dirty="0" smtClean="0"/>
              <a:t>und berühmtesten </a:t>
            </a:r>
            <a:br>
              <a:rPr lang="de-AT" dirty="0" smtClean="0"/>
            </a:br>
            <a:r>
              <a:rPr lang="de-AT" dirty="0" smtClean="0"/>
              <a:t>SC: Cray-1</a:t>
            </a:r>
          </a:p>
          <a:p>
            <a:r>
              <a:rPr lang="de-AT" dirty="0" smtClean="0"/>
              <a:t>Der schnellste SC:</a:t>
            </a:r>
            <a:endParaRPr lang="de-AT" dirty="0"/>
          </a:p>
          <a:p>
            <a:pPr lvl="1"/>
            <a:r>
              <a:rPr lang="de-AT" dirty="0" smtClean="0"/>
              <a:t>TIANHE-2 (China)</a:t>
            </a:r>
          </a:p>
          <a:p>
            <a:pPr lvl="1"/>
            <a:r>
              <a:rPr lang="de-AT" dirty="0" smtClean="0"/>
              <a:t>3.120.000 Kerne</a:t>
            </a:r>
          </a:p>
          <a:p>
            <a:pPr lvl="1"/>
            <a:r>
              <a:rPr lang="de-AT" dirty="0" smtClean="0"/>
              <a:t>33.862 </a:t>
            </a:r>
            <a:r>
              <a:rPr lang="de-AT" dirty="0" err="1" smtClean="0"/>
              <a:t>TFlop</a:t>
            </a:r>
            <a:r>
              <a:rPr lang="de-AT" dirty="0" smtClean="0"/>
              <a:t>/s</a:t>
            </a:r>
          </a:p>
        </p:txBody>
      </p:sp>
      <p:pic>
        <p:nvPicPr>
          <p:cNvPr id="9220" name="Picture 4" descr="http://1.bp.blogspot.com/-8_sI_zyvFPo/VGuKr1FXRLI/AAAAAAAAFQE/OQnpAJIWssA/s1600/tianhe-2-jack-dongarra_88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4575404"/>
            <a:ext cx="5746244" cy="2021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805239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Top 10 Supercomputer</a:t>
            </a:r>
            <a:endParaRPr lang="de-AT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48635" y="1196752"/>
            <a:ext cx="8743845" cy="4928238"/>
          </a:xfrm>
        </p:spPr>
        <p:txBody>
          <a:bodyPr/>
          <a:lstStyle/>
          <a:p>
            <a:r>
              <a:rPr lang="de-AT" dirty="0" smtClean="0"/>
              <a:t>Tianhe-2 (China)</a:t>
            </a:r>
          </a:p>
          <a:p>
            <a:endParaRPr lang="de-AT" dirty="0"/>
          </a:p>
          <a:p>
            <a:endParaRPr lang="de-AT" dirty="0" smtClean="0"/>
          </a:p>
          <a:p>
            <a:endParaRPr lang="de-AT" dirty="0"/>
          </a:p>
          <a:p>
            <a:endParaRPr lang="de-AT" dirty="0" smtClean="0"/>
          </a:p>
          <a:p>
            <a:endParaRPr lang="de-AT" dirty="0"/>
          </a:p>
          <a:p>
            <a:endParaRPr lang="de-AT" dirty="0" smtClean="0"/>
          </a:p>
          <a:p>
            <a:r>
              <a:rPr lang="de-AT" dirty="0" smtClean="0"/>
              <a:t>Schnellster österr. Rechner</a:t>
            </a:r>
          </a:p>
          <a:p>
            <a:pPr marL="533400" lvl="1"/>
            <a:r>
              <a:rPr lang="de-AT" dirty="0" smtClean="0"/>
              <a:t>VSC-3 (Nr. 85)</a:t>
            </a:r>
          </a:p>
          <a:p>
            <a:pPr marL="533400" lvl="1"/>
            <a:r>
              <a:rPr lang="de-AT" dirty="0" smtClean="0"/>
              <a:t>Vienna Sc. Cluster</a:t>
            </a:r>
          </a:p>
          <a:p>
            <a:pPr marL="533400" lvl="1"/>
            <a:r>
              <a:rPr lang="de-AT" dirty="0" smtClean="0"/>
              <a:t>32.768 Kerne</a:t>
            </a:r>
          </a:p>
          <a:p>
            <a:pPr marL="533400" lvl="1"/>
            <a:r>
              <a:rPr lang="de-AT" dirty="0" smtClean="0"/>
              <a:t>596 </a:t>
            </a:r>
            <a:r>
              <a:rPr lang="de-AT" dirty="0" err="1" smtClean="0"/>
              <a:t>GFlop</a:t>
            </a:r>
            <a:r>
              <a:rPr lang="de-AT" dirty="0" smtClean="0"/>
              <a:t>/s</a:t>
            </a:r>
          </a:p>
          <a:p>
            <a:pPr lvl="1"/>
            <a:endParaRPr lang="de-AT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4817" y="1268760"/>
            <a:ext cx="4373687" cy="5535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3" y="1628800"/>
            <a:ext cx="4555304" cy="2564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142" y="6085631"/>
            <a:ext cx="4524675" cy="727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hteck 2"/>
          <p:cNvSpPr/>
          <p:nvPr/>
        </p:nvSpPr>
        <p:spPr>
          <a:xfrm>
            <a:off x="4734817" y="1608922"/>
            <a:ext cx="4373687" cy="576064"/>
          </a:xfrm>
          <a:prstGeom prst="rect">
            <a:avLst/>
          </a:prstGeom>
          <a:noFill/>
          <a:ln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/>
          <p:cNvSpPr/>
          <p:nvPr/>
        </p:nvSpPr>
        <p:spPr>
          <a:xfrm>
            <a:off x="176471" y="1608921"/>
            <a:ext cx="4558346" cy="2584297"/>
          </a:xfrm>
          <a:prstGeom prst="rect">
            <a:avLst/>
          </a:prstGeom>
          <a:noFill/>
          <a:ln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/>
          <p:cNvSpPr/>
          <p:nvPr/>
        </p:nvSpPr>
        <p:spPr>
          <a:xfrm>
            <a:off x="4734817" y="1268760"/>
            <a:ext cx="4373687" cy="340161"/>
          </a:xfrm>
          <a:prstGeom prst="rect">
            <a:avLst/>
          </a:prstGeom>
          <a:solidFill>
            <a:srgbClr val="CC3300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/>
          <p:cNvSpPr/>
          <p:nvPr/>
        </p:nvSpPr>
        <p:spPr>
          <a:xfrm>
            <a:off x="179512" y="6085631"/>
            <a:ext cx="4558346" cy="72774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246" name="Picture 6" descr="http://www.vsc.ac.at/uploads/pics/vsc-2_300x200_01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7273" y="4630984"/>
            <a:ext cx="2148743" cy="1432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315213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08720"/>
          </a:xfrm>
        </p:spPr>
        <p:txBody>
          <a:bodyPr/>
          <a:lstStyle/>
          <a:p>
            <a:r>
              <a:rPr lang="de-DE" sz="4800" dirty="0" smtClean="0"/>
              <a:t>PC - Gehäuseformen</a:t>
            </a:r>
            <a:endParaRPr lang="de-AT" sz="48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1520" y="1196753"/>
            <a:ext cx="8229600" cy="2664296"/>
          </a:xfrm>
        </p:spPr>
        <p:txBody>
          <a:bodyPr/>
          <a:lstStyle/>
          <a:p>
            <a:pPr marL="457200" lvl="1" indent="0">
              <a:buNone/>
            </a:pP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endParaRPr lang="de-AT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Picture 24" descr="Tower-Desktop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669" t="25511" b="26363"/>
          <a:stretch>
            <a:fillRect/>
          </a:stretch>
        </p:blipFill>
        <p:spPr bwMode="auto">
          <a:xfrm>
            <a:off x="5940152" y="1556792"/>
            <a:ext cx="2684462" cy="1222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" descr="TOWER BD02BB - Chieftec UNI Micro Tower, mATX, 350Watt NT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5420" y="4294266"/>
            <a:ext cx="2231076" cy="2231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Inhaltsplatzhalter 2"/>
          <p:cNvSpPr txBox="1">
            <a:spLocks/>
          </p:cNvSpPr>
          <p:nvPr/>
        </p:nvSpPr>
        <p:spPr bwMode="auto">
          <a:xfrm>
            <a:off x="179512" y="1457400"/>
            <a:ext cx="8229600" cy="54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rgbClr val="7F7F7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pitchFamily="49" charset="0"/>
              <a:buChar char="o"/>
              <a:defRPr sz="1600" kern="1200">
                <a:solidFill>
                  <a:srgbClr val="7F7F7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600" kern="1200">
                <a:solidFill>
                  <a:srgbClr val="7F7F7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pitchFamily="49" charset="0"/>
              <a:buChar char="o"/>
              <a:defRPr sz="1600" kern="1200">
                <a:solidFill>
                  <a:srgbClr val="7F7F7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600" kern="1200">
                <a:solidFill>
                  <a:srgbClr val="7F7F7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pPr defTabSz="914400"/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Gehäuseformen</a:t>
            </a:r>
          </a:p>
          <a:p>
            <a:pPr lvl="1" defTabSz="914400"/>
            <a:r>
              <a:rPr lang="de-DE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Desktop</a:t>
            </a:r>
          </a:p>
          <a:p>
            <a:pPr lvl="2" defTabSz="914400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Zum Aufstellen auf dem Schreibtisch</a:t>
            </a:r>
          </a:p>
          <a:p>
            <a:pPr lvl="2" defTabSz="914400"/>
            <a:r>
              <a:rPr lang="de-DE" sz="2000" i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Desk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= Schreibtisch, </a:t>
            </a:r>
            <a:r>
              <a:rPr lang="de-DE" sz="2000" i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Top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= Oberseite</a:t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/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/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de-DE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 defTabSz="914400"/>
            <a:r>
              <a:rPr lang="de-DE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Tower</a:t>
            </a:r>
          </a:p>
          <a:p>
            <a:pPr lvl="2" defTabSz="914400"/>
            <a:r>
              <a:rPr lang="de-DE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Hochformatige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Gehäuseform</a:t>
            </a:r>
          </a:p>
          <a:p>
            <a:pPr lvl="2" defTabSz="914400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Aufstellung </a:t>
            </a:r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uf oder unter dem Schreibtisch</a:t>
            </a:r>
          </a:p>
          <a:p>
            <a:pPr lvl="2" defTabSz="914400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Mini-, Midi-, Big-Tower</a:t>
            </a:r>
          </a:p>
          <a:p>
            <a:pPr marL="457200" lvl="1" indent="0" defTabSz="914400">
              <a:buNone/>
            </a:pPr>
            <a:endParaRPr lang="de-DE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 defTabSz="914400">
              <a:buFont typeface="Courier New" pitchFamily="49" charset="0"/>
              <a:buNone/>
            </a:pPr>
            <a:endParaRPr lang="de-DE" sz="1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 defTabSz="914400">
              <a:buFont typeface="Courier New" pitchFamily="49" charset="0"/>
              <a:buNone/>
            </a:pPr>
            <a:endParaRPr lang="de-DE" sz="1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 defTabSz="914400"/>
            <a:endParaRPr lang="de-AT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15296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7504" y="0"/>
            <a:ext cx="8928992" cy="980728"/>
          </a:xfrm>
        </p:spPr>
        <p:txBody>
          <a:bodyPr/>
          <a:lstStyle/>
          <a:p>
            <a:r>
              <a:rPr lang="de-DE" dirty="0" smtClean="0"/>
              <a:t>PC Hardwarekomponenten</a:t>
            </a:r>
            <a:endParaRPr lang="de-DE" dirty="0"/>
          </a:p>
        </p:txBody>
      </p:sp>
      <p:sp>
        <p:nvSpPr>
          <p:cNvPr id="7170" name="Foliennummernplatzhalt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>
              <a:buFont typeface="Arial" pitchFamily="34" charset="0"/>
              <a:buNone/>
            </a:pPr>
            <a:fld id="{643A1911-22F1-4C66-B5BA-17997B698044}" type="slidenum">
              <a:rPr lang="en-GB" altLang="de-DE">
                <a:solidFill>
                  <a:srgbClr val="000000"/>
                </a:solidFill>
              </a:rPr>
              <a:pPr eaLnBrk="1" hangingPunct="1">
                <a:buFont typeface="Arial" pitchFamily="34" charset="0"/>
                <a:buNone/>
              </a:pPr>
              <a:t>55</a:t>
            </a:fld>
            <a:endParaRPr lang="en-GB" altLang="de-DE">
              <a:solidFill>
                <a:srgbClr val="000000"/>
              </a:solidFill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882924" y="1295907"/>
            <a:ext cx="8009556" cy="5445461"/>
            <a:chOff x="179388" y="404813"/>
            <a:chExt cx="8964612" cy="6094776"/>
          </a:xfrm>
        </p:grpSpPr>
        <p:sp>
          <p:nvSpPr>
            <p:cNvPr id="7171" name="Rectangle 1"/>
            <p:cNvSpPr>
              <a:spLocks noChangeArrowheads="1"/>
            </p:cNvSpPr>
            <p:nvPr/>
          </p:nvSpPr>
          <p:spPr bwMode="auto">
            <a:xfrm>
              <a:off x="5832475" y="5300663"/>
              <a:ext cx="3311525" cy="7315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marL="341313" indent="-341313" eaLnBrk="0" hangingPunct="0">
                <a:tabLst>
                  <a:tab pos="341313" algn="l"/>
                  <a:tab pos="1255713" algn="l"/>
                  <a:tab pos="2170113" algn="l"/>
                  <a:tab pos="3084513" algn="l"/>
                  <a:tab pos="3998913" algn="l"/>
                  <a:tab pos="4913313" algn="l"/>
                  <a:tab pos="5827713" algn="l"/>
                  <a:tab pos="6742113" algn="l"/>
                  <a:tab pos="7656513" algn="l"/>
                  <a:tab pos="8570913" algn="l"/>
                  <a:tab pos="9485313" algn="l"/>
                  <a:tab pos="10399713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1pPr>
              <a:lvl2pPr marL="742950" indent="-285750" eaLnBrk="0" hangingPunct="0">
                <a:tabLst>
                  <a:tab pos="341313" algn="l"/>
                  <a:tab pos="1255713" algn="l"/>
                  <a:tab pos="2170113" algn="l"/>
                  <a:tab pos="3084513" algn="l"/>
                  <a:tab pos="3998913" algn="l"/>
                  <a:tab pos="4913313" algn="l"/>
                  <a:tab pos="5827713" algn="l"/>
                  <a:tab pos="6742113" algn="l"/>
                  <a:tab pos="7656513" algn="l"/>
                  <a:tab pos="8570913" algn="l"/>
                  <a:tab pos="9485313" algn="l"/>
                  <a:tab pos="10399713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tabLst>
                  <a:tab pos="341313" algn="l"/>
                  <a:tab pos="1255713" algn="l"/>
                  <a:tab pos="2170113" algn="l"/>
                  <a:tab pos="3084513" algn="l"/>
                  <a:tab pos="3998913" algn="l"/>
                  <a:tab pos="4913313" algn="l"/>
                  <a:tab pos="5827713" algn="l"/>
                  <a:tab pos="6742113" algn="l"/>
                  <a:tab pos="7656513" algn="l"/>
                  <a:tab pos="8570913" algn="l"/>
                  <a:tab pos="9485313" algn="l"/>
                  <a:tab pos="10399713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tabLst>
                  <a:tab pos="341313" algn="l"/>
                  <a:tab pos="1255713" algn="l"/>
                  <a:tab pos="2170113" algn="l"/>
                  <a:tab pos="3084513" algn="l"/>
                  <a:tab pos="3998913" algn="l"/>
                  <a:tab pos="4913313" algn="l"/>
                  <a:tab pos="5827713" algn="l"/>
                  <a:tab pos="6742113" algn="l"/>
                  <a:tab pos="7656513" algn="l"/>
                  <a:tab pos="8570913" algn="l"/>
                  <a:tab pos="9485313" algn="l"/>
                  <a:tab pos="10399713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tabLst>
                  <a:tab pos="341313" algn="l"/>
                  <a:tab pos="1255713" algn="l"/>
                  <a:tab pos="2170113" algn="l"/>
                  <a:tab pos="3084513" algn="l"/>
                  <a:tab pos="3998913" algn="l"/>
                  <a:tab pos="4913313" algn="l"/>
                  <a:tab pos="5827713" algn="l"/>
                  <a:tab pos="6742113" algn="l"/>
                  <a:tab pos="7656513" algn="l"/>
                  <a:tab pos="8570913" algn="l"/>
                  <a:tab pos="9485313" algn="l"/>
                  <a:tab pos="10399713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5pPr>
              <a:lvl6pPr marL="25146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341313" algn="l"/>
                  <a:tab pos="1255713" algn="l"/>
                  <a:tab pos="2170113" algn="l"/>
                  <a:tab pos="3084513" algn="l"/>
                  <a:tab pos="3998913" algn="l"/>
                  <a:tab pos="4913313" algn="l"/>
                  <a:tab pos="5827713" algn="l"/>
                  <a:tab pos="6742113" algn="l"/>
                  <a:tab pos="7656513" algn="l"/>
                  <a:tab pos="8570913" algn="l"/>
                  <a:tab pos="9485313" algn="l"/>
                  <a:tab pos="10399713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6pPr>
              <a:lvl7pPr marL="29718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341313" algn="l"/>
                  <a:tab pos="1255713" algn="l"/>
                  <a:tab pos="2170113" algn="l"/>
                  <a:tab pos="3084513" algn="l"/>
                  <a:tab pos="3998913" algn="l"/>
                  <a:tab pos="4913313" algn="l"/>
                  <a:tab pos="5827713" algn="l"/>
                  <a:tab pos="6742113" algn="l"/>
                  <a:tab pos="7656513" algn="l"/>
                  <a:tab pos="8570913" algn="l"/>
                  <a:tab pos="9485313" algn="l"/>
                  <a:tab pos="10399713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7pPr>
              <a:lvl8pPr marL="34290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341313" algn="l"/>
                  <a:tab pos="1255713" algn="l"/>
                  <a:tab pos="2170113" algn="l"/>
                  <a:tab pos="3084513" algn="l"/>
                  <a:tab pos="3998913" algn="l"/>
                  <a:tab pos="4913313" algn="l"/>
                  <a:tab pos="5827713" algn="l"/>
                  <a:tab pos="6742113" algn="l"/>
                  <a:tab pos="7656513" algn="l"/>
                  <a:tab pos="8570913" algn="l"/>
                  <a:tab pos="9485313" algn="l"/>
                  <a:tab pos="10399713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8pPr>
              <a:lvl9pPr marL="38862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341313" algn="l"/>
                  <a:tab pos="1255713" algn="l"/>
                  <a:tab pos="2170113" algn="l"/>
                  <a:tab pos="3084513" algn="l"/>
                  <a:tab pos="3998913" algn="l"/>
                  <a:tab pos="4913313" algn="l"/>
                  <a:tab pos="5827713" algn="l"/>
                  <a:tab pos="6742113" algn="l"/>
                  <a:tab pos="7656513" algn="l"/>
                  <a:tab pos="8570913" algn="l"/>
                  <a:tab pos="9485313" algn="l"/>
                  <a:tab pos="10399713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1000"/>
                </a:spcBef>
              </a:pPr>
              <a:endParaRPr lang="en-GB" altLang="de-DE" sz="1400">
                <a:solidFill>
                  <a:srgbClr val="000000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ts val="1000"/>
                </a:spcBef>
              </a:pPr>
              <a:endParaRPr lang="en-GB" altLang="de-DE" sz="1400">
                <a:solidFill>
                  <a:srgbClr val="000000"/>
                </a:solidFill>
              </a:endParaRPr>
            </a:p>
          </p:txBody>
        </p:sp>
        <p:sp>
          <p:nvSpPr>
            <p:cNvPr id="7172" name="AutoShape 2"/>
            <p:cNvSpPr>
              <a:spLocks/>
            </p:cNvSpPr>
            <p:nvPr/>
          </p:nvSpPr>
          <p:spPr bwMode="auto">
            <a:xfrm>
              <a:off x="323850" y="1844674"/>
              <a:ext cx="1076325" cy="381364"/>
            </a:xfrm>
            <a:prstGeom prst="borderCallout1">
              <a:avLst>
                <a:gd name="adj1" fmla="val 30380"/>
                <a:gd name="adj2" fmla="val 107079"/>
                <a:gd name="adj3" fmla="val 271093"/>
                <a:gd name="adj4" fmla="val 140231"/>
              </a:avLst>
            </a:prstGeom>
            <a:solidFill>
              <a:srgbClr val="BBE0E3"/>
            </a:solidFill>
            <a:ln w="936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5pPr>
              <a:lvl6pPr marL="25146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6pPr>
              <a:lvl7pPr marL="29718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7pPr>
              <a:lvl8pPr marL="34290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8pPr>
              <a:lvl9pPr marL="38862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1125"/>
                </a:spcBef>
              </a:pPr>
              <a:r>
                <a:rPr lang="en-GB" altLang="de-DE" sz="1600">
                  <a:solidFill>
                    <a:srgbClr val="000000"/>
                  </a:solidFill>
                </a:rPr>
                <a:t>Monitor</a:t>
              </a:r>
            </a:p>
          </p:txBody>
        </p:sp>
        <p:sp>
          <p:nvSpPr>
            <p:cNvPr id="7173" name="AutoShape 3"/>
            <p:cNvSpPr>
              <a:spLocks/>
            </p:cNvSpPr>
            <p:nvPr/>
          </p:nvSpPr>
          <p:spPr bwMode="auto">
            <a:xfrm>
              <a:off x="323850" y="404813"/>
              <a:ext cx="2376488" cy="1104763"/>
            </a:xfrm>
            <a:prstGeom prst="borderCallout1">
              <a:avLst>
                <a:gd name="adj1" fmla="val 9426"/>
                <a:gd name="adj2" fmla="val 103208"/>
                <a:gd name="adj3" fmla="val 78222"/>
                <a:gd name="adj4" fmla="val 150829"/>
              </a:avLst>
            </a:prstGeom>
            <a:solidFill>
              <a:srgbClr val="BBE0E3"/>
            </a:solidFill>
            <a:ln w="936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5pPr>
              <a:lvl6pPr marL="25146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6pPr>
              <a:lvl7pPr marL="29718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7pPr>
              <a:lvl8pPr marL="34290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8pPr>
              <a:lvl9pPr marL="38862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625"/>
                </a:spcBef>
              </a:pPr>
              <a:r>
                <a:rPr lang="en-GB" altLang="de-DE" sz="1600">
                  <a:solidFill>
                    <a:srgbClr val="000000"/>
                  </a:solidFill>
                </a:rPr>
                <a:t>Hauptplatine Mainboard (Motherboard)</a:t>
              </a:r>
              <a:br>
                <a:rPr lang="en-GB" altLang="de-DE" sz="1600">
                  <a:solidFill>
                    <a:srgbClr val="000000"/>
                  </a:solidFill>
                </a:rPr>
              </a:br>
              <a:r>
                <a:rPr lang="en-GB" altLang="de-DE" sz="900">
                  <a:solidFill>
                    <a:srgbClr val="000000"/>
                  </a:solidFill>
                </a:rPr>
                <a:t>hier ausgebaut</a:t>
              </a:r>
            </a:p>
          </p:txBody>
        </p:sp>
        <p:sp>
          <p:nvSpPr>
            <p:cNvPr id="7174" name="AutoShape 4"/>
            <p:cNvSpPr>
              <a:spLocks/>
            </p:cNvSpPr>
            <p:nvPr/>
          </p:nvSpPr>
          <p:spPr bwMode="auto">
            <a:xfrm>
              <a:off x="5872163" y="717550"/>
              <a:ext cx="1939925" cy="536379"/>
            </a:xfrm>
            <a:prstGeom prst="borderCallout1">
              <a:avLst>
                <a:gd name="adj1" fmla="val 30380"/>
                <a:gd name="adj2" fmla="val -3926"/>
                <a:gd name="adj3" fmla="val 76639"/>
                <a:gd name="adj4" fmla="val -57116"/>
              </a:avLst>
            </a:prstGeom>
            <a:solidFill>
              <a:srgbClr val="BBE0E3"/>
            </a:solidFill>
            <a:ln w="936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5pPr>
              <a:lvl6pPr marL="25146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6pPr>
              <a:lvl7pPr marL="29718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7pPr>
              <a:lvl8pPr marL="34290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8pPr>
              <a:lvl9pPr marL="38862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625"/>
                </a:spcBef>
              </a:pPr>
              <a:r>
                <a:rPr lang="en-GB" altLang="de-DE" sz="1600">
                  <a:solidFill>
                    <a:srgbClr val="000000"/>
                  </a:solidFill>
                </a:rPr>
                <a:t>Hauptprozessor</a:t>
              </a:r>
              <a:br>
                <a:rPr lang="en-GB" altLang="de-DE" sz="1600">
                  <a:solidFill>
                    <a:srgbClr val="000000"/>
                  </a:solidFill>
                </a:rPr>
              </a:br>
              <a:r>
                <a:rPr lang="en-GB" altLang="de-DE" sz="900">
                  <a:solidFill>
                    <a:srgbClr val="000000"/>
                  </a:solidFill>
                </a:rPr>
                <a:t>hier ohne Kühler - ausgebaut</a:t>
              </a:r>
            </a:p>
          </p:txBody>
        </p:sp>
        <p:pic>
          <p:nvPicPr>
            <p:cNvPr id="7175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8888" y="549275"/>
              <a:ext cx="5314950" cy="5715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7176" name="AutoShape 6"/>
            <p:cNvSpPr>
              <a:spLocks/>
            </p:cNvSpPr>
            <p:nvPr/>
          </p:nvSpPr>
          <p:spPr bwMode="auto">
            <a:xfrm>
              <a:off x="6372224" y="1557338"/>
              <a:ext cx="2376488" cy="381364"/>
            </a:xfrm>
            <a:prstGeom prst="borderCallout1">
              <a:avLst>
                <a:gd name="adj1" fmla="val 30380"/>
                <a:gd name="adj2" fmla="val -3208"/>
                <a:gd name="adj3" fmla="val 87009"/>
                <a:gd name="adj4" fmla="val -72065"/>
              </a:avLst>
            </a:prstGeom>
            <a:solidFill>
              <a:srgbClr val="BBE0E3"/>
            </a:solidFill>
            <a:ln w="936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5pPr>
              <a:lvl6pPr marL="25146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6pPr>
              <a:lvl7pPr marL="29718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7pPr>
              <a:lvl8pPr marL="34290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8pPr>
              <a:lvl9pPr marL="38862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1125"/>
                </a:spcBef>
              </a:pPr>
              <a:r>
                <a:rPr lang="en-GB" altLang="de-DE" sz="1600">
                  <a:solidFill>
                    <a:srgbClr val="000000"/>
                  </a:solidFill>
                </a:rPr>
                <a:t>Arbeitsspeicher </a:t>
              </a:r>
              <a:r>
                <a:rPr lang="en-GB" altLang="de-DE" sz="1600" b="1">
                  <a:solidFill>
                    <a:srgbClr val="000000"/>
                  </a:solidFill>
                </a:rPr>
                <a:t>RAM</a:t>
              </a:r>
            </a:p>
          </p:txBody>
        </p:sp>
        <p:sp>
          <p:nvSpPr>
            <p:cNvPr id="7177" name="AutoShape 7"/>
            <p:cNvSpPr>
              <a:spLocks/>
            </p:cNvSpPr>
            <p:nvPr/>
          </p:nvSpPr>
          <p:spPr bwMode="auto">
            <a:xfrm>
              <a:off x="6084888" y="2179638"/>
              <a:ext cx="1439863" cy="381364"/>
            </a:xfrm>
            <a:prstGeom prst="borderCallout1">
              <a:avLst>
                <a:gd name="adj1" fmla="val 30380"/>
                <a:gd name="adj2" fmla="val -5292"/>
                <a:gd name="adj3" fmla="val 82222"/>
                <a:gd name="adj4" fmla="val -77602"/>
              </a:avLst>
            </a:prstGeom>
            <a:solidFill>
              <a:srgbClr val="BBE0E3"/>
            </a:solidFill>
            <a:ln w="936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5pPr>
              <a:lvl6pPr marL="25146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6pPr>
              <a:lvl7pPr marL="29718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7pPr>
              <a:lvl8pPr marL="34290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8pPr>
              <a:lvl9pPr marL="38862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1125"/>
                </a:spcBef>
              </a:pPr>
              <a:r>
                <a:rPr lang="en-GB" altLang="de-DE" sz="1600">
                  <a:solidFill>
                    <a:srgbClr val="000000"/>
                  </a:solidFill>
                </a:rPr>
                <a:t>Steckkarten</a:t>
              </a:r>
            </a:p>
          </p:txBody>
        </p:sp>
        <p:sp>
          <p:nvSpPr>
            <p:cNvPr id="7178" name="AutoShape 8"/>
            <p:cNvSpPr>
              <a:spLocks/>
            </p:cNvSpPr>
            <p:nvPr/>
          </p:nvSpPr>
          <p:spPr bwMode="auto">
            <a:xfrm>
              <a:off x="7240588" y="2924176"/>
              <a:ext cx="1076325" cy="381364"/>
            </a:xfrm>
            <a:prstGeom prst="borderCallout1">
              <a:avLst>
                <a:gd name="adj1" fmla="val 30380"/>
                <a:gd name="adj2" fmla="val -7079"/>
                <a:gd name="adj3" fmla="val 147750"/>
                <a:gd name="adj4" fmla="val -80505"/>
              </a:avLst>
            </a:prstGeom>
            <a:solidFill>
              <a:srgbClr val="BBE0E3"/>
            </a:solidFill>
            <a:ln w="936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5pPr>
              <a:lvl6pPr marL="25146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6pPr>
              <a:lvl7pPr marL="29718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7pPr>
              <a:lvl8pPr marL="34290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8pPr>
              <a:lvl9pPr marL="38862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1125"/>
                </a:spcBef>
              </a:pPr>
              <a:r>
                <a:rPr lang="en-GB" altLang="de-DE" sz="1600">
                  <a:solidFill>
                    <a:srgbClr val="000000"/>
                  </a:solidFill>
                </a:rPr>
                <a:t>Netzteil</a:t>
              </a:r>
            </a:p>
          </p:txBody>
        </p:sp>
        <p:sp>
          <p:nvSpPr>
            <p:cNvPr id="7179" name="AutoShape 9"/>
            <p:cNvSpPr>
              <a:spLocks/>
            </p:cNvSpPr>
            <p:nvPr/>
          </p:nvSpPr>
          <p:spPr bwMode="auto">
            <a:xfrm>
              <a:off x="6372224" y="4005263"/>
              <a:ext cx="2441575" cy="656946"/>
            </a:xfrm>
            <a:prstGeom prst="borderCallout1">
              <a:avLst>
                <a:gd name="adj1" fmla="val 17560"/>
                <a:gd name="adj2" fmla="val -3120"/>
                <a:gd name="adj3" fmla="val 51676"/>
                <a:gd name="adj4" fmla="val -78074"/>
              </a:avLst>
            </a:prstGeom>
            <a:solidFill>
              <a:srgbClr val="BBE0E3"/>
            </a:solidFill>
            <a:ln w="936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5pPr>
              <a:lvl6pPr marL="25146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6pPr>
              <a:lvl7pPr marL="29718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7pPr>
              <a:lvl8pPr marL="34290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8pPr>
              <a:lvl9pPr marL="38862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1125"/>
                </a:spcBef>
              </a:pPr>
              <a:r>
                <a:rPr lang="en-GB" altLang="de-DE" sz="1600">
                  <a:solidFill>
                    <a:srgbClr val="000000"/>
                  </a:solidFill>
                </a:rPr>
                <a:t>Optisches Laufwerk</a:t>
              </a:r>
              <a:br>
                <a:rPr lang="en-GB" altLang="de-DE" sz="1600">
                  <a:solidFill>
                    <a:srgbClr val="000000"/>
                  </a:solidFill>
                </a:rPr>
              </a:br>
              <a:r>
                <a:rPr lang="en-GB" altLang="de-DE" sz="1600">
                  <a:solidFill>
                    <a:srgbClr val="000000"/>
                  </a:solidFill>
                </a:rPr>
                <a:t>CD, DVD</a:t>
              </a:r>
            </a:p>
          </p:txBody>
        </p:sp>
        <p:sp>
          <p:nvSpPr>
            <p:cNvPr id="7180" name="AutoShape 10"/>
            <p:cNvSpPr>
              <a:spLocks/>
            </p:cNvSpPr>
            <p:nvPr/>
          </p:nvSpPr>
          <p:spPr bwMode="auto">
            <a:xfrm>
              <a:off x="5940425" y="5326063"/>
              <a:ext cx="1368425" cy="381364"/>
            </a:xfrm>
            <a:prstGeom prst="borderCallout1">
              <a:avLst>
                <a:gd name="adj1" fmla="val 30380"/>
                <a:gd name="adj2" fmla="val -5569"/>
                <a:gd name="adj3" fmla="val -96481"/>
                <a:gd name="adj4" fmla="val -117514"/>
              </a:avLst>
            </a:prstGeom>
            <a:solidFill>
              <a:srgbClr val="BBE0E3"/>
            </a:solidFill>
            <a:ln w="936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5pPr>
              <a:lvl6pPr marL="25146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6pPr>
              <a:lvl7pPr marL="29718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7pPr>
              <a:lvl8pPr marL="34290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8pPr>
              <a:lvl9pPr marL="38862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1125"/>
                </a:spcBef>
              </a:pPr>
              <a:r>
                <a:rPr lang="en-GB" altLang="de-DE" sz="1600">
                  <a:solidFill>
                    <a:srgbClr val="000000"/>
                  </a:solidFill>
                </a:rPr>
                <a:t>Festplatte</a:t>
              </a:r>
            </a:p>
          </p:txBody>
        </p:sp>
        <p:sp>
          <p:nvSpPr>
            <p:cNvPr id="7181" name="AutoShape 11"/>
            <p:cNvSpPr>
              <a:spLocks/>
            </p:cNvSpPr>
            <p:nvPr/>
          </p:nvSpPr>
          <p:spPr bwMode="auto">
            <a:xfrm>
              <a:off x="900113" y="6118225"/>
              <a:ext cx="2084387" cy="381364"/>
            </a:xfrm>
            <a:prstGeom prst="borderCallout1">
              <a:avLst>
                <a:gd name="adj1" fmla="val 30380"/>
                <a:gd name="adj2" fmla="val 103657"/>
                <a:gd name="adj3" fmla="val -54685"/>
                <a:gd name="adj4" fmla="val 120028"/>
              </a:avLst>
            </a:prstGeom>
            <a:solidFill>
              <a:srgbClr val="BBE0E3"/>
            </a:solidFill>
            <a:ln w="936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5pPr>
              <a:lvl6pPr marL="25146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6pPr>
              <a:lvl7pPr marL="29718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7pPr>
              <a:lvl8pPr marL="34290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8pPr>
              <a:lvl9pPr marL="38862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1125"/>
                </a:spcBef>
              </a:pPr>
              <a:r>
                <a:rPr lang="en-GB" altLang="de-DE" sz="1600">
                  <a:solidFill>
                    <a:srgbClr val="000000"/>
                  </a:solidFill>
                </a:rPr>
                <a:t>Computermaus</a:t>
              </a:r>
            </a:p>
          </p:txBody>
        </p:sp>
        <p:sp>
          <p:nvSpPr>
            <p:cNvPr id="7182" name="AutoShape 12"/>
            <p:cNvSpPr>
              <a:spLocks/>
            </p:cNvSpPr>
            <p:nvPr/>
          </p:nvSpPr>
          <p:spPr bwMode="auto">
            <a:xfrm>
              <a:off x="179388" y="4076700"/>
              <a:ext cx="1076325" cy="381364"/>
            </a:xfrm>
            <a:prstGeom prst="borderCallout1">
              <a:avLst>
                <a:gd name="adj1" fmla="val 30380"/>
                <a:gd name="adj2" fmla="val 107079"/>
                <a:gd name="adj3" fmla="val 243454"/>
                <a:gd name="adj4" fmla="val 135671"/>
              </a:avLst>
            </a:prstGeom>
            <a:solidFill>
              <a:srgbClr val="BBE0E3"/>
            </a:solidFill>
            <a:ln w="936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5pPr>
              <a:lvl6pPr marL="25146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6pPr>
              <a:lvl7pPr marL="29718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7pPr>
              <a:lvl8pPr marL="34290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8pPr>
              <a:lvl9pPr marL="3886200" indent="-228600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pitchFamily="34" charset="0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>
                  <a:solidFill>
                    <a:schemeClr val="bg1"/>
                  </a:solidFill>
                  <a:latin typeface="Arial" pitchFamily="34" charset="0"/>
                  <a:cs typeface="Lucida Sans Unicode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1125"/>
                </a:spcBef>
              </a:pPr>
              <a:r>
                <a:rPr lang="en-GB" altLang="de-DE" sz="1600">
                  <a:solidFill>
                    <a:srgbClr val="000000"/>
                  </a:solidFill>
                </a:rPr>
                <a:t>Tastatur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181054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Foliennummernplatzhalt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>
              <a:buFont typeface="Arial" pitchFamily="34" charset="0"/>
              <a:buNone/>
            </a:pPr>
            <a:fld id="{BFE687ED-9AC9-4FB3-B28B-F152259C8EC5}" type="slidenum">
              <a:rPr lang="en-GB" altLang="de-DE">
                <a:solidFill>
                  <a:srgbClr val="000000"/>
                </a:solidFill>
              </a:rPr>
              <a:pPr eaLnBrk="1" hangingPunct="1">
                <a:buFont typeface="Arial" pitchFamily="34" charset="0"/>
                <a:buNone/>
              </a:pPr>
              <a:t>56</a:t>
            </a:fld>
            <a:endParaRPr lang="en-GB" altLang="de-DE">
              <a:solidFill>
                <a:srgbClr val="000000"/>
              </a:solidFill>
            </a:endParaRPr>
          </a:p>
        </p:txBody>
      </p:sp>
      <p:pic>
        <p:nvPicPr>
          <p:cNvPr id="6147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152400"/>
            <a:ext cx="3429000" cy="649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6148" name="Rectangle 2"/>
          <p:cNvSpPr>
            <a:spLocks noGrp="1" noChangeArrowheads="1"/>
          </p:cNvSpPr>
          <p:nvPr>
            <p:ph type="title"/>
          </p:nvPr>
        </p:nvSpPr>
        <p:spPr>
          <a:xfrm>
            <a:off x="421205" y="152400"/>
            <a:ext cx="4046240" cy="717550"/>
          </a:xfrm>
        </p:spPr>
        <p:txBody>
          <a:bodyPr/>
          <a:lstStyle/>
          <a:p>
            <a:pPr algn="l" eaLnBrk="1" hangingPunct="1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de-DE" sz="4000" dirty="0" err="1"/>
              <a:t>Anschlüsse</a:t>
            </a:r>
            <a:endParaRPr lang="en-GB" altLang="de-DE" sz="4000" dirty="0"/>
          </a:p>
        </p:txBody>
      </p:sp>
      <p:sp>
        <p:nvSpPr>
          <p:cNvPr id="6149" name="AutoShape 3"/>
          <p:cNvSpPr>
            <a:spLocks/>
          </p:cNvSpPr>
          <p:nvPr/>
        </p:nvSpPr>
        <p:spPr bwMode="auto">
          <a:xfrm>
            <a:off x="647700" y="1882775"/>
            <a:ext cx="2025650" cy="825500"/>
          </a:xfrm>
          <a:prstGeom prst="borderCallout1">
            <a:avLst>
              <a:gd name="adj1" fmla="val 19458"/>
              <a:gd name="adj2" fmla="val 103764"/>
              <a:gd name="adj3" fmla="val -31537"/>
              <a:gd name="adj4" fmla="val 114656"/>
            </a:avLst>
          </a:prstGeom>
          <a:solidFill>
            <a:srgbClr val="BBE0E3"/>
          </a:solidFill>
          <a:ln w="38160">
            <a:solidFill>
              <a:srgbClr val="3366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ts val="750"/>
              </a:spcBef>
            </a:pPr>
            <a:r>
              <a:rPr lang="en-GB" altLang="de-DE">
                <a:solidFill>
                  <a:srgbClr val="000000"/>
                </a:solidFill>
              </a:rPr>
              <a:t>PS/2-Anschlüsse: </a:t>
            </a:r>
            <a:br>
              <a:rPr lang="en-GB" altLang="de-DE">
                <a:solidFill>
                  <a:srgbClr val="000000"/>
                </a:solidFill>
              </a:rPr>
            </a:br>
            <a:r>
              <a:rPr lang="en-GB" altLang="de-DE" sz="1200">
                <a:solidFill>
                  <a:srgbClr val="000000"/>
                </a:solidFill>
              </a:rPr>
              <a:t>Tastatur und Maus</a:t>
            </a:r>
          </a:p>
        </p:txBody>
      </p:sp>
      <p:sp>
        <p:nvSpPr>
          <p:cNvPr id="6150" name="Rectangle 4"/>
          <p:cNvSpPr>
            <a:spLocks noChangeArrowheads="1"/>
          </p:cNvSpPr>
          <p:nvPr/>
        </p:nvSpPr>
        <p:spPr bwMode="auto">
          <a:xfrm>
            <a:off x="3779540" y="2638425"/>
            <a:ext cx="685800" cy="355600"/>
          </a:xfrm>
          <a:prstGeom prst="rect">
            <a:avLst/>
          </a:prstGeom>
          <a:noFill/>
          <a:ln w="5076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6151" name="Rectangle 5"/>
          <p:cNvSpPr>
            <a:spLocks noChangeArrowheads="1"/>
          </p:cNvSpPr>
          <p:nvPr/>
        </p:nvSpPr>
        <p:spPr bwMode="auto">
          <a:xfrm>
            <a:off x="3779540" y="3019425"/>
            <a:ext cx="571500" cy="304800"/>
          </a:xfrm>
          <a:prstGeom prst="rect">
            <a:avLst/>
          </a:prstGeom>
          <a:noFill/>
          <a:ln w="5076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6152" name="AutoShape 6"/>
          <p:cNvSpPr>
            <a:spLocks/>
          </p:cNvSpPr>
          <p:nvPr/>
        </p:nvSpPr>
        <p:spPr bwMode="auto">
          <a:xfrm>
            <a:off x="647700" y="2950146"/>
            <a:ext cx="2374900" cy="550862"/>
          </a:xfrm>
          <a:prstGeom prst="borderCallout1">
            <a:avLst>
              <a:gd name="adj1" fmla="val 19458"/>
              <a:gd name="adj2" fmla="val 103208"/>
              <a:gd name="adj3" fmla="val -108474"/>
              <a:gd name="adj4" fmla="val 107541"/>
            </a:avLst>
          </a:prstGeom>
          <a:solidFill>
            <a:srgbClr val="BBE0E3"/>
          </a:solidFill>
          <a:ln w="38160">
            <a:solidFill>
              <a:srgbClr val="3366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ts val="750"/>
              </a:spcBef>
            </a:pPr>
            <a:r>
              <a:rPr lang="en-GB" altLang="de-DE">
                <a:solidFill>
                  <a:srgbClr val="000000"/>
                </a:solidFill>
              </a:rPr>
              <a:t>USB </a:t>
            </a:r>
            <a:r>
              <a:rPr lang="en-GB" altLang="de-DE" sz="1200">
                <a:solidFill>
                  <a:srgbClr val="000000"/>
                </a:solidFill>
              </a:rPr>
              <a:t>für Drucker,</a:t>
            </a:r>
            <a:r>
              <a:rPr lang="en-GB" altLang="de-DE">
                <a:solidFill>
                  <a:srgbClr val="000000"/>
                </a:solidFill>
              </a:rPr>
              <a:t> </a:t>
            </a:r>
            <a:r>
              <a:rPr lang="en-GB" altLang="de-DE" sz="1200">
                <a:solidFill>
                  <a:srgbClr val="000000"/>
                </a:solidFill>
              </a:rPr>
              <a:t>Scanner, Maus, Tastatur, Kamera, …</a:t>
            </a:r>
          </a:p>
        </p:txBody>
      </p:sp>
      <p:sp>
        <p:nvSpPr>
          <p:cNvPr id="6153" name="AutoShape 7"/>
          <p:cNvSpPr>
            <a:spLocks/>
          </p:cNvSpPr>
          <p:nvPr/>
        </p:nvSpPr>
        <p:spPr bwMode="auto">
          <a:xfrm>
            <a:off x="647700" y="3781425"/>
            <a:ext cx="1295400" cy="368300"/>
          </a:xfrm>
          <a:prstGeom prst="borderCallout1">
            <a:avLst>
              <a:gd name="adj1" fmla="val 36546"/>
              <a:gd name="adj2" fmla="val 105884"/>
              <a:gd name="adj3" fmla="val -138789"/>
              <a:gd name="adj4" fmla="val 164359"/>
            </a:avLst>
          </a:prstGeom>
          <a:solidFill>
            <a:srgbClr val="BBE0E3"/>
          </a:solidFill>
          <a:ln w="38160">
            <a:solidFill>
              <a:srgbClr val="3366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ts val="1125"/>
              </a:spcBef>
            </a:pPr>
            <a:r>
              <a:rPr lang="en-GB" altLang="de-DE">
                <a:solidFill>
                  <a:srgbClr val="000000"/>
                </a:solidFill>
              </a:rPr>
              <a:t>Monitor</a:t>
            </a:r>
          </a:p>
        </p:txBody>
      </p:sp>
      <p:sp>
        <p:nvSpPr>
          <p:cNvPr id="6154" name="Rectangle 8"/>
          <p:cNvSpPr>
            <a:spLocks noChangeArrowheads="1"/>
          </p:cNvSpPr>
          <p:nvPr/>
        </p:nvSpPr>
        <p:spPr bwMode="auto">
          <a:xfrm>
            <a:off x="3779540" y="3933825"/>
            <a:ext cx="342900" cy="708025"/>
          </a:xfrm>
          <a:prstGeom prst="rect">
            <a:avLst/>
          </a:prstGeom>
          <a:noFill/>
          <a:ln w="5076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6155" name="Rectangle 9"/>
          <p:cNvSpPr>
            <a:spLocks noChangeArrowheads="1"/>
          </p:cNvSpPr>
          <p:nvPr/>
        </p:nvSpPr>
        <p:spPr bwMode="auto">
          <a:xfrm>
            <a:off x="3779540" y="4695825"/>
            <a:ext cx="354013" cy="617538"/>
          </a:xfrm>
          <a:prstGeom prst="rect">
            <a:avLst/>
          </a:prstGeom>
          <a:noFill/>
          <a:ln w="5076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6156" name="AutoShape 10"/>
          <p:cNvSpPr>
            <a:spLocks/>
          </p:cNvSpPr>
          <p:nvPr/>
        </p:nvSpPr>
        <p:spPr bwMode="auto">
          <a:xfrm>
            <a:off x="647700" y="4727575"/>
            <a:ext cx="1873250" cy="550863"/>
          </a:xfrm>
          <a:prstGeom prst="borderCallout1">
            <a:avLst>
              <a:gd name="adj1" fmla="val 23079"/>
              <a:gd name="adj2" fmla="val 104069"/>
              <a:gd name="adj3" fmla="val -181385"/>
              <a:gd name="adj4" fmla="val 127632"/>
            </a:avLst>
          </a:prstGeom>
          <a:solidFill>
            <a:srgbClr val="BBE0E3"/>
          </a:solidFill>
          <a:ln w="38160">
            <a:solidFill>
              <a:srgbClr val="3366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ts val="750"/>
              </a:spcBef>
            </a:pPr>
            <a:r>
              <a:rPr lang="en-GB" altLang="de-DE">
                <a:solidFill>
                  <a:srgbClr val="000000"/>
                </a:solidFill>
              </a:rPr>
              <a:t>Audio</a:t>
            </a:r>
            <a:r>
              <a:rPr lang="en-GB" altLang="de-DE" sz="1200">
                <a:solidFill>
                  <a:srgbClr val="000000"/>
                </a:solidFill>
              </a:rPr>
              <a:t>: Mikrophon, Kopfhörer, Lautsprecher</a:t>
            </a:r>
          </a:p>
        </p:txBody>
      </p:sp>
      <p:sp>
        <p:nvSpPr>
          <p:cNvPr id="6157" name="AutoShape 11"/>
          <p:cNvSpPr>
            <a:spLocks/>
          </p:cNvSpPr>
          <p:nvPr/>
        </p:nvSpPr>
        <p:spPr bwMode="auto">
          <a:xfrm>
            <a:off x="6575425" y="3036888"/>
            <a:ext cx="2378075" cy="550862"/>
          </a:xfrm>
          <a:prstGeom prst="borderCallout1">
            <a:avLst>
              <a:gd name="adj1" fmla="val 19889"/>
              <a:gd name="adj2" fmla="val -3204"/>
              <a:gd name="adj3" fmla="val -148339"/>
              <a:gd name="adj4" fmla="val -21845"/>
            </a:avLst>
          </a:prstGeom>
          <a:solidFill>
            <a:srgbClr val="DDDFDF"/>
          </a:solidFill>
          <a:ln w="255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ts val="750"/>
              </a:spcBef>
            </a:pPr>
            <a:r>
              <a:rPr lang="en-GB" altLang="de-DE">
                <a:solidFill>
                  <a:srgbClr val="000000"/>
                </a:solidFill>
              </a:rPr>
              <a:t>Parallelschnittstelle </a:t>
            </a:r>
            <a:br>
              <a:rPr lang="en-GB" altLang="de-DE">
                <a:solidFill>
                  <a:srgbClr val="000000"/>
                </a:solidFill>
              </a:rPr>
            </a:br>
            <a:r>
              <a:rPr lang="en-GB" altLang="de-DE" sz="1200">
                <a:solidFill>
                  <a:srgbClr val="000000"/>
                </a:solidFill>
              </a:rPr>
              <a:t>für Drucker (</a:t>
            </a:r>
            <a:r>
              <a:rPr lang="en-GB" altLang="de-DE" sz="1200" b="1">
                <a:solidFill>
                  <a:srgbClr val="000000"/>
                </a:solidFill>
              </a:rPr>
              <a:t>veraltet</a:t>
            </a:r>
            <a:r>
              <a:rPr lang="en-GB" altLang="de-DE" sz="1200">
                <a:solidFill>
                  <a:srgbClr val="000000"/>
                </a:solidFill>
              </a:rPr>
              <a:t>)</a:t>
            </a:r>
            <a:r>
              <a:rPr lang="ar-SA" altLang="de-DE" sz="1200">
                <a:solidFill>
                  <a:srgbClr val="000000"/>
                </a:solidFill>
                <a:cs typeface="Arial" pitchFamily="34" charset="0"/>
              </a:rPr>
              <a:t>‏</a:t>
            </a:r>
            <a:endParaRPr lang="en-GB" altLang="de-DE" sz="1200">
              <a:solidFill>
                <a:srgbClr val="000000"/>
              </a:solidFill>
            </a:endParaRPr>
          </a:p>
        </p:txBody>
      </p:sp>
      <p:sp>
        <p:nvSpPr>
          <p:cNvPr id="6158" name="AutoShape 12"/>
          <p:cNvSpPr>
            <a:spLocks/>
          </p:cNvSpPr>
          <p:nvPr/>
        </p:nvSpPr>
        <p:spPr bwMode="auto">
          <a:xfrm>
            <a:off x="6721475" y="2247900"/>
            <a:ext cx="2232025" cy="550863"/>
          </a:xfrm>
          <a:prstGeom prst="borderCallout1">
            <a:avLst>
              <a:gd name="adj1" fmla="val 20454"/>
              <a:gd name="adj2" fmla="val -3412"/>
              <a:gd name="adj3" fmla="val -87359"/>
              <a:gd name="adj4" fmla="val -17986"/>
            </a:avLst>
          </a:prstGeom>
          <a:solidFill>
            <a:srgbClr val="DDDFDF"/>
          </a:solidFill>
          <a:ln w="255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ts val="750"/>
              </a:spcBef>
            </a:pPr>
            <a:r>
              <a:rPr lang="en-GB" altLang="de-DE" dirty="0" err="1">
                <a:solidFill>
                  <a:srgbClr val="000000"/>
                </a:solidFill>
              </a:rPr>
              <a:t>Serieller</a:t>
            </a:r>
            <a:r>
              <a:rPr lang="en-GB" altLang="de-DE" dirty="0">
                <a:solidFill>
                  <a:srgbClr val="000000"/>
                </a:solidFill>
              </a:rPr>
              <a:t> Anschluss </a:t>
            </a:r>
            <a:br>
              <a:rPr lang="en-GB" altLang="de-DE" dirty="0">
                <a:solidFill>
                  <a:srgbClr val="000000"/>
                </a:solidFill>
              </a:rPr>
            </a:br>
            <a:r>
              <a:rPr lang="en-GB" altLang="de-DE" sz="1200" dirty="0">
                <a:solidFill>
                  <a:srgbClr val="000000"/>
                </a:solidFill>
              </a:rPr>
              <a:t> </a:t>
            </a:r>
            <a:r>
              <a:rPr lang="en-GB" altLang="de-DE" sz="1200" dirty="0" err="1">
                <a:solidFill>
                  <a:srgbClr val="000000"/>
                </a:solidFill>
              </a:rPr>
              <a:t>z.B</a:t>
            </a:r>
            <a:r>
              <a:rPr lang="en-GB" altLang="de-DE" sz="1200" dirty="0">
                <a:solidFill>
                  <a:srgbClr val="000000"/>
                </a:solidFill>
              </a:rPr>
              <a:t>. </a:t>
            </a:r>
            <a:r>
              <a:rPr lang="en-GB" altLang="de-DE" sz="1200" dirty="0" err="1">
                <a:solidFill>
                  <a:srgbClr val="000000"/>
                </a:solidFill>
              </a:rPr>
              <a:t>für</a:t>
            </a:r>
            <a:r>
              <a:rPr lang="en-GB" altLang="de-DE" sz="1200" dirty="0">
                <a:solidFill>
                  <a:srgbClr val="000000"/>
                </a:solidFill>
              </a:rPr>
              <a:t> </a:t>
            </a:r>
            <a:r>
              <a:rPr lang="en-GB" altLang="de-DE" sz="1200" dirty="0" err="1">
                <a:solidFill>
                  <a:srgbClr val="000000"/>
                </a:solidFill>
              </a:rPr>
              <a:t>Maus</a:t>
            </a:r>
            <a:r>
              <a:rPr lang="en-GB" altLang="de-DE" sz="1200" dirty="0">
                <a:solidFill>
                  <a:srgbClr val="000000"/>
                </a:solidFill>
              </a:rPr>
              <a:t> (</a:t>
            </a:r>
            <a:r>
              <a:rPr lang="en-GB" altLang="de-DE" sz="1200" b="1" dirty="0" err="1">
                <a:solidFill>
                  <a:srgbClr val="000000"/>
                </a:solidFill>
              </a:rPr>
              <a:t>veraltet</a:t>
            </a:r>
            <a:r>
              <a:rPr lang="en-GB" altLang="de-DE" sz="1200" dirty="0">
                <a:solidFill>
                  <a:srgbClr val="000000"/>
                </a:solidFill>
              </a:rPr>
              <a:t>)</a:t>
            </a:r>
            <a:r>
              <a:rPr lang="ar-SA" altLang="de-DE" sz="1200" dirty="0">
                <a:solidFill>
                  <a:srgbClr val="000000"/>
                </a:solidFill>
                <a:cs typeface="Arial" pitchFamily="34" charset="0"/>
              </a:rPr>
              <a:t>‏</a:t>
            </a:r>
            <a:endParaRPr lang="en-GB" altLang="de-DE" sz="1200" dirty="0">
              <a:solidFill>
                <a:srgbClr val="000000"/>
              </a:solidFill>
            </a:endParaRPr>
          </a:p>
        </p:txBody>
      </p:sp>
      <p:sp>
        <p:nvSpPr>
          <p:cNvPr id="6159" name="Rectangle 13"/>
          <p:cNvSpPr>
            <a:spLocks noChangeArrowheads="1"/>
          </p:cNvSpPr>
          <p:nvPr/>
        </p:nvSpPr>
        <p:spPr bwMode="auto">
          <a:xfrm>
            <a:off x="4208165" y="4619625"/>
            <a:ext cx="257175" cy="838200"/>
          </a:xfrm>
          <a:prstGeom prst="rect">
            <a:avLst/>
          </a:prstGeom>
          <a:noFill/>
          <a:ln w="255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6160" name="AutoShape 14"/>
          <p:cNvSpPr>
            <a:spLocks/>
          </p:cNvSpPr>
          <p:nvPr/>
        </p:nvSpPr>
        <p:spPr bwMode="auto">
          <a:xfrm>
            <a:off x="6972300" y="5373216"/>
            <a:ext cx="1981200" cy="550863"/>
          </a:xfrm>
          <a:prstGeom prst="borderCallout1">
            <a:avLst>
              <a:gd name="adj1" fmla="val 20454"/>
              <a:gd name="adj2" fmla="val -3847"/>
              <a:gd name="adj3" fmla="val -119156"/>
              <a:gd name="adj4" fmla="val 2869"/>
            </a:avLst>
          </a:prstGeom>
          <a:solidFill>
            <a:srgbClr val="DDDFDF"/>
          </a:solidFill>
          <a:ln w="255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ts val="750"/>
              </a:spcBef>
            </a:pPr>
            <a:r>
              <a:rPr lang="en-GB" altLang="de-DE">
                <a:solidFill>
                  <a:srgbClr val="000000"/>
                </a:solidFill>
              </a:rPr>
              <a:t>Gameport </a:t>
            </a:r>
            <a:br>
              <a:rPr lang="en-GB" altLang="de-DE">
                <a:solidFill>
                  <a:srgbClr val="000000"/>
                </a:solidFill>
              </a:rPr>
            </a:br>
            <a:r>
              <a:rPr lang="en-GB" altLang="de-DE" sz="1200">
                <a:solidFill>
                  <a:srgbClr val="000000"/>
                </a:solidFill>
              </a:rPr>
              <a:t>für Joysticks (</a:t>
            </a:r>
            <a:r>
              <a:rPr lang="en-GB" altLang="de-DE" sz="1200" b="1">
                <a:solidFill>
                  <a:srgbClr val="000000"/>
                </a:solidFill>
              </a:rPr>
              <a:t>veraltet</a:t>
            </a:r>
            <a:r>
              <a:rPr lang="en-GB" altLang="de-DE" sz="1200">
                <a:solidFill>
                  <a:srgbClr val="000000"/>
                </a:solidFill>
              </a:rPr>
              <a:t>)</a:t>
            </a:r>
            <a:r>
              <a:rPr lang="ar-SA" altLang="de-DE" sz="1200">
                <a:solidFill>
                  <a:srgbClr val="000000"/>
                </a:solidFill>
                <a:cs typeface="Arial" pitchFamily="34" charset="0"/>
              </a:rPr>
              <a:t>‏</a:t>
            </a:r>
            <a:endParaRPr lang="en-GB" altLang="de-DE" sz="1200">
              <a:solidFill>
                <a:srgbClr val="000000"/>
              </a:solidFill>
            </a:endParaRPr>
          </a:p>
        </p:txBody>
      </p:sp>
      <p:sp>
        <p:nvSpPr>
          <p:cNvPr id="6161" name="AutoShape 15"/>
          <p:cNvSpPr>
            <a:spLocks/>
          </p:cNvSpPr>
          <p:nvPr/>
        </p:nvSpPr>
        <p:spPr bwMode="auto">
          <a:xfrm>
            <a:off x="647700" y="5630863"/>
            <a:ext cx="1263650" cy="368300"/>
          </a:xfrm>
          <a:prstGeom prst="borderCallout1">
            <a:avLst>
              <a:gd name="adj1" fmla="val 28236"/>
              <a:gd name="adj2" fmla="val 106032"/>
              <a:gd name="adj3" fmla="val -270562"/>
              <a:gd name="adj4" fmla="val 139998"/>
            </a:avLst>
          </a:prstGeom>
          <a:solidFill>
            <a:srgbClr val="BBE0E3"/>
          </a:solidFill>
          <a:ln w="38160">
            <a:solidFill>
              <a:srgbClr val="3366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ts val="1125"/>
              </a:spcBef>
            </a:pPr>
            <a:r>
              <a:rPr lang="en-GB" altLang="de-DE">
                <a:solidFill>
                  <a:srgbClr val="000000"/>
                </a:solidFill>
              </a:rPr>
              <a:t>Netzwerk</a:t>
            </a:r>
          </a:p>
        </p:txBody>
      </p:sp>
      <p:sp>
        <p:nvSpPr>
          <p:cNvPr id="6162" name="Rectangle 16"/>
          <p:cNvSpPr>
            <a:spLocks noChangeArrowheads="1"/>
          </p:cNvSpPr>
          <p:nvPr/>
        </p:nvSpPr>
        <p:spPr bwMode="auto">
          <a:xfrm>
            <a:off x="4312940" y="6067425"/>
            <a:ext cx="838200" cy="457200"/>
          </a:xfrm>
          <a:prstGeom prst="rect">
            <a:avLst/>
          </a:prstGeom>
          <a:noFill/>
          <a:ln w="5076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6163" name="Rectangle 17"/>
          <p:cNvSpPr>
            <a:spLocks noChangeArrowheads="1"/>
          </p:cNvSpPr>
          <p:nvPr/>
        </p:nvSpPr>
        <p:spPr bwMode="auto">
          <a:xfrm>
            <a:off x="4160540" y="3400425"/>
            <a:ext cx="257175" cy="1066800"/>
          </a:xfrm>
          <a:prstGeom prst="rect">
            <a:avLst/>
          </a:prstGeom>
          <a:noFill/>
          <a:ln w="255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6164" name="Rectangle 18"/>
          <p:cNvSpPr>
            <a:spLocks noChangeArrowheads="1"/>
          </p:cNvSpPr>
          <p:nvPr/>
        </p:nvSpPr>
        <p:spPr bwMode="auto">
          <a:xfrm>
            <a:off x="3836690" y="3371850"/>
            <a:ext cx="257175" cy="523875"/>
          </a:xfrm>
          <a:prstGeom prst="rect">
            <a:avLst/>
          </a:prstGeom>
          <a:noFill/>
          <a:ln w="255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6165" name="AutoShape 19"/>
          <p:cNvSpPr>
            <a:spLocks/>
          </p:cNvSpPr>
          <p:nvPr/>
        </p:nvSpPr>
        <p:spPr bwMode="auto">
          <a:xfrm>
            <a:off x="647700" y="1066800"/>
            <a:ext cx="1720850" cy="642938"/>
          </a:xfrm>
          <a:prstGeom prst="borderCallout1">
            <a:avLst>
              <a:gd name="adj1" fmla="val 16824"/>
              <a:gd name="adj2" fmla="val 104426"/>
              <a:gd name="adj3" fmla="val -71555"/>
              <a:gd name="adj4" fmla="val 115624"/>
            </a:avLst>
          </a:prstGeom>
          <a:solidFill>
            <a:srgbClr val="BBE0E3"/>
          </a:solidFill>
          <a:ln w="38160">
            <a:solidFill>
              <a:srgbClr val="3366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ts val="1125"/>
              </a:spcBef>
            </a:pPr>
            <a:r>
              <a:rPr lang="en-GB" altLang="de-DE" dirty="0">
                <a:solidFill>
                  <a:srgbClr val="000000"/>
                </a:solidFill>
              </a:rPr>
              <a:t>Anschluss </a:t>
            </a:r>
            <a:r>
              <a:rPr lang="en-GB" altLang="de-DE" dirty="0" err="1">
                <a:solidFill>
                  <a:srgbClr val="000000"/>
                </a:solidFill>
              </a:rPr>
              <a:t>für</a:t>
            </a:r>
            <a:r>
              <a:rPr lang="en-GB" altLang="de-DE" dirty="0">
                <a:solidFill>
                  <a:srgbClr val="000000"/>
                </a:solidFill>
              </a:rPr>
              <a:t> </a:t>
            </a:r>
            <a:r>
              <a:rPr lang="en-GB" altLang="de-DE" dirty="0" err="1">
                <a:solidFill>
                  <a:srgbClr val="000000"/>
                </a:solidFill>
              </a:rPr>
              <a:t>Netzkabel</a:t>
            </a:r>
            <a:r>
              <a:rPr lang="en-GB" altLang="de-DE" dirty="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6166" name="Rectangle 20"/>
          <p:cNvSpPr>
            <a:spLocks noChangeArrowheads="1"/>
          </p:cNvSpPr>
          <p:nvPr/>
        </p:nvSpPr>
        <p:spPr bwMode="auto">
          <a:xfrm>
            <a:off x="3512840" y="1295400"/>
            <a:ext cx="1066800" cy="685800"/>
          </a:xfrm>
          <a:prstGeom prst="rect">
            <a:avLst/>
          </a:prstGeom>
          <a:noFill/>
          <a:ln w="5076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itchFamily="34" charset="0"/>
              <a:defRPr>
                <a:solidFill>
                  <a:schemeClr val="bg1"/>
                </a:solidFill>
                <a:latin typeface="Arial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9778816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pPr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GB" smtClean="0"/>
              <a:t>Computer / Zentraleinheit</a:t>
            </a:r>
          </a:p>
        </p:txBody>
      </p:sp>
      <p:sp>
        <p:nvSpPr>
          <p:cNvPr id="9219" name="Foliennummernplatzhalt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7F7F7F"/>
                </a:solidFill>
                <a:latin typeface="Century Gothic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fld id="{7ADDEA7E-56E6-4EE7-A352-3D2980179D3C}" type="slidenum">
              <a:rPr lang="en-GB" altLang="de-DE" sz="1200" smtClean="0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t>57</a:t>
            </a:fld>
            <a:endParaRPr lang="en-GB" altLang="de-DE" sz="1200" smtClean="0">
              <a:solidFill>
                <a:srgbClr val="000000"/>
              </a:solidFill>
              <a:latin typeface="Arial" charset="0"/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175109" y="1515293"/>
            <a:ext cx="8692838" cy="4722019"/>
            <a:chOff x="175109" y="1031875"/>
            <a:chExt cx="8692838" cy="4722019"/>
          </a:xfrm>
        </p:grpSpPr>
        <p:sp>
          <p:nvSpPr>
            <p:cNvPr id="25" name="Rechteck 24"/>
            <p:cNvSpPr/>
            <p:nvPr/>
          </p:nvSpPr>
          <p:spPr>
            <a:xfrm>
              <a:off x="6875462" y="3327400"/>
              <a:ext cx="1987935" cy="476250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25400">
              <a:solidFill>
                <a:srgbClr val="00B0F0">
                  <a:alpha val="72000"/>
                </a:srgbClr>
              </a:solidFill>
            </a:ln>
            <a:effectLst>
              <a:outerShdw blurRad="76200" dist="88900" dir="2700000" algn="tl" rotWithShape="0">
                <a:prstClr val="black">
                  <a:alpha val="32000"/>
                </a:prstClr>
              </a:outerShdw>
            </a:effectLst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tIns="108000" bIns="108000" anchor="ctr">
              <a:spAutoFit/>
            </a:bodyPr>
            <a:lstStyle/>
            <a:p>
              <a:pPr>
                <a:lnSpc>
                  <a:spcPct val="93000"/>
                </a:lnSpc>
                <a:buClr>
                  <a:srgbClr val="000000"/>
                </a:buClr>
                <a:buSzPct val="100000"/>
                <a:buFont typeface="Arial" charset="0"/>
                <a:buNone/>
                <a:defRPr/>
              </a:pPr>
              <a:r>
                <a:rPr lang="en-GB" dirty="0" err="1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</a:rPr>
                <a:t>Festplatte</a:t>
              </a:r>
              <a:endParaRPr lang="en-GB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1116497" y="1555061"/>
              <a:ext cx="1003300" cy="476250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>
              <a:solidFill>
                <a:schemeClr val="tx1">
                  <a:lumMod val="65000"/>
                  <a:lumOff val="35000"/>
                  <a:alpha val="72000"/>
                </a:schemeClr>
              </a:solidFill>
            </a:ln>
            <a:effectLst>
              <a:outerShdw blurRad="76200" dist="88900" dir="2700000" algn="tl" rotWithShape="0">
                <a:prstClr val="black">
                  <a:alpha val="32000"/>
                </a:prstClr>
              </a:outerShdw>
            </a:effectLst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tIns="108000" bIns="108000" anchor="ctr">
              <a:spAutoFit/>
            </a:bodyPr>
            <a:lstStyle/>
            <a:p>
              <a:pPr>
                <a:lnSpc>
                  <a:spcPct val="93000"/>
                </a:lnSpc>
                <a:buClr>
                  <a:srgbClr val="000000"/>
                </a:buClr>
                <a:buSzPct val="100000"/>
                <a:buFont typeface="Arial" charset="0"/>
                <a:buNone/>
                <a:defRPr/>
              </a:pPr>
              <a:r>
                <a:rPr lang="en-GB" dirty="0" err="1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</a:rPr>
                <a:t>Netzteil</a:t>
              </a:r>
              <a:endParaRPr lang="en-GB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</a:endParaRPr>
            </a:p>
          </p:txBody>
        </p:sp>
        <p:pic>
          <p:nvPicPr>
            <p:cNvPr id="2052" name="Picture 4" descr="C:\Users\Christian\Documents\My Dropbox\Easy4me (1)\_FTP_Easy4Me_Neu\workfiles\images\pc_innen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2241550" y="1031875"/>
              <a:ext cx="4371975" cy="465772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52" name="Rectangle 10"/>
            <p:cNvSpPr>
              <a:spLocks noChangeArrowheads="1"/>
            </p:cNvSpPr>
            <p:nvPr/>
          </p:nvSpPr>
          <p:spPr bwMode="auto">
            <a:xfrm>
              <a:off x="3132138" y="2640013"/>
              <a:ext cx="719137" cy="720725"/>
            </a:xfrm>
            <a:prstGeom prst="rect">
              <a:avLst/>
            </a:prstGeom>
            <a:noFill/>
            <a:ln w="5076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>
                <a:lnSpc>
                  <a:spcPct val="93000"/>
                </a:lnSpc>
                <a:buClr>
                  <a:srgbClr val="000000"/>
                </a:buClr>
                <a:buSzPct val="100000"/>
                <a:buFont typeface="Arial" charset="0"/>
                <a:buNone/>
                <a:defRPr/>
              </a:pPr>
              <a:endParaRPr lang="de-DE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10253" name="Rectangle 11"/>
            <p:cNvSpPr>
              <a:spLocks noChangeArrowheads="1"/>
            </p:cNvSpPr>
            <p:nvPr/>
          </p:nvSpPr>
          <p:spPr bwMode="auto">
            <a:xfrm>
              <a:off x="3924300" y="2928938"/>
              <a:ext cx="431800" cy="1079500"/>
            </a:xfrm>
            <a:prstGeom prst="rect">
              <a:avLst/>
            </a:prstGeom>
            <a:noFill/>
            <a:ln w="5076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>
                <a:lnSpc>
                  <a:spcPct val="93000"/>
                </a:lnSpc>
                <a:buClr>
                  <a:srgbClr val="000000"/>
                </a:buClr>
                <a:buSzPct val="100000"/>
                <a:buFont typeface="Arial" charset="0"/>
                <a:buNone/>
                <a:defRPr/>
              </a:pPr>
              <a:endParaRPr lang="de-DE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10254" name="Rectangle 12"/>
            <p:cNvSpPr>
              <a:spLocks noChangeArrowheads="1"/>
            </p:cNvSpPr>
            <p:nvPr/>
          </p:nvSpPr>
          <p:spPr bwMode="auto">
            <a:xfrm>
              <a:off x="4644008" y="1776413"/>
              <a:ext cx="1583755" cy="504825"/>
            </a:xfrm>
            <a:prstGeom prst="rect">
              <a:avLst/>
            </a:prstGeom>
            <a:noFill/>
            <a:ln w="50760">
              <a:solidFill>
                <a:srgbClr val="00B0F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>
                <a:lnSpc>
                  <a:spcPct val="93000"/>
                </a:lnSpc>
                <a:buClr>
                  <a:srgbClr val="000000"/>
                </a:buClr>
                <a:buSzPct val="100000"/>
                <a:buFont typeface="Arial" charset="0"/>
                <a:buNone/>
                <a:defRPr/>
              </a:pPr>
              <a:endParaRPr lang="de-DE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10255" name="Rectangle 13"/>
            <p:cNvSpPr>
              <a:spLocks noChangeArrowheads="1"/>
            </p:cNvSpPr>
            <p:nvPr/>
          </p:nvSpPr>
          <p:spPr bwMode="auto">
            <a:xfrm>
              <a:off x="4427538" y="2928939"/>
              <a:ext cx="1800225" cy="398462"/>
            </a:xfrm>
            <a:prstGeom prst="rect">
              <a:avLst/>
            </a:prstGeom>
            <a:noFill/>
            <a:ln w="50760">
              <a:solidFill>
                <a:srgbClr val="00B0F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>
                <a:lnSpc>
                  <a:spcPct val="93000"/>
                </a:lnSpc>
                <a:buClr>
                  <a:srgbClr val="000000"/>
                </a:buClr>
                <a:buSzPct val="100000"/>
                <a:buFont typeface="Arial" charset="0"/>
                <a:buNone/>
              </a:pPr>
              <a:endParaRPr lang="de-DE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cxnSp>
          <p:nvCxnSpPr>
            <p:cNvPr id="4" name="Gerade Verbindung mit Pfeil 3"/>
            <p:cNvCxnSpPr/>
            <p:nvPr/>
          </p:nvCxnSpPr>
          <p:spPr bwMode="auto">
            <a:xfrm flipH="1" flipV="1">
              <a:off x="5003800" y="4389438"/>
              <a:ext cx="1871663" cy="1127125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</a:schemeClr>
              </a:solidFill>
              <a:tailEnd type="arrow"/>
            </a:ln>
            <a:effectLst>
              <a:outerShdw blurRad="63500" dist="50800" dir="5400000" algn="ctr" rotWithShape="0">
                <a:schemeClr val="bg1">
                  <a:alpha val="57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 Verbindung mit Pfeil 21"/>
            <p:cNvCxnSpPr/>
            <p:nvPr/>
          </p:nvCxnSpPr>
          <p:spPr bwMode="auto">
            <a:xfrm flipH="1" flipV="1">
              <a:off x="4160838" y="3803650"/>
              <a:ext cx="2714625" cy="738188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</a:schemeClr>
              </a:solidFill>
              <a:tailEnd type="arrow"/>
            </a:ln>
            <a:effectLst>
              <a:outerShdw blurRad="63500" dist="50800" dir="5400000" algn="ctr" rotWithShape="0">
                <a:schemeClr val="bg1">
                  <a:alpha val="57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Gerade Verbindung mit Pfeil 25"/>
            <p:cNvCxnSpPr/>
            <p:nvPr/>
          </p:nvCxnSpPr>
          <p:spPr bwMode="auto">
            <a:xfrm flipH="1" flipV="1">
              <a:off x="4892675" y="3081338"/>
              <a:ext cx="1982788" cy="471487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</a:schemeClr>
              </a:solidFill>
              <a:tailEnd type="arrow"/>
            </a:ln>
            <a:effectLst>
              <a:outerShdw blurRad="63500" dist="50800" dir="5400000" algn="ctr" rotWithShape="0">
                <a:schemeClr val="bg1">
                  <a:alpha val="57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 Verbindung mit Pfeil 32"/>
            <p:cNvCxnSpPr/>
            <p:nvPr/>
          </p:nvCxnSpPr>
          <p:spPr bwMode="auto">
            <a:xfrm flipH="1" flipV="1">
              <a:off x="5045075" y="1952625"/>
              <a:ext cx="1982788" cy="384175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</a:schemeClr>
              </a:solidFill>
              <a:tailEnd type="arrow"/>
            </a:ln>
            <a:effectLst>
              <a:outerShdw blurRad="63500" dist="50800" dir="5400000" algn="ctr" rotWithShape="0">
                <a:schemeClr val="bg1">
                  <a:alpha val="57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/>
            <p:cNvCxnSpPr/>
            <p:nvPr/>
          </p:nvCxnSpPr>
          <p:spPr bwMode="auto">
            <a:xfrm>
              <a:off x="2138363" y="1776413"/>
              <a:ext cx="704850" cy="98425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</a:schemeClr>
              </a:solidFill>
              <a:tailEnd type="arrow"/>
            </a:ln>
            <a:effectLst>
              <a:outerShdw blurRad="63500" dist="50800" dir="5400000" algn="ctr" rotWithShape="0">
                <a:schemeClr val="bg1">
                  <a:alpha val="57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Gerade Verbindung mit Pfeil 37"/>
            <p:cNvCxnSpPr/>
            <p:nvPr/>
          </p:nvCxnSpPr>
          <p:spPr bwMode="auto">
            <a:xfrm>
              <a:off x="2138363" y="3030538"/>
              <a:ext cx="1065212" cy="50800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</a:schemeClr>
              </a:solidFill>
              <a:tailEnd type="arrow"/>
            </a:ln>
            <a:effectLst>
              <a:outerShdw blurRad="63500" dist="50800" dir="5400000" algn="ctr" rotWithShape="0">
                <a:schemeClr val="bg1">
                  <a:alpha val="57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Gerade Verbindung mit Pfeil 40"/>
            <p:cNvCxnSpPr/>
            <p:nvPr/>
          </p:nvCxnSpPr>
          <p:spPr bwMode="auto">
            <a:xfrm>
              <a:off x="2000479" y="4039378"/>
              <a:ext cx="1203096" cy="195263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</a:schemeClr>
              </a:solidFill>
              <a:tailEnd type="arrow"/>
            </a:ln>
            <a:effectLst>
              <a:outerShdw blurRad="63500" dist="50800" dir="5400000" algn="ctr" rotWithShape="0">
                <a:schemeClr val="bg1">
                  <a:alpha val="57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226" name="Gruppieren 4"/>
            <p:cNvGrpSpPr>
              <a:grpSpLocks/>
            </p:cNvGrpSpPr>
            <p:nvPr/>
          </p:nvGrpSpPr>
          <p:grpSpPr bwMode="auto">
            <a:xfrm>
              <a:off x="306939" y="2456554"/>
              <a:ext cx="1800225" cy="992187"/>
              <a:chOff x="251520" y="3013701"/>
              <a:chExt cx="1799529" cy="991013"/>
            </a:xfrm>
          </p:grpSpPr>
          <p:sp>
            <p:nvSpPr>
              <p:cNvPr id="37" name="Rechteck 36"/>
              <p:cNvSpPr/>
              <p:nvPr/>
            </p:nvSpPr>
            <p:spPr>
              <a:xfrm>
                <a:off x="251520" y="3013701"/>
                <a:ext cx="1799529" cy="991013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25400">
                <a:solidFill>
                  <a:srgbClr val="FF0000"/>
                </a:solidFill>
              </a:ln>
              <a:effectLst>
                <a:outerShdw blurRad="76200" dist="88900" dir="2700000" algn="tl" rotWithShape="0">
                  <a:prstClr val="black">
                    <a:alpha val="32000"/>
                  </a:prstClr>
                </a:outerShdw>
              </a:effectLst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tIns="108000" bIns="108000" anchor="ctr">
                <a:spAutoFit/>
              </a:bodyPr>
              <a:lstStyle/>
              <a:p>
                <a:pPr>
                  <a:lnSpc>
                    <a:spcPct val="93000"/>
                  </a:lnSpc>
                  <a:buClr>
                    <a:srgbClr val="000000"/>
                  </a:buClr>
                  <a:buSzPct val="100000"/>
                  <a:buFont typeface="Arial" charset="0"/>
                  <a:buNone/>
                  <a:defRPr/>
                </a:pPr>
                <a:r>
                  <a:rPr lang="en-GB" dirty="0" err="1">
                    <a:solidFill>
                      <a:schemeClr val="tx2">
                        <a:lumMod val="75000"/>
                      </a:schemeClr>
                    </a:solidFill>
                    <a:latin typeface="Calibri" pitchFamily="34" charset="0"/>
                  </a:rPr>
                  <a:t>Prozessor</a:t>
                </a:r>
                <a:r>
                  <a:rPr lang="en-GB" dirty="0">
                    <a:solidFill>
                      <a:schemeClr val="tx2">
                        <a:lumMod val="75000"/>
                      </a:schemeClr>
                    </a:solidFill>
                    <a:latin typeface="Calibri" pitchFamily="34" charset="0"/>
                  </a:rPr>
                  <a:t/>
                </a:r>
                <a:br>
                  <a:rPr lang="en-GB" dirty="0">
                    <a:solidFill>
                      <a:schemeClr val="tx2">
                        <a:lumMod val="75000"/>
                      </a:schemeClr>
                    </a:solidFill>
                    <a:latin typeface="Calibri" pitchFamily="34" charset="0"/>
                  </a:rPr>
                </a:br>
                <a:r>
                  <a:rPr lang="en-GB" dirty="0">
                    <a:solidFill>
                      <a:schemeClr val="tx2">
                        <a:lumMod val="75000"/>
                      </a:schemeClr>
                    </a:solidFill>
                    <a:latin typeface="Calibri" pitchFamily="34" charset="0"/>
                  </a:rPr>
                  <a:t>mit </a:t>
                </a:r>
                <a:r>
                  <a:rPr lang="en-GB" dirty="0" err="1">
                    <a:solidFill>
                      <a:schemeClr val="tx2">
                        <a:lumMod val="75000"/>
                      </a:schemeClr>
                    </a:solidFill>
                    <a:latin typeface="Calibri" pitchFamily="34" charset="0"/>
                  </a:rPr>
                  <a:t>Lüfter</a:t>
                </a:r>
                <a:r>
                  <a:rPr lang="en-GB" dirty="0">
                    <a:solidFill>
                      <a:schemeClr val="tx2">
                        <a:lumMod val="75000"/>
                      </a:schemeClr>
                    </a:solidFill>
                    <a:latin typeface="Calibri" pitchFamily="34" charset="0"/>
                  </a:rPr>
                  <a:t> und </a:t>
                </a:r>
                <a:r>
                  <a:rPr lang="en-GB" dirty="0" err="1">
                    <a:solidFill>
                      <a:schemeClr val="tx2">
                        <a:lumMod val="75000"/>
                      </a:schemeClr>
                    </a:solidFill>
                    <a:latin typeface="Calibri" pitchFamily="34" charset="0"/>
                  </a:rPr>
                  <a:t>Kühler</a:t>
                </a:r>
                <a:endParaRPr lang="en-GB" dirty="0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</a:endParaRPr>
              </a:p>
            </p:txBody>
          </p:sp>
          <p:pic>
            <p:nvPicPr>
              <p:cNvPr id="9231" name="Picture 3" descr="C:\Users\Christian\Documents\My Dropbox\Easy4me (1)\_FTP_Easy4Me_Neu\workfiles\images\cpu1.png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34813" y="3013701"/>
                <a:ext cx="438124" cy="426455"/>
              </a:xfrm>
              <a:prstGeom prst="rect">
                <a:avLst/>
              </a:prstGeom>
              <a:ln w="25400"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1" name="Rechteck 20"/>
            <p:cNvSpPr/>
            <p:nvPr/>
          </p:nvSpPr>
          <p:spPr bwMode="auto">
            <a:xfrm>
              <a:off x="6872460" y="4263443"/>
              <a:ext cx="1843087" cy="4746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25400">
              <a:solidFill>
                <a:srgbClr val="FF0000"/>
              </a:solidFill>
            </a:ln>
            <a:effectLst>
              <a:outerShdw blurRad="76200" dist="88900" dir="2700000" algn="tl" rotWithShape="0">
                <a:prstClr val="black">
                  <a:alpha val="32000"/>
                </a:prstClr>
              </a:outerShdw>
            </a:effectLst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tIns="108000" bIns="108000" anchor="ctr">
              <a:spAutoFit/>
            </a:bodyPr>
            <a:lstStyle/>
            <a:p>
              <a:pPr>
                <a:lnSpc>
                  <a:spcPct val="93000"/>
                </a:lnSpc>
                <a:buClr>
                  <a:srgbClr val="000000"/>
                </a:buClr>
                <a:buSzPct val="100000"/>
                <a:buFont typeface="Arial" charset="0"/>
                <a:buNone/>
                <a:defRPr/>
              </a:pPr>
              <a:r>
                <a:rPr lang="en-GB" dirty="0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</a:rPr>
                <a:t>RAM</a:t>
              </a:r>
            </a:p>
          </p:txBody>
        </p:sp>
        <p:pic>
          <p:nvPicPr>
            <p:cNvPr id="2053" name="Picture 5" descr="C:\Users\Christian\Documents\My Dropbox\Easy4me (1)\_FTP_Easy4Me_Neu\workfiles\images\ram.png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 rot="19831339">
              <a:off x="7270922" y="4406318"/>
              <a:ext cx="1597025" cy="401637"/>
            </a:xfrm>
            <a:prstGeom prst="rect">
              <a:avLst/>
            </a:prstGeom>
            <a:ln w="25400"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Rectangle 10"/>
            <p:cNvSpPr>
              <a:spLocks noChangeArrowheads="1"/>
            </p:cNvSpPr>
            <p:nvPr/>
          </p:nvSpPr>
          <p:spPr bwMode="auto">
            <a:xfrm>
              <a:off x="3205163" y="4140411"/>
              <a:ext cx="719137" cy="1034484"/>
            </a:xfrm>
            <a:prstGeom prst="rect">
              <a:avLst/>
            </a:prstGeom>
            <a:noFill/>
            <a:ln w="5076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>
                <a:lnSpc>
                  <a:spcPct val="93000"/>
                </a:lnSpc>
                <a:buClr>
                  <a:srgbClr val="000000"/>
                </a:buClr>
                <a:buSzPct val="100000"/>
                <a:buFont typeface="Arial" charset="0"/>
                <a:buNone/>
                <a:defRPr/>
              </a:pPr>
              <a:endParaRPr lang="de-DE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36" name="Rectangle 13"/>
            <p:cNvSpPr>
              <a:spLocks noChangeArrowheads="1"/>
            </p:cNvSpPr>
            <p:nvPr/>
          </p:nvSpPr>
          <p:spPr bwMode="auto">
            <a:xfrm>
              <a:off x="2779713" y="2589981"/>
              <a:ext cx="1936303" cy="2639219"/>
            </a:xfrm>
            <a:prstGeom prst="rect">
              <a:avLst/>
            </a:prstGeom>
            <a:noFill/>
            <a:ln w="50760">
              <a:solidFill>
                <a:srgbClr val="92D05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>
                <a:lnSpc>
                  <a:spcPct val="93000"/>
                </a:lnSpc>
                <a:buClr>
                  <a:srgbClr val="000000"/>
                </a:buClr>
                <a:buSzPct val="100000"/>
                <a:buFont typeface="Arial" charset="0"/>
                <a:buNone/>
              </a:pPr>
              <a:endParaRPr lang="de-DE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223065" y="3801253"/>
              <a:ext cx="1882775" cy="476250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25400">
              <a:solidFill>
                <a:srgbClr val="FF0000"/>
              </a:solidFill>
            </a:ln>
            <a:effectLst>
              <a:outerShdw blurRad="76200" dist="88900" dir="2700000" algn="tl" rotWithShape="0">
                <a:prstClr val="black">
                  <a:alpha val="32000"/>
                </a:prstClr>
              </a:outerShdw>
            </a:effectLst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tIns="108000" bIns="108000" anchor="ctr">
              <a:spAutoFit/>
            </a:bodyPr>
            <a:lstStyle/>
            <a:p>
              <a:pPr>
                <a:lnSpc>
                  <a:spcPct val="93000"/>
                </a:lnSpc>
                <a:buClr>
                  <a:srgbClr val="000000"/>
                </a:buClr>
                <a:buSzPct val="100000"/>
                <a:buFont typeface="Arial" charset="0"/>
                <a:buNone/>
                <a:defRPr/>
              </a:pPr>
              <a:r>
                <a:rPr lang="en-GB" dirty="0" err="1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</a:rPr>
                <a:t>Steckkartenplätze</a:t>
              </a:r>
              <a:endParaRPr lang="en-GB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6872460" y="2065449"/>
              <a:ext cx="1990022" cy="475744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25400">
              <a:solidFill>
                <a:srgbClr val="00B0F0">
                  <a:alpha val="72000"/>
                </a:srgbClr>
              </a:solidFill>
            </a:ln>
            <a:effectLst>
              <a:outerShdw blurRad="76200" dist="88900" dir="2700000" algn="tl" rotWithShape="0">
                <a:prstClr val="black">
                  <a:alpha val="32000"/>
                </a:prstClr>
              </a:outerShdw>
            </a:effectLst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tIns="108000" bIns="108000" anchor="ctr">
              <a:spAutoFit/>
            </a:bodyPr>
            <a:lstStyle/>
            <a:p>
              <a:pPr>
                <a:lnSpc>
                  <a:spcPct val="93000"/>
                </a:lnSpc>
                <a:buClr>
                  <a:srgbClr val="000000"/>
                </a:buClr>
                <a:buSzPct val="100000"/>
                <a:buFont typeface="Arial" charset="0"/>
                <a:buNone/>
                <a:defRPr/>
              </a:pPr>
              <a:r>
                <a:rPr lang="en-GB" dirty="0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</a:rPr>
                <a:t>CD, DVD-</a:t>
              </a:r>
              <a:r>
                <a:rPr lang="en-GB" dirty="0" err="1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</a:rPr>
                <a:t>Laufwerk</a:t>
              </a:r>
              <a:endParaRPr lang="en-GB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</a:endParaRPr>
            </a:p>
          </p:txBody>
        </p:sp>
        <p:sp>
          <p:nvSpPr>
            <p:cNvPr id="39" name="Rectangle 13"/>
            <p:cNvSpPr>
              <a:spLocks noChangeArrowheads="1"/>
            </p:cNvSpPr>
            <p:nvPr/>
          </p:nvSpPr>
          <p:spPr bwMode="auto">
            <a:xfrm>
              <a:off x="4644008" y="2485052"/>
              <a:ext cx="1583754" cy="398462"/>
            </a:xfrm>
            <a:prstGeom prst="rect">
              <a:avLst/>
            </a:prstGeom>
            <a:noFill/>
            <a:ln w="50760">
              <a:solidFill>
                <a:srgbClr val="00B0F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>
                <a:lnSpc>
                  <a:spcPct val="93000"/>
                </a:lnSpc>
                <a:buClr>
                  <a:srgbClr val="000000"/>
                </a:buClr>
                <a:buSzPct val="100000"/>
                <a:buFont typeface="Arial" charset="0"/>
                <a:buNone/>
              </a:pPr>
              <a:endParaRPr lang="de-DE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cxnSp>
          <p:nvCxnSpPr>
            <p:cNvPr id="43" name="Gerade Verbindung mit Pfeil 42"/>
            <p:cNvCxnSpPr/>
            <p:nvPr/>
          </p:nvCxnSpPr>
          <p:spPr bwMode="auto">
            <a:xfrm flipH="1" flipV="1">
              <a:off x="5868144" y="2684283"/>
              <a:ext cx="1118444" cy="268364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</a:schemeClr>
              </a:solidFill>
              <a:tailEnd type="arrow"/>
            </a:ln>
            <a:effectLst>
              <a:outerShdw blurRad="63500" dist="50800" dir="5400000" algn="ctr" rotWithShape="0">
                <a:schemeClr val="bg1">
                  <a:alpha val="57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hteck 41"/>
            <p:cNvSpPr/>
            <p:nvPr/>
          </p:nvSpPr>
          <p:spPr>
            <a:xfrm>
              <a:off x="6875462" y="2708920"/>
              <a:ext cx="1987935" cy="475744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25400">
              <a:solidFill>
                <a:srgbClr val="00B0F0">
                  <a:alpha val="72000"/>
                </a:srgbClr>
              </a:solidFill>
            </a:ln>
            <a:effectLst>
              <a:outerShdw blurRad="76200" dist="88900" dir="2700000" algn="tl" rotWithShape="0">
                <a:prstClr val="black">
                  <a:alpha val="32000"/>
                </a:prstClr>
              </a:outerShdw>
            </a:effectLst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tIns="108000" bIns="108000" anchor="ctr">
              <a:spAutoFit/>
            </a:bodyPr>
            <a:lstStyle/>
            <a:p>
              <a:pPr>
                <a:lnSpc>
                  <a:spcPct val="93000"/>
                </a:lnSpc>
                <a:buClr>
                  <a:srgbClr val="000000"/>
                </a:buClr>
                <a:buSzPct val="100000"/>
                <a:buFont typeface="Arial" charset="0"/>
                <a:buNone/>
                <a:defRPr/>
              </a:pPr>
              <a:r>
                <a:rPr lang="en-GB" dirty="0" err="1" smtClean="0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</a:rPr>
                <a:t>Diskettenlaufwerk</a:t>
              </a:r>
              <a:endParaRPr lang="en-GB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</a:endParaRPr>
            </a:p>
          </p:txBody>
        </p:sp>
        <p:sp>
          <p:nvSpPr>
            <p:cNvPr id="44" name="Rectangle 10"/>
            <p:cNvSpPr>
              <a:spLocks noChangeArrowheads="1"/>
            </p:cNvSpPr>
            <p:nvPr/>
          </p:nvSpPr>
          <p:spPr bwMode="auto">
            <a:xfrm>
              <a:off x="2843213" y="4365103"/>
              <a:ext cx="1081087" cy="176735"/>
            </a:xfrm>
            <a:prstGeom prst="rect">
              <a:avLst/>
            </a:prstGeom>
            <a:noFill/>
            <a:ln w="5076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>
                <a:lnSpc>
                  <a:spcPct val="93000"/>
                </a:lnSpc>
                <a:buClr>
                  <a:srgbClr val="000000"/>
                </a:buClr>
                <a:buSzPct val="100000"/>
                <a:buFont typeface="Arial" charset="0"/>
                <a:buNone/>
                <a:defRPr/>
              </a:pPr>
              <a:endParaRPr lang="de-DE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cxnSp>
          <p:nvCxnSpPr>
            <p:cNvPr id="45" name="Gerade Verbindung mit Pfeil 44"/>
            <p:cNvCxnSpPr>
              <a:endCxn id="44" idx="1"/>
            </p:cNvCxnSpPr>
            <p:nvPr/>
          </p:nvCxnSpPr>
          <p:spPr bwMode="auto">
            <a:xfrm flipV="1">
              <a:off x="1979285" y="4453471"/>
              <a:ext cx="863928" cy="149798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</a:schemeClr>
              </a:solidFill>
              <a:tailEnd type="arrow"/>
            </a:ln>
            <a:effectLst>
              <a:outerShdw blurRad="63500" dist="50800" dir="5400000" algn="ctr" rotWithShape="0">
                <a:schemeClr val="bg1">
                  <a:alpha val="57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hteck 45"/>
            <p:cNvSpPr/>
            <p:nvPr/>
          </p:nvSpPr>
          <p:spPr>
            <a:xfrm>
              <a:off x="223065" y="4372691"/>
              <a:ext cx="1882775" cy="476250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25400">
              <a:solidFill>
                <a:srgbClr val="FF0000"/>
              </a:solidFill>
            </a:ln>
            <a:effectLst>
              <a:outerShdw blurRad="76200" dist="88900" dir="2700000" algn="tl" rotWithShape="0">
                <a:prstClr val="black">
                  <a:alpha val="32000"/>
                </a:prstClr>
              </a:outerShdw>
            </a:effectLst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tIns="108000" bIns="108000" anchor="ctr">
              <a:spAutoFit/>
            </a:bodyPr>
            <a:lstStyle/>
            <a:p>
              <a:pPr>
                <a:lnSpc>
                  <a:spcPct val="93000"/>
                </a:lnSpc>
                <a:buClr>
                  <a:srgbClr val="000000"/>
                </a:buClr>
                <a:buSzPct val="100000"/>
                <a:buFont typeface="Arial" charset="0"/>
                <a:buNone/>
                <a:defRPr/>
              </a:pPr>
              <a:r>
                <a:rPr lang="en-GB" dirty="0" err="1" smtClean="0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</a:rPr>
                <a:t>Grafikkarte</a:t>
              </a:r>
              <a:endParaRPr lang="en-GB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</a:endParaRPr>
            </a:p>
          </p:txBody>
        </p:sp>
        <p:cxnSp>
          <p:nvCxnSpPr>
            <p:cNvPr id="30" name="Gerade Verbindung mit Pfeil 29"/>
            <p:cNvCxnSpPr>
              <a:stCxn id="29" idx="3"/>
            </p:cNvCxnSpPr>
            <p:nvPr/>
          </p:nvCxnSpPr>
          <p:spPr bwMode="auto">
            <a:xfrm flipV="1">
              <a:off x="2057884" y="5174895"/>
              <a:ext cx="785329" cy="237872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</a:schemeClr>
              </a:solidFill>
              <a:tailEnd type="arrow"/>
            </a:ln>
            <a:effectLst>
              <a:outerShdw blurRad="63500" dist="50800" dir="5400000" algn="ctr" rotWithShape="0">
                <a:schemeClr val="bg1">
                  <a:alpha val="57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hteck 28"/>
            <p:cNvSpPr/>
            <p:nvPr/>
          </p:nvSpPr>
          <p:spPr>
            <a:xfrm>
              <a:off x="175109" y="5174895"/>
              <a:ext cx="1882775" cy="475744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28575">
              <a:solidFill>
                <a:schemeClr val="accent1">
                  <a:shade val="95000"/>
                  <a:satMod val="105000"/>
                  <a:alpha val="72000"/>
                </a:schemeClr>
              </a:solidFill>
            </a:ln>
            <a:effectLst>
              <a:outerShdw blurRad="76200" dist="88900" dir="2700000" algn="tl" rotWithShape="0">
                <a:prstClr val="black">
                  <a:alpha val="32000"/>
                </a:prstClr>
              </a:outerShdw>
            </a:effectLst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tIns="108000" bIns="108000" anchor="ctr">
              <a:spAutoFit/>
            </a:bodyPr>
            <a:lstStyle/>
            <a:p>
              <a:pPr>
                <a:lnSpc>
                  <a:spcPct val="93000"/>
                </a:lnSpc>
                <a:buClr>
                  <a:srgbClr val="000000"/>
                </a:buClr>
                <a:buSzPct val="100000"/>
                <a:buFont typeface="Arial" charset="0"/>
                <a:buNone/>
                <a:defRPr/>
              </a:pPr>
              <a:r>
                <a:rPr lang="en-GB" dirty="0" smtClean="0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</a:rPr>
                <a:t>Motherboard</a:t>
              </a:r>
            </a:p>
          </p:txBody>
        </p:sp>
        <p:sp>
          <p:nvSpPr>
            <p:cNvPr id="2" name="Rechteck 1"/>
            <p:cNvSpPr/>
            <p:nvPr/>
          </p:nvSpPr>
          <p:spPr>
            <a:xfrm>
              <a:off x="6873876" y="5279232"/>
              <a:ext cx="1512887" cy="4746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>
              <a:solidFill>
                <a:schemeClr val="tx1">
                  <a:lumMod val="65000"/>
                  <a:lumOff val="35000"/>
                  <a:alpha val="72000"/>
                </a:schemeClr>
              </a:solidFill>
            </a:ln>
            <a:effectLst>
              <a:outerShdw blurRad="76200" dist="88900" dir="2700000" algn="tl" rotWithShape="0">
                <a:prstClr val="black">
                  <a:alpha val="32000"/>
                </a:prstClr>
              </a:outerShdw>
            </a:effectLst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tIns="108000" bIns="108000" anchor="ctr">
              <a:spAutoFit/>
            </a:bodyPr>
            <a:lstStyle/>
            <a:p>
              <a:pPr>
                <a:lnSpc>
                  <a:spcPct val="93000"/>
                </a:lnSpc>
                <a:buClr>
                  <a:srgbClr val="000000"/>
                </a:buClr>
                <a:buSzPct val="100000"/>
                <a:buFont typeface="Arial" charset="0"/>
                <a:buNone/>
                <a:defRPr/>
              </a:pPr>
              <a:r>
                <a:rPr lang="en-GB" dirty="0" err="1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</a:rPr>
                <a:t>Datenkabel</a:t>
              </a:r>
              <a:endParaRPr lang="de-AT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239182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 noGrp="1" noChangeArrowheads="1"/>
          </p:cNvSpPr>
          <p:nvPr>
            <p:ph type="title"/>
          </p:nvPr>
        </p:nvSpPr>
        <p:spPr>
          <a:xfrm>
            <a:off x="457200" y="144016"/>
            <a:ext cx="8229600" cy="836712"/>
          </a:xfrm>
        </p:spPr>
        <p:txBody>
          <a:bodyPr/>
          <a:lstStyle/>
          <a:p>
            <a:pPr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de-AT" dirty="0" smtClean="0">
                <a:latin typeface="Calibri" pitchFamily="34" charset="0"/>
              </a:rPr>
              <a:t>Netzteil (Power </a:t>
            </a:r>
            <a:r>
              <a:rPr lang="de-AT" dirty="0" err="1" smtClean="0">
                <a:latin typeface="Calibri" pitchFamily="34" charset="0"/>
              </a:rPr>
              <a:t>Supply</a:t>
            </a:r>
            <a:r>
              <a:rPr lang="de-AT" dirty="0" smtClean="0">
                <a:latin typeface="Calibri" pitchFamily="34" charset="0"/>
              </a:rPr>
              <a:t>)</a:t>
            </a:r>
          </a:p>
        </p:txBody>
      </p:sp>
      <p:sp>
        <p:nvSpPr>
          <p:cNvPr id="17411" name="Foliennummernplatzhalt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7F7F7F"/>
                </a:solidFill>
                <a:latin typeface="Century Gothic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fld id="{94E6A9BD-D282-454C-B7F5-1C8093D1BA4A}" type="slidenum">
              <a:rPr lang="en-GB" altLang="de-DE" sz="1200" smtClean="0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t>58</a:t>
            </a:fld>
            <a:endParaRPr lang="en-GB" altLang="de-DE" sz="1200" smtClean="0">
              <a:solidFill>
                <a:srgbClr val="000000"/>
              </a:solidFill>
              <a:latin typeface="Arial" charset="0"/>
            </a:endParaRPr>
          </a:p>
        </p:txBody>
      </p:sp>
      <p:pic>
        <p:nvPicPr>
          <p:cNvPr id="16390" name="Picture 6" descr="C:\Users\user\Dropbox\Easy4me\_FTP_Easy4Me_Neu\workfiles\images\netzteil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19872" y="2348880"/>
            <a:ext cx="5695950" cy="4138612"/>
          </a:xfrm>
          <a:prstGeom prst="rect">
            <a:avLst/>
          </a:prstGeom>
          <a:noFill/>
          <a:effectLst>
            <a:outerShdw blurRad="292100" dist="3175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251520" y="1196752"/>
            <a:ext cx="8892480" cy="5112567"/>
          </a:xfrm>
        </p:spPr>
        <p:txBody>
          <a:bodyPr/>
          <a:lstStyle/>
          <a:p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Dient zur Stromversorgung des Rechners</a:t>
            </a:r>
          </a:p>
          <a:p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Transformiert den Netz-Wechselstrom in die benötigten Gleichspannungen (</a:t>
            </a:r>
            <a:r>
              <a:rPr lang="de-DE" sz="2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idR</a:t>
            </a:r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 ±3.3, ±5, ±12 V)</a:t>
            </a:r>
          </a:p>
          <a:p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Netzteil beinhalten auch </a:t>
            </a:r>
            <a:b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einen eigenen Lüfter, der </a:t>
            </a:r>
            <a:b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gleichzeitig auch die </a:t>
            </a:r>
            <a:b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Kühlung der </a:t>
            </a:r>
            <a:b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gesamten Rechner- </a:t>
            </a:r>
            <a:b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komponenten</a:t>
            </a:r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übernimmt</a:t>
            </a:r>
          </a:p>
          <a:p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Laptops haben externe </a:t>
            </a:r>
            <a:b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Netzteile</a:t>
            </a:r>
          </a:p>
          <a:p>
            <a:pPr marL="457200" lvl="1" indent="0">
              <a:buNone/>
            </a:pPr>
            <a:endParaRPr lang="de-DE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1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endParaRPr lang="de-AT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 noGrp="1" noChangeArrowheads="1"/>
          </p:cNvSpPr>
          <p:nvPr>
            <p:ph type="title"/>
          </p:nvPr>
        </p:nvSpPr>
        <p:spPr>
          <a:xfrm>
            <a:off x="457200" y="1"/>
            <a:ext cx="8229600" cy="980728"/>
          </a:xfrm>
        </p:spPr>
        <p:txBody>
          <a:bodyPr/>
          <a:lstStyle/>
          <a:p>
            <a:pPr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de-AT" dirty="0" smtClean="0">
                <a:latin typeface="Calibri" pitchFamily="34" charset="0"/>
              </a:rPr>
              <a:t>Hauptplatine (Motherboard)</a:t>
            </a:r>
          </a:p>
        </p:txBody>
      </p:sp>
      <p:sp>
        <p:nvSpPr>
          <p:cNvPr id="17411" name="Foliennummernplatzhalter 5"/>
          <p:cNvSpPr>
            <a:spLocks noGrp="1"/>
          </p:cNvSpPr>
          <p:nvPr>
            <p:ph type="sldNum" sz="quarter" idx="12"/>
          </p:nvPr>
        </p:nvSpPr>
        <p:spPr bwMode="auto">
          <a:xfrm>
            <a:off x="8543925" y="6304235"/>
            <a:ext cx="561975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7F7F7F"/>
                </a:solidFill>
                <a:latin typeface="Century Gothic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fld id="{94E6A9BD-D282-454C-B7F5-1C8093D1BA4A}" type="slidenum">
              <a:rPr lang="en-GB" altLang="de-DE" sz="1200" smtClean="0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t>59</a:t>
            </a:fld>
            <a:endParaRPr lang="en-GB" altLang="de-DE" sz="1200" dirty="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242129" y="1340768"/>
            <a:ext cx="8892480" cy="2592288"/>
          </a:xfrm>
        </p:spPr>
        <p:txBody>
          <a:bodyPr/>
          <a:lstStyle/>
          <a:p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„Herzstück“ des Rechners (Main Board) beherbergt</a:t>
            </a:r>
          </a:p>
          <a:p>
            <a:pPr marL="625475" lvl="1" indent="-263525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Prozessor</a:t>
            </a:r>
          </a:p>
          <a:p>
            <a:pPr marL="625475" lvl="1" indent="-263525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Hauptspeicher</a:t>
            </a:r>
          </a:p>
          <a:p>
            <a:pPr marL="625475" lvl="1" indent="-263525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Schnittstellen</a:t>
            </a:r>
          </a:p>
          <a:p>
            <a:pPr marL="625475" lvl="1" indent="-263525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Erweiterungsplätze</a:t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de-DE" sz="2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1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endParaRPr lang="de-AT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26" name="Picture 2" descr="http://www.maxengine-webdesign.com/images/motherboard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556792"/>
            <a:ext cx="8424935" cy="5616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llipse 1"/>
          <p:cNvSpPr/>
          <p:nvPr/>
        </p:nvSpPr>
        <p:spPr>
          <a:xfrm rot="890559">
            <a:off x="3893874" y="3158581"/>
            <a:ext cx="1608900" cy="79424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Ellipse 10"/>
          <p:cNvSpPr/>
          <p:nvPr/>
        </p:nvSpPr>
        <p:spPr>
          <a:xfrm rot="1243886">
            <a:off x="4028957" y="2355358"/>
            <a:ext cx="2924121" cy="94678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/>
          <p:cNvSpPr/>
          <p:nvPr/>
        </p:nvSpPr>
        <p:spPr>
          <a:xfrm rot="890559">
            <a:off x="4859811" y="4063456"/>
            <a:ext cx="2924121" cy="168458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Ellipse 12"/>
          <p:cNvSpPr/>
          <p:nvPr/>
        </p:nvSpPr>
        <p:spPr>
          <a:xfrm rot="1119194">
            <a:off x="1725053" y="3854612"/>
            <a:ext cx="3147421" cy="148667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839115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xfrm>
            <a:off x="323528" y="71875"/>
            <a:ext cx="8352928" cy="836845"/>
          </a:xfrm>
        </p:spPr>
        <p:txBody>
          <a:bodyPr wrap="square" lIns="92162" tIns="46076" rIns="92162" bIns="46076" anchorCtr="0">
            <a:spAutoFit/>
          </a:bodyPr>
          <a:lstStyle/>
          <a:p>
            <a:pPr>
              <a:buFont typeface="StarSymbol"/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de-DE" dirty="0"/>
              <a:t>Vorgeschichte der EDV</a:t>
            </a:r>
          </a:p>
        </p:txBody>
      </p:sp>
      <p:sp>
        <p:nvSpPr>
          <p:cNvPr id="6" name="Textplatzhalter 2"/>
          <p:cNvSpPr txBox="1">
            <a:spLocks noGrp="1"/>
          </p:cNvSpPr>
          <p:nvPr>
            <p:ph idx="1"/>
          </p:nvPr>
        </p:nvSpPr>
        <p:spPr>
          <a:xfrm>
            <a:off x="107504" y="1265538"/>
            <a:ext cx="8928992" cy="4035670"/>
          </a:xfrm>
        </p:spPr>
        <p:txBody>
          <a:bodyPr wrap="square" lIns="92162" tIns="46076" rIns="92162" bIns="46076">
            <a:spAutoFit/>
          </a:bodyPr>
          <a:lstStyle/>
          <a:p>
            <a:pPr eaLnBrk="1">
              <a:lnSpc>
                <a:spcPct val="80000"/>
              </a:lnSpc>
              <a:spcBef>
                <a:spcPts val="600"/>
              </a:spcBef>
              <a:spcAft>
                <a:spcPts val="1200"/>
              </a:spcAft>
            </a:pPr>
            <a:r>
              <a:rPr lang="de-DE" altLang="de-DE" dirty="0" smtClean="0">
                <a:ea typeface="Arial Unicode MS" pitchFamily="34" charset="-128"/>
              </a:rPr>
              <a:t>1642</a:t>
            </a:r>
            <a:r>
              <a:rPr lang="de-DE"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: Vollautomatischer </a:t>
            </a:r>
            <a:r>
              <a:rPr lang="de-DE" altLang="de-DE" sz="2400" dirty="0" err="1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Addierer</a:t>
            </a:r>
            <a:r>
              <a:rPr lang="de-DE"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 </a:t>
            </a:r>
            <a:br>
              <a:rPr lang="de-DE"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</a:br>
            <a:r>
              <a:rPr lang="de-DE"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	    von Blaise PASCAL</a:t>
            </a:r>
          </a:p>
          <a:p>
            <a:pPr lvl="1" eaLnBrk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</a:pPr>
            <a:r>
              <a:rPr lang="de-DE" altLang="de-DE" sz="1800" dirty="0" smtClean="0">
                <a:ea typeface="Arial Unicode MS" pitchFamily="34" charset="-128"/>
              </a:rPr>
              <a:t>Franz. Philosoph u. Mathematiker (1623-1662)</a:t>
            </a:r>
          </a:p>
          <a:p>
            <a:pPr lvl="1" eaLnBrk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</a:pPr>
            <a:r>
              <a:rPr lang="de-DE" altLang="de-DE" sz="1800" dirty="0" smtClean="0">
                <a:ea typeface="Arial Unicode MS" pitchFamily="34" charset="-128"/>
              </a:rPr>
              <a:t>Ähnliches Konzept wie Schickhardt Rechenuhr</a:t>
            </a:r>
            <a:br>
              <a:rPr lang="de-DE" altLang="de-DE" sz="1800" dirty="0" smtClean="0">
                <a:ea typeface="Arial Unicode MS" pitchFamily="34" charset="-128"/>
              </a:rPr>
            </a:br>
            <a:endParaRPr lang="de-DE" altLang="de-DE" sz="1800" dirty="0" smtClean="0">
              <a:ea typeface="Arial Unicode MS" pitchFamily="34" charset="-128"/>
            </a:endParaRPr>
          </a:p>
          <a:p>
            <a:pPr lvl="1" eaLnBrk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</a:pPr>
            <a:endParaRPr altLang="de-DE" sz="1800" dirty="0" smtClean="0">
              <a:ea typeface="Arial Unicode MS" pitchFamily="34" charset="-128"/>
            </a:endParaRPr>
          </a:p>
          <a:p>
            <a:pPr eaLnBrk="1">
              <a:lnSpc>
                <a:spcPct val="80000"/>
              </a:lnSpc>
              <a:spcBef>
                <a:spcPts val="600"/>
              </a:spcBef>
              <a:spcAft>
                <a:spcPts val="1200"/>
              </a:spcAft>
            </a:pPr>
            <a:r>
              <a:rPr lang="de-DE"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1650</a:t>
            </a:r>
            <a:r>
              <a:rPr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: </a:t>
            </a:r>
            <a:r>
              <a:rPr lang="de-DE" altLang="de-DE" sz="2400" dirty="0" smtClean="0"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Rechenschieber von Seth PATRIDGE</a:t>
            </a:r>
          </a:p>
          <a:p>
            <a:pPr lvl="1" eaLnBrk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</a:pPr>
            <a:r>
              <a:rPr lang="de-DE" altLang="de-DE" sz="1800" dirty="0">
                <a:ea typeface="Arial Unicode MS" pitchFamily="34" charset="-128"/>
              </a:rPr>
              <a:t>Basierend auf Arbeiten von Lord NAPIER (Schott. </a:t>
            </a:r>
            <a:r>
              <a:rPr lang="de-DE" altLang="de-DE" sz="1800" dirty="0" err="1">
                <a:ea typeface="Arial Unicode MS" pitchFamily="34" charset="-128"/>
              </a:rPr>
              <a:t>Mathem</a:t>
            </a:r>
            <a:r>
              <a:rPr lang="de-DE" altLang="de-DE" sz="1800" dirty="0">
                <a:ea typeface="Arial Unicode MS" pitchFamily="34" charset="-128"/>
              </a:rPr>
              <a:t>. um 1600)</a:t>
            </a:r>
          </a:p>
          <a:p>
            <a:pPr lvl="1" eaLnBrk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</a:pPr>
            <a:r>
              <a:rPr lang="de-DE" altLang="de-DE" sz="1800" dirty="0">
                <a:ea typeface="Arial Unicode MS" pitchFamily="34" charset="-128"/>
              </a:rPr>
              <a:t>Rechenschieber in der „heutigen“ Form mit logarithmischer Skala</a:t>
            </a:r>
          </a:p>
          <a:p>
            <a:pPr lvl="1" eaLnBrk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</a:pPr>
            <a:r>
              <a:rPr lang="de-DE" altLang="de-DE" sz="1800" dirty="0">
                <a:ea typeface="Arial Unicode MS" pitchFamily="34" charset="-128"/>
              </a:rPr>
              <a:t>Umgang mit Rechenschiebern wurde bis 1975(!) an Schulen </a:t>
            </a:r>
            <a:r>
              <a:rPr lang="de-DE" altLang="de-DE" sz="1800" dirty="0" smtClean="0">
                <a:ea typeface="Arial Unicode MS" pitchFamily="34" charset="-128"/>
              </a:rPr>
              <a:t>gelehrt</a:t>
            </a:r>
            <a:endParaRPr lang="de-DE" altLang="de-DE" sz="1600" dirty="0" smtClean="0">
              <a:latin typeface="Arial" panose="020B0604020202020204" pitchFamily="34" charset="0"/>
              <a:ea typeface="Arial Unicode MS" pitchFamily="34" charset="-128"/>
              <a:cs typeface="Arial" panose="020B0604020202020204" pitchFamily="34" charset="0"/>
            </a:endParaRPr>
          </a:p>
          <a:p>
            <a:pPr lvl="1" eaLnBrk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</a:pPr>
            <a:endParaRPr lang="de-DE" altLang="de-DE" sz="1600" dirty="0" smtClean="0">
              <a:latin typeface="Arial" panose="020B0604020202020204" pitchFamily="34" charset="0"/>
              <a:ea typeface="Arial Unicode MS" pitchFamily="34" charset="-128"/>
              <a:cs typeface="Arial" panose="020B0604020202020204" pitchFamily="34" charset="0"/>
            </a:endParaRPr>
          </a:p>
        </p:txBody>
      </p:sp>
      <p:pic>
        <p:nvPicPr>
          <p:cNvPr id="7" name="Picture 4" descr="Datei:Arts et Metiers Pascaline dsc03869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9248" y="1268760"/>
            <a:ext cx="3287248" cy="18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0" name="Picture 2" descr="http://upload.wikimedia.org/wikipedia/commons/thumb/2/27/Sliderule_2005.jpg/1280px-Sliderule_2005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1630" y="5048521"/>
            <a:ext cx="5872658" cy="1692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5517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5300" y="144016"/>
            <a:ext cx="8229600" cy="836712"/>
          </a:xfrm>
        </p:spPr>
        <p:txBody>
          <a:bodyPr/>
          <a:lstStyle/>
          <a:p>
            <a:r>
              <a:rPr lang="de-DE" sz="4000" dirty="0" smtClean="0"/>
              <a:t>Bestandteile eines Motherboards</a:t>
            </a:r>
            <a:endParaRPr lang="de-DE" sz="4000" dirty="0"/>
          </a:p>
        </p:txBody>
      </p:sp>
      <p:pic>
        <p:nvPicPr>
          <p:cNvPr id="118788" name="Picture 4" descr="http://upload.wikimedia.org/wikipedia/commons/thumb/4/4f/ASRock_K7VT4A_Pro_Mainboard_Labeled_German.PNG/800px-ASRock_K7VT4A_Pro_Mainboard_Labeled_Germa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1628800"/>
            <a:ext cx="5940152" cy="3786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/>
          <p:cNvSpPr txBox="1"/>
          <p:nvPr/>
        </p:nvSpPr>
        <p:spPr>
          <a:xfrm>
            <a:off x="395536" y="1340768"/>
            <a:ext cx="5569217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de-AT" sz="2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Prozessorsockel mit CPU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de-AT" sz="2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Chipsatz (unterstützt CPU)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de-AT" sz="21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Northbridge</a:t>
            </a:r>
            <a:r>
              <a:rPr lang="de-AT" sz="2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de-AT" sz="2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(RAM)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de-AT" sz="21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Southbridge</a:t>
            </a:r>
            <a:r>
              <a:rPr lang="de-AT" sz="2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(I/O)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de-AT" sz="2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Bussystem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de-AT" sz="2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Datenbus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de-AT" sz="2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Adressbus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de-AT" sz="2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Steuerbus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de-AT" sz="2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Ram-Sockel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de-AT" sz="2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BIOS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de-DE" sz="21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Clock</a:t>
            </a:r>
            <a:endParaRPr lang="de-AT" sz="21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de-AT" sz="2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Kartensteckplätze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de-AT" sz="2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PCI, AGP (Grafik)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de-AT" sz="2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Externe Schnittstellen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de-AT" sz="21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zB</a:t>
            </a:r>
            <a:r>
              <a:rPr lang="de-AT" sz="2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 USB, PS/2, VGA, HDMI, SATA, </a:t>
            </a:r>
            <a:r>
              <a:rPr lang="de-AT" sz="21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etc</a:t>
            </a:r>
            <a:endParaRPr lang="de-AT" sz="21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de-AT" sz="2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Stromversorgung (ATX Connector)</a:t>
            </a:r>
            <a:endParaRPr lang="de-AT" sz="2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778751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000" dirty="0" smtClean="0"/>
              <a:t>Chipsatz - North- &amp; </a:t>
            </a:r>
            <a:r>
              <a:rPr lang="de-DE" sz="4000" dirty="0" err="1" smtClean="0"/>
              <a:t>Southbridge</a:t>
            </a:r>
            <a:endParaRPr lang="de-DE" sz="40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496" y="1196753"/>
            <a:ext cx="8707333" cy="4986462"/>
          </a:xfrm>
        </p:spPr>
        <p:txBody>
          <a:bodyPr/>
          <a:lstStyle/>
          <a:p>
            <a:r>
              <a:rPr lang="de-DE" dirty="0" smtClean="0"/>
              <a:t>Zur Unterstützung der Arbeit des Prozessors sind auf dem Motherboard zusätzliche Chips untergebracht.</a:t>
            </a:r>
          </a:p>
          <a:p>
            <a:pPr lvl="1"/>
            <a:r>
              <a:rPr lang="de-DE" sz="2000" dirty="0" err="1"/>
              <a:t>Northbridge</a:t>
            </a:r>
            <a:r>
              <a:rPr lang="de-DE" sz="2000" dirty="0"/>
              <a:t> </a:t>
            </a:r>
          </a:p>
          <a:p>
            <a:pPr lvl="2"/>
            <a:r>
              <a:rPr lang="de-DE" sz="2000" dirty="0" smtClean="0"/>
              <a:t>Steuerung des Datenflusses zwischen CPU</a:t>
            </a:r>
            <a:br>
              <a:rPr lang="de-DE" sz="2000" dirty="0" smtClean="0"/>
            </a:br>
            <a:r>
              <a:rPr lang="de-DE" sz="2000" dirty="0" smtClean="0"/>
              <a:t>und RAM bzw. GPU (</a:t>
            </a:r>
            <a:r>
              <a:rPr lang="de-DE" sz="2000" dirty="0" err="1" smtClean="0"/>
              <a:t>Graphical</a:t>
            </a:r>
            <a:r>
              <a:rPr lang="de-DE" sz="2000" dirty="0" smtClean="0"/>
              <a:t> Processing Unit; </a:t>
            </a:r>
            <a:br>
              <a:rPr lang="de-DE" sz="2000" dirty="0" smtClean="0"/>
            </a:br>
            <a:r>
              <a:rPr lang="de-DE" sz="2000" dirty="0" smtClean="0"/>
              <a:t>Grafikprozessor auf Grafikkarte)</a:t>
            </a:r>
          </a:p>
          <a:p>
            <a:pPr lvl="1"/>
            <a:r>
              <a:rPr lang="de-DE" sz="2000" dirty="0" err="1" smtClean="0"/>
              <a:t>Southbridge</a:t>
            </a:r>
            <a:endParaRPr lang="de-DE" sz="2000" dirty="0" smtClean="0"/>
          </a:p>
          <a:p>
            <a:pPr lvl="2"/>
            <a:r>
              <a:rPr lang="de-DE" sz="2000" dirty="0" smtClean="0"/>
              <a:t>Steuerung der Peripherie-Schnittstellen (ext.</a:t>
            </a:r>
            <a:br>
              <a:rPr lang="de-DE" sz="2000" dirty="0" smtClean="0"/>
            </a:br>
            <a:r>
              <a:rPr lang="de-DE" sz="2000" dirty="0" smtClean="0"/>
              <a:t>Schnittstellen, PCI-Steckplätze) und des BIOS</a:t>
            </a:r>
          </a:p>
          <a:p>
            <a:pPr lvl="1"/>
            <a:r>
              <a:rPr lang="de-DE" sz="2000" dirty="0" smtClean="0"/>
              <a:t>North- und </a:t>
            </a:r>
            <a:r>
              <a:rPr lang="de-DE" sz="2000" dirty="0" err="1" smtClean="0"/>
              <a:t>Southbridge</a:t>
            </a:r>
            <a:r>
              <a:rPr lang="de-DE" sz="2000" dirty="0" smtClean="0"/>
              <a:t> sind über PCI </a:t>
            </a:r>
            <a:br>
              <a:rPr lang="de-DE" sz="2000" dirty="0" smtClean="0"/>
            </a:br>
            <a:r>
              <a:rPr lang="de-DE" sz="2000" dirty="0" smtClean="0"/>
              <a:t>(</a:t>
            </a:r>
            <a:r>
              <a:rPr lang="de-DE" sz="2000" dirty="0" err="1" smtClean="0"/>
              <a:t>Peripheral</a:t>
            </a:r>
            <a:r>
              <a:rPr lang="de-DE" sz="2000" dirty="0" smtClean="0"/>
              <a:t> </a:t>
            </a:r>
            <a:r>
              <a:rPr lang="de-DE" sz="2000" dirty="0" err="1" smtClean="0"/>
              <a:t>Component</a:t>
            </a:r>
            <a:r>
              <a:rPr lang="de-DE" sz="2000" dirty="0" smtClean="0"/>
              <a:t> Interconnect) </a:t>
            </a:r>
            <a:br>
              <a:rPr lang="de-DE" sz="2000" dirty="0" smtClean="0"/>
            </a:br>
            <a:r>
              <a:rPr lang="de-DE" sz="2000" dirty="0" smtClean="0"/>
              <a:t>miteinander verbunden</a:t>
            </a:r>
            <a:endParaRPr lang="de-DE" sz="2000" dirty="0"/>
          </a:p>
        </p:txBody>
      </p:sp>
      <p:pic>
        <p:nvPicPr>
          <p:cNvPr id="1026" name="Picture 2" descr="File:Chipset schematic.sv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1844824"/>
            <a:ext cx="3588514" cy="4248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788835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7504" y="0"/>
            <a:ext cx="8928992" cy="908720"/>
          </a:xfrm>
        </p:spPr>
        <p:txBody>
          <a:bodyPr/>
          <a:lstStyle/>
          <a:p>
            <a:r>
              <a:rPr lang="de-DE" sz="4800" dirty="0" smtClean="0"/>
              <a:t>Erweiterungskarten</a:t>
            </a:r>
            <a:endParaRPr lang="de-DE" sz="48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79512" y="1052736"/>
            <a:ext cx="8958086" cy="5400600"/>
          </a:xfrm>
        </p:spPr>
        <p:txBody>
          <a:bodyPr/>
          <a:lstStyle/>
          <a:p>
            <a:r>
              <a:rPr lang="de-DE" dirty="0" smtClean="0"/>
              <a:t>Erweiterungskarten dienen dazu, die Funktionalität eines PC zu erweitern.</a:t>
            </a:r>
          </a:p>
          <a:p>
            <a:r>
              <a:rPr lang="de-DE" dirty="0" smtClean="0"/>
              <a:t>Diese Karten werden über die genormten Schnittstellen (PCI, </a:t>
            </a:r>
            <a:r>
              <a:rPr lang="de-DE" dirty="0" err="1" smtClean="0"/>
              <a:t>PCIe</a:t>
            </a:r>
            <a:r>
              <a:rPr lang="de-DE" dirty="0" smtClean="0"/>
              <a:t> und AGP) angebunden.</a:t>
            </a:r>
          </a:p>
          <a:p>
            <a:r>
              <a:rPr lang="de-DE" dirty="0" smtClean="0"/>
              <a:t>PCI(e)-Erweiterungskarten</a:t>
            </a:r>
          </a:p>
          <a:p>
            <a:pPr lvl="1"/>
            <a:r>
              <a:rPr lang="de-DE" dirty="0" smtClean="0"/>
              <a:t>Soundkarte</a:t>
            </a:r>
          </a:p>
          <a:p>
            <a:pPr lvl="1"/>
            <a:r>
              <a:rPr lang="de-DE" dirty="0" smtClean="0"/>
              <a:t>TV-Karte</a:t>
            </a:r>
          </a:p>
          <a:p>
            <a:pPr lvl="1"/>
            <a:r>
              <a:rPr lang="de-DE" dirty="0" smtClean="0"/>
              <a:t>Modemkarte</a:t>
            </a:r>
          </a:p>
          <a:p>
            <a:pPr lvl="1"/>
            <a:r>
              <a:rPr lang="de-DE" dirty="0" smtClean="0"/>
              <a:t>Netzwerkkarte</a:t>
            </a:r>
          </a:p>
          <a:p>
            <a:pPr lvl="1"/>
            <a:r>
              <a:rPr lang="de-DE" dirty="0" smtClean="0"/>
              <a:t>Raid-Controller</a:t>
            </a:r>
          </a:p>
          <a:p>
            <a:pPr lvl="1"/>
            <a:r>
              <a:rPr lang="de-DE" dirty="0" smtClean="0"/>
              <a:t>USB-Karte</a:t>
            </a:r>
          </a:p>
          <a:p>
            <a:pPr lvl="1"/>
            <a:r>
              <a:rPr lang="de-DE" dirty="0" smtClean="0"/>
              <a:t>Grafikkarte</a:t>
            </a:r>
          </a:p>
          <a:p>
            <a:r>
              <a:rPr lang="de-DE" dirty="0" smtClean="0"/>
              <a:t>AGP-Erweiterung</a:t>
            </a:r>
          </a:p>
          <a:p>
            <a:pPr lvl="1"/>
            <a:r>
              <a:rPr lang="de-DE" dirty="0" smtClean="0"/>
              <a:t>Grafikkarte</a:t>
            </a:r>
          </a:p>
          <a:p>
            <a:endParaRPr lang="de-DE" dirty="0" smtClean="0"/>
          </a:p>
        </p:txBody>
      </p:sp>
      <p:pic>
        <p:nvPicPr>
          <p:cNvPr id="6146" name="Picture 2" descr="http://img.tomshardware.com/de/2006/04/04/bequemlichkeit_fernbedienungen_fuer_wohnzimmer_pcs/soundgraph-funk-pcb2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208" y="2204864"/>
            <a:ext cx="2193616" cy="146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TV-/Radio PCI-Karte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8057" y="2070172"/>
            <a:ext cx="2344143" cy="1758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http://thumbs1.picclick.com/d/w1600/pict/321003551644_/x-tensions-PCI-Karte-56k-V92-Modem-Intern-PCI-Card-Faxmodem.jpg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971" y="3407888"/>
            <a:ext cx="2854940" cy="1501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http://www.atelco.de/resource?articleId=48495&amp;size=1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0859" y="2833013"/>
            <a:ext cx="2651450" cy="265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http://www.conrad.de/medias/global/ce/9000_9999/9700/9730/9734/973451_LB_00_FB.EPS_1000.jpg"/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8437" y="3828279"/>
            <a:ext cx="3312368" cy="3312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60" name="Picture 16" descr="http://www.schneider-digital.com/images/product_images/popup_images/349_0__Quadro_FX_1100.jpg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03155">
            <a:off x="2895281" y="4365482"/>
            <a:ext cx="2952457" cy="2237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381781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 noGrp="1" noChangeArrowheads="1"/>
          </p:cNvSpPr>
          <p:nvPr>
            <p:ph type="title"/>
          </p:nvPr>
        </p:nvSpPr>
        <p:spPr>
          <a:xfrm>
            <a:off x="457200" y="1"/>
            <a:ext cx="8229600" cy="1052736"/>
          </a:xfrm>
        </p:spPr>
        <p:txBody>
          <a:bodyPr/>
          <a:lstStyle/>
          <a:p>
            <a:pPr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de-AT" dirty="0" smtClean="0">
                <a:latin typeface="Calibri" pitchFamily="34" charset="0"/>
              </a:rPr>
              <a:t>Lüfter (Fan)</a:t>
            </a:r>
          </a:p>
        </p:txBody>
      </p:sp>
      <p:sp>
        <p:nvSpPr>
          <p:cNvPr id="17411" name="Foliennummernplatzhalter 5"/>
          <p:cNvSpPr>
            <a:spLocks noGrp="1"/>
          </p:cNvSpPr>
          <p:nvPr>
            <p:ph type="sldNum" sz="quarter" idx="12"/>
          </p:nvPr>
        </p:nvSpPr>
        <p:spPr bwMode="auto">
          <a:xfrm>
            <a:off x="8543925" y="6304235"/>
            <a:ext cx="561975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7F7F7F"/>
                </a:solidFill>
                <a:latin typeface="Century Gothic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fld id="{94E6A9BD-D282-454C-B7F5-1C8093D1BA4A}" type="slidenum">
              <a:rPr lang="en-GB" altLang="de-DE" sz="1200" smtClean="0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t>63</a:t>
            </a:fld>
            <a:endParaRPr lang="en-GB" altLang="de-DE" sz="1200" dirty="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251520" y="1196752"/>
            <a:ext cx="8892480" cy="2808312"/>
          </a:xfrm>
        </p:spPr>
        <p:txBody>
          <a:bodyPr/>
          <a:lstStyle/>
          <a:p>
            <a:r>
              <a:rPr lang="de-DE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Z</a:t>
            </a:r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ur Kühlung des Prozessors bzw. Gehäuseinneren</a:t>
            </a:r>
          </a:p>
          <a:p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Die Prozessortemperatur kann speziell unter Last extrem zunehmen und muss schnellstmöglich abgeführt werden, um einen Schaden zu verhindern.</a:t>
            </a:r>
          </a:p>
          <a:p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Dazu ist meist ein </a:t>
            </a:r>
            <a:r>
              <a:rPr lang="de-DE" sz="2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entspr</a:t>
            </a:r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 großes Kühlblech auf dem  Prozessor aufgeklebt, auf dem direkt der Lüfter sitzt.</a:t>
            </a:r>
          </a:p>
          <a:p>
            <a:pPr marL="457200" lvl="1" indent="0">
              <a:buNone/>
            </a:pPr>
            <a:endParaRPr lang="de-DE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1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endParaRPr lang="de-AT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26" name="Picture 2" descr="http://www.tme.eu/u/produkt-tygodnia/sunon_sg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358325">
            <a:off x="6285886" y="3991061"/>
            <a:ext cx="2725308" cy="2046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alutronic.de/images/articles/404918746ed4cc2589c3587319784c32_5.jpg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65701">
            <a:off x="2985807" y="3715015"/>
            <a:ext cx="2895238" cy="2895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pc-erfahrung.de/fileadmin/Daten/Bilder/Prozessoren/amd_athlon_64_x2_05.jpg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861045"/>
            <a:ext cx="2281436" cy="2327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uppieren 2"/>
          <p:cNvGrpSpPr/>
          <p:nvPr/>
        </p:nvGrpSpPr>
        <p:grpSpPr>
          <a:xfrm rot="10800000">
            <a:off x="5508104" y="4581126"/>
            <a:ext cx="795823" cy="443451"/>
            <a:chOff x="5508104" y="5013176"/>
            <a:chExt cx="795823" cy="443451"/>
          </a:xfrm>
          <a:solidFill>
            <a:srgbClr val="FF0000">
              <a:alpha val="39000"/>
            </a:srgbClr>
          </a:solidFill>
        </p:grpSpPr>
        <p:sp>
          <p:nvSpPr>
            <p:cNvPr id="2" name="Eingekerbter Richtungspfeil 1"/>
            <p:cNvSpPr/>
            <p:nvPr/>
          </p:nvSpPr>
          <p:spPr>
            <a:xfrm>
              <a:off x="5508104" y="5013176"/>
              <a:ext cx="435783" cy="443451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>
                <a:solidFill>
                  <a:schemeClr val="tx1"/>
                </a:solidFill>
              </a:endParaRPr>
            </a:p>
          </p:txBody>
        </p:sp>
        <p:sp>
          <p:nvSpPr>
            <p:cNvPr id="10" name="Eingekerbter Richtungspfeil 9"/>
            <p:cNvSpPr/>
            <p:nvPr/>
          </p:nvSpPr>
          <p:spPr>
            <a:xfrm>
              <a:off x="5868144" y="5013176"/>
              <a:ext cx="435783" cy="443451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Gruppieren 11"/>
          <p:cNvGrpSpPr/>
          <p:nvPr/>
        </p:nvGrpSpPr>
        <p:grpSpPr>
          <a:xfrm rot="10800000">
            <a:off x="2599394" y="4724882"/>
            <a:ext cx="795823" cy="443451"/>
            <a:chOff x="5508104" y="5013176"/>
            <a:chExt cx="795823" cy="443451"/>
          </a:xfrm>
          <a:solidFill>
            <a:srgbClr val="FF0000">
              <a:alpha val="39000"/>
            </a:srgbClr>
          </a:solidFill>
        </p:grpSpPr>
        <p:sp>
          <p:nvSpPr>
            <p:cNvPr id="13" name="Eingekerbter Richtungspfeil 12"/>
            <p:cNvSpPr/>
            <p:nvPr/>
          </p:nvSpPr>
          <p:spPr>
            <a:xfrm>
              <a:off x="5508104" y="5013176"/>
              <a:ext cx="435783" cy="443451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>
                <a:solidFill>
                  <a:schemeClr val="tx1"/>
                </a:solidFill>
              </a:endParaRPr>
            </a:p>
          </p:txBody>
        </p:sp>
        <p:sp>
          <p:nvSpPr>
            <p:cNvPr id="14" name="Eingekerbter Richtungspfeil 13"/>
            <p:cNvSpPr/>
            <p:nvPr/>
          </p:nvSpPr>
          <p:spPr>
            <a:xfrm>
              <a:off x="5868144" y="5013176"/>
              <a:ext cx="435783" cy="443451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195372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de-AT" dirty="0" smtClean="0"/>
              <a:t>Prozessor</a:t>
            </a:r>
            <a:r>
              <a:rPr lang="en-GB" dirty="0" smtClean="0"/>
              <a:t> (CPU)</a:t>
            </a:r>
            <a:r>
              <a:rPr lang="ar-SA" dirty="0" smtClean="0"/>
              <a:t>‏</a:t>
            </a:r>
            <a:endParaRPr lang="en-GB" dirty="0" smtClean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79512" y="1307901"/>
            <a:ext cx="8892480" cy="4641379"/>
          </a:xfrm>
        </p:spPr>
        <p:txBody>
          <a:bodyPr/>
          <a:lstStyle/>
          <a:p>
            <a:r>
              <a:rPr lang="de-DE" dirty="0" smtClean="0"/>
              <a:t>Halbleiter-Chip („Gehirn“ des Rechnersystems)</a:t>
            </a:r>
          </a:p>
          <a:p>
            <a:r>
              <a:rPr lang="de-DE" dirty="0" smtClean="0"/>
              <a:t>Datenverarbeitende Logik-Einheit (= Kern)</a:t>
            </a:r>
          </a:p>
          <a:p>
            <a:pPr lvl="1"/>
            <a:r>
              <a:rPr lang="de-DE" dirty="0"/>
              <a:t>CPU kann auch mehrere Kerne </a:t>
            </a:r>
            <a:r>
              <a:rPr lang="de-DE" dirty="0" smtClean="0"/>
              <a:t>haben</a:t>
            </a:r>
          </a:p>
          <a:p>
            <a:r>
              <a:rPr lang="de-DE" dirty="0" smtClean="0"/>
              <a:t>Abarbeitung des Maschinencodes zur arithmetisch-logischen Verarbeitung der Daten</a:t>
            </a:r>
            <a:endParaRPr lang="de-DE" dirty="0"/>
          </a:p>
          <a:p>
            <a:endParaRPr lang="de-DE" dirty="0"/>
          </a:p>
        </p:txBody>
      </p:sp>
      <p:pic>
        <p:nvPicPr>
          <p:cNvPr id="9" name="Picture 3" descr="C:\Users\user\Dropbox\Easy4me\_FTP_Easy4Me_Neu\workfiles\images\core7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148064" y="3585855"/>
            <a:ext cx="3368837" cy="2865274"/>
          </a:xfrm>
          <a:prstGeom prst="rect">
            <a:avLst/>
          </a:prstGeom>
          <a:noFill/>
          <a:effectLst>
            <a:outerShdw blurRad="228600" dist="165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http://upload.wikimedia.org/wikipedia/commons/thumb/0/02/80486dx2-large.jpg/1280px-80486dx2-large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7584" y="3527496"/>
            <a:ext cx="3914488" cy="2923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8268614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Aufbau einer CPU</a:t>
            </a:r>
            <a:endParaRPr lang="de-DE" dirty="0"/>
          </a:p>
        </p:txBody>
      </p:sp>
      <p:pic>
        <p:nvPicPr>
          <p:cNvPr id="2050" name="Picture 2" descr="http://upload.wikimedia.org/wikipedia/commons/2/2c/Proz1-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1264398"/>
            <a:ext cx="4790648" cy="3878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/>
          <p:cNvSpPr txBox="1"/>
          <p:nvPr/>
        </p:nvSpPr>
        <p:spPr>
          <a:xfrm>
            <a:off x="142148" y="1268760"/>
            <a:ext cx="5725996" cy="5616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eaLnBrk="0" hangingPunct="0">
              <a:spcBef>
                <a:spcPct val="20000"/>
              </a:spcBef>
              <a:buFont typeface="Wingdings" panose="05000000000000000000" pitchFamily="2" charset="2"/>
              <a:buChar char="§"/>
              <a:defRPr sz="24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□"/>
              <a:defRPr sz="16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●"/>
              <a:defRPr sz="16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Courier New" panose="02070309020205020404" pitchFamily="49" charset="0"/>
              <a:buChar char="o"/>
              <a:defRPr sz="16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Symbol" panose="05050102010706020507" pitchFamily="18" charset="2"/>
              <a:buChar char="-"/>
              <a:defRPr sz="16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>
              <a:spcBef>
                <a:spcPct val="20000"/>
              </a:spcBef>
              <a:buFont typeface="Courier New" pitchFamily="49" charset="0"/>
              <a:buChar char="o"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>
              <a:spcBef>
                <a:spcPct val="20000"/>
              </a:spcBef>
              <a:buFont typeface="Courier New" pitchFamily="49" charset="0"/>
              <a:buChar char="o"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r>
              <a:rPr lang="de-DE" dirty="0" smtClean="0"/>
              <a:t>Register</a:t>
            </a:r>
          </a:p>
          <a:p>
            <a:pPr lvl="1"/>
            <a:r>
              <a:rPr lang="de-DE" sz="1800" dirty="0" smtClean="0"/>
              <a:t>Speicher eines Wertes </a:t>
            </a:r>
            <a:br>
              <a:rPr lang="de-DE" sz="1800" dirty="0" smtClean="0"/>
            </a:br>
            <a:r>
              <a:rPr lang="de-DE" sz="1800" dirty="0" smtClean="0"/>
              <a:t>oder Befehls</a:t>
            </a:r>
          </a:p>
          <a:p>
            <a:r>
              <a:rPr lang="de-DE" dirty="0" smtClean="0"/>
              <a:t>Rechenwerk (ALU)</a:t>
            </a:r>
          </a:p>
          <a:p>
            <a:pPr lvl="1"/>
            <a:r>
              <a:rPr lang="de-DE" sz="1800" dirty="0" smtClean="0"/>
              <a:t>Führt Elementaroperationen aus</a:t>
            </a:r>
            <a:br>
              <a:rPr lang="de-DE" sz="1800" dirty="0" smtClean="0"/>
            </a:br>
            <a:r>
              <a:rPr lang="de-DE" sz="1800" dirty="0" smtClean="0"/>
              <a:t>(</a:t>
            </a:r>
            <a:r>
              <a:rPr lang="de-DE" sz="1800" dirty="0" err="1" smtClean="0"/>
              <a:t>zB</a:t>
            </a:r>
            <a:r>
              <a:rPr lang="de-DE" sz="1800" dirty="0" smtClean="0"/>
              <a:t>. Addition, Logische </a:t>
            </a:r>
            <a:r>
              <a:rPr lang="de-DE" sz="1800" dirty="0" err="1" smtClean="0"/>
              <a:t>Operat</a:t>
            </a:r>
            <a:r>
              <a:rPr lang="de-DE" sz="1800" dirty="0" smtClean="0"/>
              <a:t>.)</a:t>
            </a:r>
          </a:p>
          <a:p>
            <a:r>
              <a:rPr lang="de-DE" dirty="0" smtClean="0"/>
              <a:t>Steuerwerk</a:t>
            </a:r>
          </a:p>
          <a:p>
            <a:pPr lvl="1"/>
            <a:r>
              <a:rPr lang="de-DE" sz="1800" dirty="0" smtClean="0"/>
              <a:t>Lädt einen Befehl zur </a:t>
            </a:r>
            <a:br>
              <a:rPr lang="de-DE" sz="1800" dirty="0" smtClean="0"/>
            </a:br>
            <a:r>
              <a:rPr lang="de-DE" sz="1800" dirty="0" smtClean="0"/>
              <a:t>Dekodierung/Exekution</a:t>
            </a:r>
          </a:p>
          <a:p>
            <a:r>
              <a:rPr lang="de-DE" dirty="0" smtClean="0"/>
              <a:t>Datenleitungen</a:t>
            </a:r>
          </a:p>
          <a:p>
            <a:pPr lvl="1"/>
            <a:r>
              <a:rPr lang="de-DE" sz="1800" dirty="0" smtClean="0"/>
              <a:t>Datenbus zum Arbeitsspeicher</a:t>
            </a:r>
          </a:p>
          <a:p>
            <a:pPr lvl="1"/>
            <a:r>
              <a:rPr lang="de-DE" sz="1800" dirty="0" smtClean="0"/>
              <a:t>Adressbus (adressiert RAM)</a:t>
            </a:r>
          </a:p>
          <a:p>
            <a:pPr lvl="1"/>
            <a:r>
              <a:rPr lang="de-DE" sz="1800" dirty="0" smtClean="0"/>
              <a:t>Steuerbus (Status: lesen/schreiben)</a:t>
            </a:r>
          </a:p>
          <a:p>
            <a:r>
              <a:rPr lang="de-DE" dirty="0" smtClean="0"/>
              <a:t>Caches</a:t>
            </a:r>
          </a:p>
          <a:p>
            <a:pPr lvl="1"/>
            <a:r>
              <a:rPr lang="de-DE" sz="1800" dirty="0" smtClean="0"/>
              <a:t>Schneller Speicher </a:t>
            </a:r>
            <a:r>
              <a:rPr lang="de-DE" sz="1800" dirty="0" err="1" smtClean="0"/>
              <a:t>innerh</a:t>
            </a:r>
            <a:r>
              <a:rPr lang="de-DE" sz="1800" dirty="0" smtClean="0"/>
              <a:t>. d. CPU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148143201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ihandform 2"/>
          <p:cNvSpPr/>
          <p:nvPr/>
        </p:nvSpPr>
        <p:spPr>
          <a:xfrm>
            <a:off x="0" y="142875"/>
            <a:ext cx="9144000" cy="1588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lIns="90004" tIns="46798" rIns="90004" bIns="46798" anchor="ctr" compatLnSpc="0"/>
          <a:lstStyle/>
          <a:p>
            <a:pPr fontAlgn="auto" hangingPunct="0">
              <a:spcBef>
                <a:spcPts val="0"/>
              </a:spcBef>
              <a:spcAft>
                <a:spcPts val="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AT">
              <a:solidFill>
                <a:srgbClr val="000000"/>
              </a:solidFill>
              <a:latin typeface="Arial" pitchFamily="18"/>
              <a:ea typeface="Arial Unicode MS" pitchFamily="2"/>
              <a:cs typeface="Mangal" pitchFamily="2"/>
            </a:endParaRPr>
          </a:p>
        </p:txBody>
      </p:sp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xfrm>
            <a:off x="457200" y="71875"/>
            <a:ext cx="8218488" cy="836845"/>
          </a:xfrm>
        </p:spPr>
        <p:txBody>
          <a:bodyPr wrap="square" lIns="92162" tIns="46076" rIns="92162" bIns="46076" anchorCtr="0">
            <a:spAutoFit/>
          </a:bodyPr>
          <a:lstStyle/>
          <a:p>
            <a:pPr eaLnBrk="1" fontAlgn="auto">
              <a:spcBef>
                <a:spcPts val="0"/>
              </a:spcBef>
              <a:spcAft>
                <a:spcPts val="0"/>
              </a:spcAft>
              <a:buFont typeface="StarSymbol"/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de-DE" dirty="0" smtClean="0">
                <a:latin typeface="Calibri" pitchFamily="34" charset="0"/>
              </a:rPr>
              <a:t>Mehrkernprozessoren</a:t>
            </a:r>
            <a:endParaRPr lang="de-DE" dirty="0">
              <a:latin typeface="Calibri" pitchFamily="34" charset="0"/>
            </a:endParaRP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179512" y="908720"/>
            <a:ext cx="8964488" cy="5949280"/>
          </a:xfrm>
        </p:spPr>
        <p:txBody>
          <a:bodyPr/>
          <a:lstStyle/>
          <a:p>
            <a:r>
              <a:rPr lang="de-DE" sz="2800" dirty="0" smtClean="0"/>
              <a:t>Prozessorkern ist der zentrale Teil eines Mikroprozessors und besteht zumindest aus</a:t>
            </a:r>
          </a:p>
          <a:p>
            <a:pPr lvl="1"/>
            <a:r>
              <a:rPr lang="de-DE" sz="2000" dirty="0" smtClean="0"/>
              <a:t>Register</a:t>
            </a:r>
            <a:endParaRPr lang="de-DE" sz="2000" dirty="0"/>
          </a:p>
          <a:p>
            <a:pPr lvl="1"/>
            <a:r>
              <a:rPr lang="de-DE" sz="2000" dirty="0" smtClean="0"/>
              <a:t>ALU</a:t>
            </a:r>
          </a:p>
          <a:p>
            <a:pPr lvl="1"/>
            <a:r>
              <a:rPr lang="de-DE" sz="2000" dirty="0" smtClean="0"/>
              <a:t>Cache</a:t>
            </a:r>
          </a:p>
          <a:p>
            <a:r>
              <a:rPr lang="de-DE" sz="2800" dirty="0" smtClean="0"/>
              <a:t>Cache ist ein sehr</a:t>
            </a:r>
            <a:br>
              <a:rPr lang="de-DE" sz="2800" dirty="0" smtClean="0"/>
            </a:br>
            <a:r>
              <a:rPr lang="de-DE" sz="2800" dirty="0" smtClean="0"/>
              <a:t> schneller Puffer-Speicher</a:t>
            </a:r>
          </a:p>
          <a:p>
            <a:pPr lvl="1"/>
            <a:r>
              <a:rPr lang="de-DE" sz="2000" dirty="0" smtClean="0"/>
              <a:t>Reduziert Zugriffszeiten für häufig </a:t>
            </a:r>
            <a:br>
              <a:rPr lang="de-DE" sz="2000" dirty="0" smtClean="0"/>
            </a:br>
            <a:r>
              <a:rPr lang="de-DE" sz="2000" dirty="0" smtClean="0"/>
              <a:t>wiederholte Datenzugriffe</a:t>
            </a:r>
          </a:p>
          <a:p>
            <a:pPr lvl="1"/>
            <a:r>
              <a:rPr lang="de-DE" sz="2000" dirty="0" smtClean="0"/>
              <a:t>L1-Cache</a:t>
            </a:r>
          </a:p>
          <a:p>
            <a:pPr marL="989013" lvl="2" indent="-276225"/>
            <a:r>
              <a:rPr lang="de-DE" sz="2000" dirty="0" smtClean="0"/>
              <a:t>Klein (16-64 kB), sehr schnell, klassischer Puffer oft benötigter Daten</a:t>
            </a:r>
          </a:p>
          <a:p>
            <a:pPr lvl="1"/>
            <a:r>
              <a:rPr lang="de-DE" sz="2000" dirty="0"/>
              <a:t>L2-Cache</a:t>
            </a:r>
          </a:p>
          <a:p>
            <a:pPr marL="989013" lvl="2" indent="-276225"/>
            <a:r>
              <a:rPr lang="de-DE" sz="2000" dirty="0" smtClean="0"/>
              <a:t>Zwischenspeicherung von Daten des Arbeitsspeichers</a:t>
            </a:r>
          </a:p>
          <a:p>
            <a:pPr lvl="1"/>
            <a:r>
              <a:rPr lang="de-DE" sz="2000" dirty="0"/>
              <a:t>L3-Cache</a:t>
            </a:r>
          </a:p>
          <a:p>
            <a:pPr marL="989013" lvl="2" indent="-276225"/>
            <a:r>
              <a:rPr lang="de-DE" sz="2000" dirty="0" smtClean="0"/>
              <a:t>Beschleunigt den Datenabgleich zwischen den Kernen</a:t>
            </a:r>
            <a:endParaRPr lang="de-DE" sz="2000" dirty="0"/>
          </a:p>
        </p:txBody>
      </p:sp>
      <p:pic>
        <p:nvPicPr>
          <p:cNvPr id="4098" name="Picture 2" descr="http://www.com-magazin.de/img/6/0/7/0/8/01_aufbau_eines_mehrkernprozessors_w822_h81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0037" y="1844824"/>
            <a:ext cx="2990395" cy="295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7769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title"/>
          </p:nvPr>
        </p:nvSpPr>
        <p:spPr>
          <a:xfrm>
            <a:off x="518864" y="-171400"/>
            <a:ext cx="8229600" cy="1124744"/>
          </a:xfrm>
        </p:spPr>
        <p:txBody>
          <a:bodyPr/>
          <a:lstStyle/>
          <a:p>
            <a:pPr eaLnBrk="1" hangingPunct="1">
              <a:defRPr/>
            </a:pPr>
            <a:r>
              <a:rPr lang="de-AT" dirty="0" smtClean="0"/>
              <a:t>Prozessor</a:t>
            </a:r>
            <a:r>
              <a:rPr lang="en-GB" dirty="0" err="1" smtClean="0"/>
              <a:t>geschwindigkeit</a:t>
            </a:r>
            <a:r>
              <a:rPr lang="ar-SA" dirty="0" smtClean="0"/>
              <a:t>‏</a:t>
            </a:r>
            <a:endParaRPr lang="en-GB" dirty="0" smtClean="0"/>
          </a:p>
        </p:txBody>
      </p:sp>
      <p:sp>
        <p:nvSpPr>
          <p:cNvPr id="11267" name="Foliennummernplatzhalt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7F7F7F"/>
                </a:solidFill>
                <a:latin typeface="Century Gothic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fld id="{CF6C2EDD-004B-490A-BDB2-D27606379162}" type="slidenum">
              <a:rPr lang="en-GB" altLang="de-DE" sz="1200" smtClean="0">
                <a:solidFill>
                  <a:schemeClr val="bg1"/>
                </a:solidFill>
                <a:latin typeface="Arial" charset="0"/>
              </a:rPr>
              <a:pPr>
                <a:spcBef>
                  <a:spcPct val="0"/>
                </a:spcBef>
                <a:buSzTx/>
                <a:buFont typeface="Arial" charset="0"/>
                <a:buNone/>
              </a:pPr>
              <a:t>67</a:t>
            </a:fld>
            <a:endParaRPr lang="en-GB" altLang="de-DE" sz="1200" smtClean="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12296" name="Text Box 6"/>
          <p:cNvSpPr txBox="1">
            <a:spLocks noChangeArrowheads="1"/>
          </p:cNvSpPr>
          <p:nvPr/>
        </p:nvSpPr>
        <p:spPr bwMode="auto">
          <a:xfrm>
            <a:off x="251520" y="1052736"/>
            <a:ext cx="8532812" cy="5121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eaLnBrk="0" hangingPunct="0">
              <a:spcBef>
                <a:spcPct val="20000"/>
              </a:spcBef>
              <a:buFont typeface="Wingdings" panose="05000000000000000000" pitchFamily="2" charset="2"/>
              <a:buChar char="§"/>
              <a:defRPr sz="24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□"/>
              <a:defRPr sz="16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●"/>
              <a:defRPr sz="16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Courier New" panose="02070309020205020404" pitchFamily="49" charset="0"/>
              <a:buChar char="o"/>
              <a:defRPr sz="16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Symbol" panose="05050102010706020507" pitchFamily="18" charset="2"/>
              <a:buChar char="-"/>
              <a:defRPr sz="16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>
              <a:spcBef>
                <a:spcPct val="20000"/>
              </a:spcBef>
              <a:buFont typeface="Courier New" pitchFamily="49" charset="0"/>
              <a:buChar char="o"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>
              <a:spcBef>
                <a:spcPct val="20000"/>
              </a:spcBef>
              <a:buFont typeface="Courier New" pitchFamily="49" charset="0"/>
              <a:buChar char="o"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r>
              <a:rPr lang="de-AT" altLang="de-DE" sz="2800" dirty="0"/>
              <a:t>Die Geschwindigkeit eines Prozessors ist abhängig von</a:t>
            </a:r>
          </a:p>
          <a:p>
            <a:pPr lvl="1"/>
            <a:r>
              <a:rPr lang="de-AT" altLang="de-DE" sz="2000" dirty="0"/>
              <a:t>der Taktfrequenz (</a:t>
            </a:r>
            <a:r>
              <a:rPr lang="de-AT" altLang="de-DE" sz="2000" dirty="0" smtClean="0"/>
              <a:t>GHz)</a:t>
            </a:r>
          </a:p>
          <a:p>
            <a:pPr lvl="2"/>
            <a:r>
              <a:rPr lang="de-AT" altLang="de-DE" sz="2000" dirty="0" smtClean="0"/>
              <a:t>Anzahl </a:t>
            </a:r>
            <a:r>
              <a:rPr lang="de-AT" altLang="de-DE" sz="2000" dirty="0"/>
              <a:t>der </a:t>
            </a:r>
            <a:r>
              <a:rPr lang="de-AT" altLang="de-DE" sz="2000" dirty="0" smtClean="0"/>
              <a:t>Arbeitszyklen/s</a:t>
            </a:r>
            <a:endParaRPr lang="de-AT" altLang="de-DE" sz="2000" dirty="0"/>
          </a:p>
          <a:p>
            <a:pPr lvl="1"/>
            <a:r>
              <a:rPr lang="de-AT" altLang="de-DE" sz="2000" dirty="0"/>
              <a:t>Anzahl der </a:t>
            </a:r>
            <a:r>
              <a:rPr lang="de-AT" altLang="de-DE" sz="2000" dirty="0" smtClean="0"/>
              <a:t>Prozessorkerne</a:t>
            </a:r>
          </a:p>
          <a:p>
            <a:pPr lvl="2"/>
            <a:r>
              <a:rPr lang="de-AT" altLang="de-DE" sz="2000" dirty="0" smtClean="0"/>
              <a:t>1-12 </a:t>
            </a:r>
            <a:r>
              <a:rPr lang="de-AT" altLang="de-DE" sz="2000" dirty="0"/>
              <a:t>(</a:t>
            </a:r>
            <a:r>
              <a:rPr lang="de-AT" altLang="de-DE" sz="2000" dirty="0" err="1"/>
              <a:t>zB</a:t>
            </a:r>
            <a:r>
              <a:rPr lang="de-AT" altLang="de-DE" sz="2000" dirty="0"/>
              <a:t>. Core i7</a:t>
            </a:r>
            <a:r>
              <a:rPr lang="de-AT" altLang="de-DE" sz="2000" dirty="0" smtClean="0"/>
              <a:t>)</a:t>
            </a:r>
            <a:endParaRPr lang="de-AT" altLang="de-DE" sz="2000" dirty="0"/>
          </a:p>
          <a:p>
            <a:pPr lvl="1"/>
            <a:r>
              <a:rPr lang="de-AT" altLang="de-DE" sz="2000" dirty="0"/>
              <a:t>Anzahl der Threads</a:t>
            </a:r>
          </a:p>
          <a:p>
            <a:pPr lvl="1"/>
            <a:r>
              <a:rPr lang="de-AT" altLang="de-DE" sz="2000" dirty="0" smtClean="0"/>
              <a:t>Befehlssatz / Busbreite</a:t>
            </a:r>
          </a:p>
          <a:p>
            <a:pPr lvl="2"/>
            <a:r>
              <a:rPr lang="de-AT" altLang="de-DE" sz="2000" dirty="0" smtClean="0"/>
              <a:t>RISC/CISC</a:t>
            </a:r>
            <a:r>
              <a:rPr lang="de-AT" altLang="de-DE" sz="2000" dirty="0"/>
              <a:t>, 32 </a:t>
            </a:r>
            <a:r>
              <a:rPr lang="de-AT" altLang="de-DE" sz="2000" dirty="0" err="1" smtClean="0"/>
              <a:t>bit</a:t>
            </a:r>
            <a:r>
              <a:rPr lang="de-AT" altLang="de-DE" sz="2000" dirty="0" smtClean="0"/>
              <a:t>/64 </a:t>
            </a:r>
            <a:r>
              <a:rPr lang="de-AT" altLang="de-DE" sz="2000" dirty="0" err="1" smtClean="0"/>
              <a:t>bit</a:t>
            </a:r>
            <a:endParaRPr lang="de-AT" altLang="de-DE" sz="2000" dirty="0" smtClean="0"/>
          </a:p>
          <a:p>
            <a:r>
              <a:rPr lang="de-AT" altLang="de-DE" sz="2800" dirty="0"/>
              <a:t>Die Rechenleistung wird angegeben in</a:t>
            </a:r>
            <a:endParaRPr lang="de-AT" altLang="de-DE" sz="3200" dirty="0"/>
          </a:p>
          <a:p>
            <a:pPr lvl="1"/>
            <a:r>
              <a:rPr lang="de-AT" altLang="de-DE" sz="2000" dirty="0" smtClean="0"/>
              <a:t>MIPS </a:t>
            </a:r>
            <a:r>
              <a:rPr lang="de-AT" altLang="de-DE" sz="2000" dirty="0"/>
              <a:t>(</a:t>
            </a:r>
            <a:r>
              <a:rPr lang="de-AT" altLang="de-DE" sz="2000" dirty="0" err="1"/>
              <a:t>million</a:t>
            </a:r>
            <a:r>
              <a:rPr lang="de-AT" altLang="de-DE" sz="2000" dirty="0"/>
              <a:t> </a:t>
            </a:r>
            <a:r>
              <a:rPr lang="de-AT" altLang="de-DE" sz="2000" dirty="0" err="1"/>
              <a:t>instructions</a:t>
            </a:r>
            <a:r>
              <a:rPr lang="de-AT" altLang="de-DE" sz="2000" dirty="0"/>
              <a:t> per </a:t>
            </a:r>
            <a:r>
              <a:rPr lang="de-AT" altLang="de-DE" sz="2000" dirty="0" err="1"/>
              <a:t>second</a:t>
            </a:r>
            <a:r>
              <a:rPr lang="de-AT" altLang="de-DE" sz="2000" dirty="0"/>
              <a:t>) (</a:t>
            </a:r>
            <a:r>
              <a:rPr lang="de-AT" altLang="de-DE" sz="2000" dirty="0" err="1"/>
              <a:t>zB</a:t>
            </a:r>
            <a:r>
              <a:rPr lang="de-AT" altLang="de-DE" sz="2000" dirty="0"/>
              <a:t>. </a:t>
            </a:r>
            <a:r>
              <a:rPr lang="de-AT" altLang="de-DE" sz="2000" dirty="0" smtClean="0"/>
              <a:t>Core i7...128.000 </a:t>
            </a:r>
            <a:r>
              <a:rPr lang="de-AT" altLang="de-DE" sz="2000" dirty="0"/>
              <a:t>MIPS)</a:t>
            </a:r>
          </a:p>
          <a:p>
            <a:pPr lvl="1"/>
            <a:r>
              <a:rPr lang="de-AT" altLang="de-DE" sz="2000" dirty="0"/>
              <a:t>FLOPS (</a:t>
            </a:r>
            <a:r>
              <a:rPr lang="de-AT" altLang="de-DE" sz="2000" dirty="0" err="1"/>
              <a:t>floating</a:t>
            </a:r>
            <a:r>
              <a:rPr lang="de-AT" altLang="de-DE" sz="2000" dirty="0"/>
              <a:t> </a:t>
            </a:r>
            <a:r>
              <a:rPr lang="de-AT" altLang="de-DE" sz="2000" dirty="0" err="1"/>
              <a:t>point</a:t>
            </a:r>
            <a:r>
              <a:rPr lang="de-AT" altLang="de-DE" sz="2000" dirty="0"/>
              <a:t> </a:t>
            </a:r>
            <a:r>
              <a:rPr lang="de-AT" altLang="de-DE" sz="2000" dirty="0" err="1"/>
              <a:t>operations</a:t>
            </a:r>
            <a:r>
              <a:rPr lang="de-AT" altLang="de-DE" sz="2000" dirty="0"/>
              <a:t> per </a:t>
            </a:r>
            <a:r>
              <a:rPr lang="de-AT" altLang="de-DE" sz="2000" dirty="0" err="1"/>
              <a:t>second</a:t>
            </a:r>
            <a:r>
              <a:rPr lang="de-AT" altLang="de-DE" sz="2000" dirty="0" smtClean="0"/>
              <a:t>)</a:t>
            </a:r>
          </a:p>
          <a:p>
            <a:r>
              <a:rPr lang="de-AT" altLang="de-DE" sz="2800" dirty="0" err="1" smtClean="0"/>
              <a:t>Moore‘sches</a:t>
            </a:r>
            <a:r>
              <a:rPr lang="de-AT" altLang="de-DE" sz="2800" dirty="0" smtClean="0"/>
              <a:t> Gesetz</a:t>
            </a:r>
          </a:p>
          <a:p>
            <a:pPr lvl="1"/>
            <a:r>
              <a:rPr lang="de-AT" altLang="de-DE" sz="2000" dirty="0" smtClean="0"/>
              <a:t>Verdoppelung der Rechenleistung ca. alle 18 Monate</a:t>
            </a:r>
            <a:endParaRPr lang="de-AT" altLang="de-DE" sz="2000" dirty="0"/>
          </a:p>
        </p:txBody>
      </p:sp>
      <p:pic>
        <p:nvPicPr>
          <p:cNvPr id="11" name="Picture 2" descr="http://www.overclock.net/image/id/1010014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528511"/>
            <a:ext cx="4464496" cy="3081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767964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CPU Eigenschaften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74848" y="1034826"/>
            <a:ext cx="8229600" cy="5562526"/>
          </a:xfrm>
        </p:spPr>
        <p:txBody>
          <a:bodyPr/>
          <a:lstStyle/>
          <a:p>
            <a:r>
              <a:rPr lang="de-DE" sz="2800" dirty="0" smtClean="0"/>
              <a:t>RISC / CISC</a:t>
            </a:r>
          </a:p>
          <a:p>
            <a:pPr lvl="1">
              <a:spcBef>
                <a:spcPts val="1200"/>
              </a:spcBef>
            </a:pPr>
            <a:r>
              <a:rPr lang="de-DE" sz="1800" dirty="0" smtClean="0"/>
              <a:t>Im Laufe der rasanten Entwicklung der Prozessoren wurden immer mehr, ständig komplexerer und zusammengesetzte Befehle integriert.</a:t>
            </a:r>
            <a:br>
              <a:rPr lang="de-DE" sz="1800" dirty="0" smtClean="0"/>
            </a:br>
            <a:r>
              <a:rPr lang="de-DE" sz="1000" dirty="0" smtClean="0"/>
              <a:t>  </a:t>
            </a:r>
            <a:r>
              <a:rPr lang="de-DE" sz="1800" dirty="0"/>
              <a:t/>
            </a:r>
            <a:br>
              <a:rPr lang="de-DE" sz="1800" dirty="0"/>
            </a:br>
            <a:r>
              <a:rPr lang="de-DE" sz="2000" b="1" dirty="0" smtClean="0">
                <a:sym typeface="Wingdings" panose="05000000000000000000" pitchFamily="2" charset="2"/>
              </a:rPr>
              <a:t> CISC (</a:t>
            </a:r>
            <a:r>
              <a:rPr lang="de-DE" sz="2000" b="1" dirty="0" err="1" smtClean="0">
                <a:sym typeface="Wingdings" panose="05000000000000000000" pitchFamily="2" charset="2"/>
              </a:rPr>
              <a:t>Complex</a:t>
            </a:r>
            <a:r>
              <a:rPr lang="de-DE" sz="2000" b="1" dirty="0" smtClean="0">
                <a:sym typeface="Wingdings" panose="05000000000000000000" pitchFamily="2" charset="2"/>
              </a:rPr>
              <a:t> </a:t>
            </a:r>
            <a:r>
              <a:rPr lang="de-DE" sz="2000" b="1" dirty="0" err="1" smtClean="0">
                <a:sym typeface="Wingdings" panose="05000000000000000000" pitchFamily="2" charset="2"/>
              </a:rPr>
              <a:t>Instruction</a:t>
            </a:r>
            <a:r>
              <a:rPr lang="de-DE" sz="2000" b="1" dirty="0" smtClean="0">
                <a:sym typeface="Wingdings" panose="05000000000000000000" pitchFamily="2" charset="2"/>
              </a:rPr>
              <a:t> Set Computing)</a:t>
            </a:r>
          </a:p>
          <a:p>
            <a:pPr lvl="1">
              <a:spcBef>
                <a:spcPts val="600"/>
              </a:spcBef>
            </a:pPr>
            <a:r>
              <a:rPr lang="de-DE" sz="1800" dirty="0" smtClean="0">
                <a:sym typeface="Wingdings" panose="05000000000000000000" pitchFamily="2" charset="2"/>
              </a:rPr>
              <a:t>Die Prozessoren benötigten daher auch eine immer größere Anzahl an Arbeitszyklen, um diese Befehle abzuarbeiten, was die Performance verringerte.</a:t>
            </a:r>
          </a:p>
          <a:p>
            <a:pPr lvl="1">
              <a:spcBef>
                <a:spcPts val="600"/>
              </a:spcBef>
            </a:pPr>
            <a:r>
              <a:rPr lang="de-DE" sz="1800" dirty="0" smtClean="0">
                <a:sym typeface="Wingdings" panose="05000000000000000000" pitchFamily="2" charset="2"/>
              </a:rPr>
              <a:t>Daher verfolgte man bald eine Designphilosophie, diese komplexen Befehle in eine Reihe einfacherer Befehle zu zerlegen und häufig gebrauchte Befehle hardwaremäßig zu implementieren.</a:t>
            </a:r>
            <a:br>
              <a:rPr lang="de-DE" sz="1800" dirty="0" smtClean="0">
                <a:sym typeface="Wingdings" panose="05000000000000000000" pitchFamily="2" charset="2"/>
              </a:rPr>
            </a:br>
            <a:r>
              <a:rPr lang="de-DE" sz="1000" dirty="0">
                <a:sym typeface="Wingdings" panose="05000000000000000000" pitchFamily="2" charset="2"/>
              </a:rPr>
              <a:t/>
            </a:r>
            <a:br>
              <a:rPr lang="de-DE" sz="1000" dirty="0">
                <a:sym typeface="Wingdings" panose="05000000000000000000" pitchFamily="2" charset="2"/>
              </a:rPr>
            </a:br>
            <a:r>
              <a:rPr lang="de-DE" sz="2000" b="1" dirty="0">
                <a:sym typeface="Wingdings" panose="05000000000000000000" pitchFamily="2" charset="2"/>
              </a:rPr>
              <a:t> RISC (</a:t>
            </a:r>
            <a:r>
              <a:rPr lang="de-DE" sz="2000" b="1" dirty="0" err="1">
                <a:sym typeface="Wingdings" panose="05000000000000000000" pitchFamily="2" charset="2"/>
              </a:rPr>
              <a:t>Reduced</a:t>
            </a:r>
            <a:r>
              <a:rPr lang="de-DE" sz="2000" b="1" dirty="0">
                <a:sym typeface="Wingdings" panose="05000000000000000000" pitchFamily="2" charset="2"/>
              </a:rPr>
              <a:t> </a:t>
            </a:r>
            <a:r>
              <a:rPr lang="de-DE" sz="2000" b="1" dirty="0" err="1">
                <a:sym typeface="Wingdings" panose="05000000000000000000" pitchFamily="2" charset="2"/>
              </a:rPr>
              <a:t>Inst</a:t>
            </a:r>
            <a:r>
              <a:rPr lang="de-DE" sz="2000" b="1" dirty="0" err="1" smtClean="0">
                <a:sym typeface="Wingdings" panose="05000000000000000000" pitchFamily="2" charset="2"/>
              </a:rPr>
              <a:t>ruction</a:t>
            </a:r>
            <a:r>
              <a:rPr lang="de-DE" sz="2000" b="1" dirty="0" smtClean="0">
                <a:sym typeface="Wingdings" panose="05000000000000000000" pitchFamily="2" charset="2"/>
              </a:rPr>
              <a:t> Set Computing)</a:t>
            </a:r>
          </a:p>
          <a:p>
            <a:pPr lvl="1">
              <a:spcBef>
                <a:spcPts val="600"/>
              </a:spcBef>
            </a:pPr>
            <a:r>
              <a:rPr lang="de-DE" sz="1800" dirty="0" smtClean="0">
                <a:sym typeface="Wingdings" panose="05000000000000000000" pitchFamily="2" charset="2"/>
              </a:rPr>
              <a:t>Heute hat diese Unterscheidung weitgehend an Bedeutung verloren und die ehemaligen RISC-Prozessoren haben komplexere Befehle aufgenommen.</a:t>
            </a:r>
          </a:p>
          <a:p>
            <a:pPr lvl="1">
              <a:spcBef>
                <a:spcPts val="600"/>
              </a:spcBef>
            </a:pPr>
            <a:r>
              <a:rPr lang="de-DE" sz="1800" dirty="0" smtClean="0">
                <a:sym typeface="Wingdings" panose="05000000000000000000" pitchFamily="2" charset="2"/>
              </a:rPr>
              <a:t>Gängige Intel und AMD PC-Prozessoren sind der CISC-Architektur zuzuordnen.</a:t>
            </a:r>
            <a:endParaRPr lang="de-DE" sz="1800" dirty="0" smtClean="0"/>
          </a:p>
        </p:txBody>
      </p:sp>
    </p:spTree>
    <p:extLst>
      <p:ext uri="{BB962C8B-B14F-4D97-AF65-F5344CB8AC3E}">
        <p14:creationId xmlns:p14="http://schemas.microsoft.com/office/powerpoint/2010/main" val="43895119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CPU Eigenschaften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74848" y="1034826"/>
            <a:ext cx="8229600" cy="1170038"/>
          </a:xfrm>
        </p:spPr>
        <p:txBody>
          <a:bodyPr/>
          <a:lstStyle/>
          <a:p>
            <a:r>
              <a:rPr lang="de-DE" sz="2800" dirty="0" err="1" smtClean="0"/>
              <a:t>Instruction</a:t>
            </a:r>
            <a:r>
              <a:rPr lang="de-DE" sz="2800" dirty="0" smtClean="0"/>
              <a:t> </a:t>
            </a:r>
            <a:r>
              <a:rPr lang="de-DE" sz="2800" dirty="0" err="1" smtClean="0"/>
              <a:t>Pipelining</a:t>
            </a:r>
            <a:endParaRPr lang="de-DE" sz="2800" dirty="0" smtClean="0"/>
          </a:p>
          <a:p>
            <a:pPr lvl="1">
              <a:spcBef>
                <a:spcPts val="1200"/>
              </a:spcBef>
            </a:pPr>
            <a:r>
              <a:rPr lang="de-DE" sz="1800" dirty="0" smtClean="0"/>
              <a:t>Prozessorganisation zur optimalen Auslastung aller CPU-Komponenten</a:t>
            </a:r>
            <a:r>
              <a:rPr lang="de-DE" sz="1000" dirty="0" smtClean="0"/>
              <a:t>  </a:t>
            </a:r>
            <a:r>
              <a:rPr lang="de-DE" sz="1800" dirty="0"/>
              <a:t/>
            </a:r>
            <a:br>
              <a:rPr lang="de-DE" sz="1800" dirty="0"/>
            </a:br>
            <a:endParaRPr lang="de-DE" sz="1800" dirty="0" smtClean="0"/>
          </a:p>
        </p:txBody>
      </p:sp>
      <p:pic>
        <p:nvPicPr>
          <p:cNvPr id="9218" name="Picture 2" descr="4-stufiges Pipelin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852936"/>
            <a:ext cx="8260918" cy="3888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pieren 7"/>
          <p:cNvGrpSpPr/>
          <p:nvPr/>
        </p:nvGrpSpPr>
        <p:grpSpPr>
          <a:xfrm>
            <a:off x="3923928" y="2348880"/>
            <a:ext cx="5148064" cy="1584176"/>
            <a:chOff x="3923928" y="2348880"/>
            <a:chExt cx="5148064" cy="1584176"/>
          </a:xfrm>
        </p:grpSpPr>
        <p:sp>
          <p:nvSpPr>
            <p:cNvPr id="7" name="Rechteck 6"/>
            <p:cNvSpPr/>
            <p:nvPr/>
          </p:nvSpPr>
          <p:spPr>
            <a:xfrm>
              <a:off x="3923928" y="2348880"/>
              <a:ext cx="5148064" cy="1584176"/>
            </a:xfrm>
            <a:prstGeom prst="rect">
              <a:avLst/>
            </a:prstGeom>
            <a:solidFill>
              <a:schemeClr val="bg1">
                <a:lumMod val="85000"/>
                <a:alpha val="43000"/>
              </a:schemeClr>
            </a:solidFill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6" name="Gruppieren 5"/>
            <p:cNvGrpSpPr/>
            <p:nvPr/>
          </p:nvGrpSpPr>
          <p:grpSpPr>
            <a:xfrm>
              <a:off x="3995936" y="2420888"/>
              <a:ext cx="4925535" cy="1323439"/>
              <a:chOff x="4029523" y="2290807"/>
              <a:chExt cx="4925535" cy="1323439"/>
            </a:xfrm>
          </p:grpSpPr>
          <p:sp>
            <p:nvSpPr>
              <p:cNvPr id="4" name="Textfeld 3"/>
              <p:cNvSpPr txBox="1"/>
              <p:nvPr/>
            </p:nvSpPr>
            <p:spPr>
              <a:xfrm>
                <a:off x="4499992" y="2290807"/>
                <a:ext cx="4455066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...   Befehlscode laden</a:t>
                </a:r>
                <a:r>
                  <a:rPr lang="de-DE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 </a:t>
                </a:r>
                <a:r>
                  <a:rPr lang="de-DE" sz="16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(</a:t>
                </a:r>
                <a:r>
                  <a:rPr lang="de-DE" sz="1600" dirty="0" err="1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Instruction</a:t>
                </a:r>
                <a:r>
                  <a:rPr lang="de-DE" sz="16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 </a:t>
                </a:r>
                <a:r>
                  <a:rPr lang="de-DE" sz="1600" dirty="0" err="1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Fetch</a:t>
                </a:r>
                <a:r>
                  <a:rPr lang="de-DE" sz="16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)</a:t>
                </a:r>
              </a:p>
              <a:p>
                <a:r>
                  <a:rPr lang="de-DE" sz="16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...   Instruktion dekodieren (</a:t>
                </a:r>
                <a:r>
                  <a:rPr lang="de-DE" sz="1600" dirty="0" err="1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Instruction</a:t>
                </a:r>
                <a:r>
                  <a:rPr lang="de-DE" sz="16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 </a:t>
                </a:r>
                <a:r>
                  <a:rPr lang="de-DE" sz="1600" dirty="0" err="1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Decode</a:t>
                </a:r>
                <a:r>
                  <a:rPr lang="de-DE" sz="16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)</a:t>
                </a:r>
              </a:p>
              <a:p>
                <a:r>
                  <a:rPr lang="de-DE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  </a:t>
                </a:r>
                <a:r>
                  <a:rPr lang="de-DE" sz="16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    und Daten laden</a:t>
                </a:r>
              </a:p>
              <a:p>
                <a:r>
                  <a:rPr lang="de-DE" sz="16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...   Befehl ausführen (</a:t>
                </a:r>
                <a:r>
                  <a:rPr lang="de-DE" sz="1600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Execution</a:t>
                </a:r>
                <a:r>
                  <a:rPr lang="de-DE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)</a:t>
                </a:r>
              </a:p>
              <a:p>
                <a:r>
                  <a:rPr lang="de-DE" sz="16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...   Ergebnisse zurückschreiben (</a:t>
                </a:r>
                <a:r>
                  <a:rPr lang="de-DE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Write </a:t>
                </a:r>
                <a:r>
                  <a:rPr lang="de-DE" sz="16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Back)</a:t>
                </a:r>
                <a:endParaRPr lang="de-DE" sz="16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5" name="Textfeld 4"/>
              <p:cNvSpPr txBox="1"/>
              <p:nvPr/>
            </p:nvSpPr>
            <p:spPr>
              <a:xfrm>
                <a:off x="4355976" y="256490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de-DE" dirty="0"/>
              </a:p>
            </p:txBody>
          </p:sp>
          <p:pic>
            <p:nvPicPr>
              <p:cNvPr id="10" name="Picture 2" descr="4-stufiges Pipelinin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619" t="23516" r="73290" b="72017"/>
              <a:stretch/>
            </p:blipFill>
            <p:spPr bwMode="auto">
              <a:xfrm>
                <a:off x="4041412" y="2391200"/>
                <a:ext cx="420581" cy="1737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 descr="4-stufiges Pipelinin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168" t="23516" r="68050" b="72017"/>
              <a:stretch/>
            </p:blipFill>
            <p:spPr bwMode="auto">
              <a:xfrm>
                <a:off x="4040453" y="2679232"/>
                <a:ext cx="421540" cy="1737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2" name="Picture 2" descr="4-stufiges Pipelinin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274" t="23516" r="62413" b="72017"/>
              <a:stretch/>
            </p:blipFill>
            <p:spPr bwMode="auto">
              <a:xfrm>
                <a:off x="4029523" y="3079740"/>
                <a:ext cx="438913" cy="1737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" name="Picture 2" descr="4-stufiges Pipelinin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957" t="23516" r="56886" b="72017"/>
              <a:stretch/>
            </p:blipFill>
            <p:spPr bwMode="auto">
              <a:xfrm>
                <a:off x="4029523" y="3356992"/>
                <a:ext cx="432470" cy="1737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143131394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20642" y="1124745"/>
            <a:ext cx="8671837" cy="5058470"/>
          </a:xfrm>
        </p:spPr>
        <p:txBody>
          <a:bodyPr/>
          <a:lstStyle/>
          <a:p>
            <a:r>
              <a:rPr lang="de-DE" sz="2600" dirty="0"/>
              <a:t>1676: Rechenmaschine v. Gottfried Wilhelm LEIBNIZ</a:t>
            </a:r>
          </a:p>
          <a:p>
            <a:pPr lvl="1"/>
            <a:r>
              <a:rPr lang="de-DE" sz="1800" dirty="0" smtClean="0"/>
              <a:t>Dt. Philosoph, Mathematiker (1646-1716)</a:t>
            </a:r>
          </a:p>
          <a:p>
            <a:pPr lvl="1"/>
            <a:r>
              <a:rPr lang="de-DE" sz="1800" dirty="0" smtClean="0"/>
              <a:t>Multiplikationsmaschine</a:t>
            </a:r>
          </a:p>
          <a:p>
            <a:pPr lvl="2"/>
            <a:r>
              <a:rPr lang="de-DE" sz="1800" dirty="0" smtClean="0"/>
              <a:t>Enorme Mechanische Präzision</a:t>
            </a:r>
          </a:p>
          <a:p>
            <a:pPr lvl="2"/>
            <a:r>
              <a:rPr lang="de-DE" sz="1800" dirty="0" smtClean="0"/>
              <a:t>Konnte erst ab 19 Jhd. wirklich zuverlässig </a:t>
            </a:r>
            <a:br>
              <a:rPr lang="de-DE" sz="1800" dirty="0" smtClean="0"/>
            </a:br>
            <a:r>
              <a:rPr lang="de-DE" sz="1800" dirty="0" smtClean="0"/>
              <a:t>nach gebaut werden</a:t>
            </a:r>
          </a:p>
          <a:p>
            <a:pPr lvl="2"/>
            <a:r>
              <a:rPr lang="de-DE" sz="1800" dirty="0" smtClean="0"/>
              <a:t>Über 200 Jahre galt sie als Basistechnik</a:t>
            </a:r>
            <a:br>
              <a:rPr lang="de-DE" sz="1800" dirty="0" smtClean="0"/>
            </a:br>
            <a:endParaRPr lang="de-DE" sz="1800" dirty="0" smtClean="0"/>
          </a:p>
          <a:p>
            <a:r>
              <a:rPr lang="de-DE" sz="2600" dirty="0" smtClean="0"/>
              <a:t>1703: Binäres Zahlensystem</a:t>
            </a:r>
          </a:p>
          <a:p>
            <a:pPr marL="0" indent="0">
              <a:buNone/>
            </a:pPr>
            <a:r>
              <a:rPr lang="de-DE" sz="2600" dirty="0"/>
              <a:t> </a:t>
            </a:r>
            <a:r>
              <a:rPr lang="de-DE" sz="2600" dirty="0" smtClean="0"/>
              <a:t>             von Gottfried Wilhelm LEIBNIZ</a:t>
            </a:r>
          </a:p>
          <a:p>
            <a:pPr lvl="1"/>
            <a:r>
              <a:rPr lang="de-DE" sz="1800" dirty="0" smtClean="0"/>
              <a:t>Leibniz hat das binäre Zahlensystem</a:t>
            </a:r>
            <a:br>
              <a:rPr lang="de-DE" sz="1800" dirty="0" smtClean="0"/>
            </a:br>
            <a:r>
              <a:rPr lang="de-DE" sz="1800" dirty="0" smtClean="0"/>
              <a:t>entwickelt</a:t>
            </a:r>
          </a:p>
          <a:p>
            <a:pPr lvl="1"/>
            <a:r>
              <a:rPr lang="de-DE" sz="1800" dirty="0" smtClean="0"/>
              <a:t>Alle Grundrechnungsarten dargestellt</a:t>
            </a:r>
          </a:p>
          <a:p>
            <a:pPr lvl="1"/>
            <a:r>
              <a:rPr lang="de-DE" sz="1800" dirty="0" smtClean="0"/>
              <a:t>Dieses ist in der identen Form heute</a:t>
            </a:r>
            <a:br>
              <a:rPr lang="de-DE" sz="1800" dirty="0" smtClean="0"/>
            </a:br>
            <a:r>
              <a:rPr lang="de-DE" sz="1800" dirty="0" smtClean="0"/>
              <a:t>Grundlage für alle digitalen Rechen-</a:t>
            </a:r>
            <a:r>
              <a:rPr lang="de-DE" sz="1800" dirty="0"/>
              <a:t/>
            </a:r>
            <a:br>
              <a:rPr lang="de-DE" sz="1800" dirty="0"/>
            </a:br>
            <a:r>
              <a:rPr lang="de-DE" sz="1800" dirty="0" smtClean="0"/>
              <a:t>anlagen</a:t>
            </a:r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323528" y="71875"/>
            <a:ext cx="8352928" cy="836845"/>
          </a:xfrm>
          <a:prstGeom prst="rect">
            <a:avLst/>
          </a:prstGeom>
        </p:spPr>
        <p:txBody>
          <a:bodyPr vert="horz" wrap="square" lIns="92162" tIns="46076" rIns="92162" bIns="46076" rtlCol="0" anchor="b" anchorCtr="0">
            <a:spAutoFit/>
          </a:bodyPr>
          <a:lstStyle>
            <a:lvl1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 kern="1200">
                <a:solidFill>
                  <a:srgbClr val="1B434B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2pPr>
            <a:lvl3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3pPr>
            <a:lvl4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4pPr>
            <a:lvl5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5pPr>
            <a:lvl6pPr marL="4572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6pPr>
            <a:lvl7pPr marL="9144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7pPr>
            <a:lvl8pPr marL="13716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8pPr>
            <a:lvl9pPr marL="18288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9pPr>
          </a:lstStyle>
          <a:p>
            <a:pPr defTabSz="914400">
              <a:buFont typeface="StarSymbol"/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de-DE" dirty="0"/>
              <a:t>Vorgeschichte der EDV</a:t>
            </a:r>
          </a:p>
        </p:txBody>
      </p:sp>
      <p:pic>
        <p:nvPicPr>
          <p:cNvPr id="13314" name="Picture 2" descr="http://upload.wikimedia.org/wikipedia/commons/7/78/Leibniz_Rechenmaschine_%281690%2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1556792"/>
            <a:ext cx="2635098" cy="1637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http://upload.wikimedia.org/wikipedia/commons/a/ac/Leibniz_binary_system_1703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1" y="3264874"/>
            <a:ext cx="2635098" cy="3548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40288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CPU Eigenschaften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74848" y="1034826"/>
            <a:ext cx="8769152" cy="5634534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de-DE" sz="2800" dirty="0" smtClean="0"/>
              <a:t>Multithreading</a:t>
            </a:r>
          </a:p>
          <a:p>
            <a:pPr lvl="1">
              <a:spcBef>
                <a:spcPts val="600"/>
              </a:spcBef>
            </a:pPr>
            <a:r>
              <a:rPr lang="de-DE" sz="2000" dirty="0" smtClean="0"/>
              <a:t>Ein Thread ist eine Befehlssequenz (Ausführungsstrang)</a:t>
            </a:r>
          </a:p>
          <a:p>
            <a:pPr lvl="1">
              <a:spcBef>
                <a:spcPts val="600"/>
              </a:spcBef>
            </a:pPr>
            <a:r>
              <a:rPr lang="de-DE" sz="2000" dirty="0" smtClean="0"/>
              <a:t>Mehrere Threads können durch geschicktes Hin- u. Herschalten scheinbar gleichzeitig ausgeführt werden.</a:t>
            </a:r>
            <a:endParaRPr lang="de-DE" sz="2000" dirty="0"/>
          </a:p>
          <a:p>
            <a:pPr marL="457200" lvl="1" indent="0">
              <a:spcBef>
                <a:spcPts val="600"/>
              </a:spcBef>
              <a:buNone/>
            </a:pPr>
            <a:r>
              <a:rPr lang="de-DE" sz="2400" b="1" dirty="0" smtClean="0"/>
              <a:t>	</a:t>
            </a:r>
            <a:r>
              <a:rPr lang="de-DE" sz="2400" b="1" dirty="0" smtClean="0">
                <a:sym typeface="Wingdings" panose="05000000000000000000" pitchFamily="2" charset="2"/>
              </a:rPr>
              <a:t> Software-Multithreading</a:t>
            </a:r>
          </a:p>
          <a:p>
            <a:pPr lvl="1">
              <a:spcBef>
                <a:spcPts val="600"/>
              </a:spcBef>
            </a:pPr>
            <a:r>
              <a:rPr lang="de-DE" sz="2000" dirty="0" smtClean="0">
                <a:sym typeface="Wingdings" panose="05000000000000000000" pitchFamily="2" charset="2"/>
              </a:rPr>
              <a:t>Mehrere Threads können aber auch tatsächlich gleichzeitig von mehreren Kernen einer CPU bearbeitet werden.</a:t>
            </a:r>
          </a:p>
          <a:p>
            <a:pPr marL="457200" lvl="1" indent="0">
              <a:spcBef>
                <a:spcPts val="600"/>
              </a:spcBef>
              <a:buNone/>
            </a:pPr>
            <a:r>
              <a:rPr lang="de-DE" sz="2400" b="1" dirty="0">
                <a:sym typeface="Wingdings" panose="05000000000000000000" pitchFamily="2" charset="2"/>
              </a:rPr>
              <a:t>	 Hardware-Multithreading</a:t>
            </a:r>
          </a:p>
          <a:p>
            <a:pPr>
              <a:spcBef>
                <a:spcPts val="600"/>
              </a:spcBef>
            </a:pPr>
            <a:r>
              <a:rPr lang="de-DE" sz="2800" dirty="0" smtClean="0">
                <a:sym typeface="Wingdings" panose="05000000000000000000" pitchFamily="2" charset="2"/>
              </a:rPr>
              <a:t>Multitasking</a:t>
            </a:r>
          </a:p>
          <a:p>
            <a:pPr lvl="1">
              <a:spcBef>
                <a:spcPts val="600"/>
              </a:spcBef>
            </a:pPr>
            <a:r>
              <a:rPr lang="de-DE" sz="2000" dirty="0" smtClean="0">
                <a:sym typeface="Wingdings" panose="05000000000000000000" pitchFamily="2" charset="2"/>
              </a:rPr>
              <a:t>(Quasi-)gleichzeitige Exekution von Threads verschiedener Anwendungen (=Tasks)</a:t>
            </a:r>
          </a:p>
          <a:p>
            <a:pPr>
              <a:spcBef>
                <a:spcPts val="600"/>
              </a:spcBef>
            </a:pPr>
            <a:r>
              <a:rPr lang="de-DE" sz="2800" dirty="0" err="1" smtClean="0">
                <a:sym typeface="Wingdings" panose="05000000000000000000" pitchFamily="2" charset="2"/>
              </a:rPr>
              <a:t>Multiprocessing</a:t>
            </a:r>
            <a:endParaRPr lang="de-DE" sz="2800" dirty="0" smtClean="0">
              <a:sym typeface="Wingdings" panose="05000000000000000000" pitchFamily="2" charset="2"/>
            </a:endParaRPr>
          </a:p>
          <a:p>
            <a:pPr lvl="1">
              <a:spcBef>
                <a:spcPts val="600"/>
              </a:spcBef>
            </a:pPr>
            <a:r>
              <a:rPr lang="de-DE" sz="2000" dirty="0" smtClean="0">
                <a:sym typeface="Wingdings" panose="05000000000000000000" pitchFamily="2" charset="2"/>
              </a:rPr>
              <a:t>Mehrere Prozessoren führen das Programm aus.</a:t>
            </a:r>
          </a:p>
          <a:p>
            <a:pPr lvl="1">
              <a:spcBef>
                <a:spcPts val="600"/>
              </a:spcBef>
            </a:pPr>
            <a:r>
              <a:rPr lang="de-DE" sz="2000" dirty="0" smtClean="0">
                <a:sym typeface="Wingdings" panose="05000000000000000000" pitchFamily="2" charset="2"/>
              </a:rPr>
              <a:t>Kann mit Multithreading/</a:t>
            </a:r>
            <a:r>
              <a:rPr lang="de-DE" sz="2000" dirty="0" err="1" smtClean="0">
                <a:sym typeface="Wingdings" panose="05000000000000000000" pitchFamily="2" charset="2"/>
              </a:rPr>
              <a:t>tasking</a:t>
            </a:r>
            <a:r>
              <a:rPr lang="de-DE" sz="2000" dirty="0" smtClean="0">
                <a:sym typeface="Wingdings" panose="05000000000000000000" pitchFamily="2" charset="2"/>
              </a:rPr>
              <a:t> kombiniert werden.</a:t>
            </a:r>
            <a:endParaRPr lang="de-DE" sz="200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99277880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08720"/>
          </a:xfrm>
        </p:spPr>
        <p:txBody>
          <a:bodyPr/>
          <a:lstStyle/>
          <a:p>
            <a:r>
              <a:rPr lang="de-DE" sz="4400" dirty="0" smtClean="0"/>
              <a:t>BIOS (Basic Input/Output System)</a:t>
            </a:r>
            <a:endParaRPr lang="de-DE" sz="44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496" y="1124744"/>
            <a:ext cx="8923358" cy="5616624"/>
          </a:xfrm>
        </p:spPr>
        <p:txBody>
          <a:bodyPr/>
          <a:lstStyle/>
          <a:p>
            <a:r>
              <a:rPr lang="de-DE" dirty="0" smtClean="0"/>
              <a:t>Das BIOS ist eine fest mit der Hardware verbundene Software (Firmware), die auf einem ROM-Chip gespeichert und auf dem Motherboard untergebracht ist.</a:t>
            </a:r>
          </a:p>
          <a:p>
            <a:r>
              <a:rPr lang="de-DE" dirty="0" smtClean="0"/>
              <a:t>BIOS-Routinen werden beim Einschalten des PC ausgeführt.</a:t>
            </a:r>
          </a:p>
          <a:p>
            <a:r>
              <a:rPr lang="de-DE" dirty="0" smtClean="0"/>
              <a:t>Aufgabe des BIOS ist es, den PC funktionsfähig zu machen:</a:t>
            </a:r>
          </a:p>
          <a:p>
            <a:pPr lvl="1"/>
            <a:r>
              <a:rPr lang="de-DE" sz="2000" dirty="0" smtClean="0"/>
              <a:t>Power On </a:t>
            </a:r>
            <a:r>
              <a:rPr lang="de-DE" sz="2000" dirty="0" err="1" smtClean="0"/>
              <a:t>Self</a:t>
            </a:r>
            <a:r>
              <a:rPr lang="de-DE" sz="2000" dirty="0" smtClean="0"/>
              <a:t>-Test (POST)</a:t>
            </a:r>
          </a:p>
          <a:p>
            <a:pPr lvl="2"/>
            <a:r>
              <a:rPr lang="de-DE" sz="2000" dirty="0" smtClean="0"/>
              <a:t>Überprüfung der CPU und des RAM</a:t>
            </a:r>
          </a:p>
          <a:p>
            <a:pPr lvl="2"/>
            <a:r>
              <a:rPr lang="de-DE" sz="2000" dirty="0" smtClean="0"/>
              <a:t>Überprüfung der Grafikkarte und des Grafikspeichers</a:t>
            </a:r>
          </a:p>
          <a:p>
            <a:pPr lvl="2"/>
            <a:r>
              <a:rPr lang="de-DE" sz="2000" dirty="0" smtClean="0"/>
              <a:t>Überprüfung der Tastatur u. der Peripheriegeräte</a:t>
            </a:r>
          </a:p>
          <a:p>
            <a:pPr lvl="1"/>
            <a:r>
              <a:rPr lang="de-DE" sz="2000" dirty="0" err="1" smtClean="0"/>
              <a:t>Intitialisierung</a:t>
            </a:r>
            <a:r>
              <a:rPr lang="de-DE" sz="2000" dirty="0" smtClean="0"/>
              <a:t> der Hardware</a:t>
            </a:r>
          </a:p>
          <a:p>
            <a:pPr lvl="1"/>
            <a:r>
              <a:rPr lang="de-DE" sz="2000" dirty="0" smtClean="0"/>
              <a:t>Laden des Bootsektors</a:t>
            </a:r>
          </a:p>
          <a:p>
            <a:r>
              <a:rPr lang="de-DE" sz="2800" dirty="0" smtClean="0"/>
              <a:t>BIOS Einstellungen werden im CMOS-RAM (batteriegepufferter SRAM) gespeichert</a:t>
            </a:r>
          </a:p>
          <a:p>
            <a:pPr lvl="1"/>
            <a:r>
              <a:rPr lang="de-DE" sz="2000" dirty="0" smtClean="0"/>
              <a:t>ZB: Datum, Uhrzeit</a:t>
            </a:r>
            <a:r>
              <a:rPr lang="de-DE" sz="2000" smtClean="0"/>
              <a:t>, Display-Settings, </a:t>
            </a:r>
            <a:endParaRPr lang="de-DE" sz="2000" dirty="0" smtClean="0"/>
          </a:p>
          <a:p>
            <a:pPr lvl="1"/>
            <a:endParaRPr lang="de-DE" sz="2000" dirty="0" smtClean="0"/>
          </a:p>
        </p:txBody>
      </p:sp>
    </p:spTree>
    <p:extLst>
      <p:ext uri="{BB962C8B-B14F-4D97-AF65-F5344CB8AC3E}">
        <p14:creationId xmlns:p14="http://schemas.microsoft.com/office/powerpoint/2010/main" val="9809265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 noGrp="1" noChangeArrowheads="1"/>
          </p:cNvSpPr>
          <p:nvPr>
            <p:ph type="title"/>
          </p:nvPr>
        </p:nvSpPr>
        <p:spPr>
          <a:xfrm>
            <a:off x="419100" y="116633"/>
            <a:ext cx="8229600" cy="864096"/>
          </a:xfrm>
        </p:spPr>
        <p:txBody>
          <a:bodyPr/>
          <a:lstStyle/>
          <a:p>
            <a:pPr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de-AT" dirty="0" smtClean="0"/>
              <a:t>Hauptspeicher – RAM</a:t>
            </a:r>
          </a:p>
        </p:txBody>
      </p:sp>
      <p:sp>
        <p:nvSpPr>
          <p:cNvPr id="12291" name="Foliennummernplatzhalt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7F7F7F"/>
                </a:solidFill>
                <a:latin typeface="Century Gothic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fld id="{A845BE46-552E-49E3-BE55-72642EC133B1}" type="slidenum">
              <a:rPr lang="en-GB" altLang="de-DE" sz="1200" smtClean="0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t>72</a:t>
            </a:fld>
            <a:endParaRPr lang="en-GB" altLang="de-DE" sz="120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7" name="Inhaltsplatzhalter 2"/>
          <p:cNvSpPr>
            <a:spLocks noGrp="1"/>
          </p:cNvSpPr>
          <p:nvPr>
            <p:ph idx="1"/>
          </p:nvPr>
        </p:nvSpPr>
        <p:spPr>
          <a:xfrm>
            <a:off x="179512" y="935614"/>
            <a:ext cx="8769152" cy="5634534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ts val="600"/>
              </a:spcBef>
            </a:pPr>
            <a:r>
              <a:rPr lang="de-DE" sz="2800" dirty="0"/>
              <a:t>Hauptspeicher ist der Arbeitsspeicher eines </a:t>
            </a:r>
            <a:r>
              <a:rPr lang="de-DE" sz="2800" dirty="0" smtClean="0"/>
              <a:t>PC </a:t>
            </a:r>
            <a:r>
              <a:rPr lang="de-DE" sz="2800" dirty="0"/>
              <a:t>mit wahlfreiem Zugriff (Random Access Memory).</a:t>
            </a:r>
          </a:p>
          <a:p>
            <a:pPr>
              <a:spcBef>
                <a:spcPts val="600"/>
              </a:spcBef>
            </a:pPr>
            <a:r>
              <a:rPr lang="de-DE" sz="2800" dirty="0"/>
              <a:t>RAM ist ein sehr schneller Halbleiterspeicher der Schreib- und Lesezugriffe </a:t>
            </a:r>
            <a:r>
              <a:rPr lang="de-DE" sz="2800" dirty="0" smtClean="0"/>
              <a:t>erlaubt</a:t>
            </a:r>
          </a:p>
          <a:p>
            <a:pPr lvl="1">
              <a:spcBef>
                <a:spcPts val="600"/>
              </a:spcBef>
            </a:pPr>
            <a:r>
              <a:rPr lang="de-DE" sz="2000" dirty="0" smtClean="0"/>
              <a:t>Zugriffszeiten: ca. 5-100 </a:t>
            </a:r>
            <a:r>
              <a:rPr lang="de-DE" sz="2000" dirty="0" err="1" smtClean="0"/>
              <a:t>ns</a:t>
            </a:r>
            <a:endParaRPr lang="de-DE" sz="2000" dirty="0"/>
          </a:p>
          <a:p>
            <a:pPr>
              <a:spcBef>
                <a:spcPts val="600"/>
              </a:spcBef>
            </a:pPr>
            <a:r>
              <a:rPr lang="de-DE" sz="2800" dirty="0"/>
              <a:t>RAM ist ein flüchtiges Speichermedium, d.h. es ist eine permanente Stromversorgung notwendig</a:t>
            </a:r>
            <a:r>
              <a:rPr lang="de-DE" sz="2800" dirty="0" smtClean="0"/>
              <a:t>.</a:t>
            </a:r>
          </a:p>
          <a:p>
            <a:pPr lvl="1">
              <a:spcBef>
                <a:spcPts val="600"/>
              </a:spcBef>
            </a:pPr>
            <a:r>
              <a:rPr lang="de-DE" sz="2000" dirty="0" smtClean="0"/>
              <a:t>DRAM (Dynamic RAM)</a:t>
            </a:r>
          </a:p>
          <a:p>
            <a:pPr lvl="2">
              <a:spcBef>
                <a:spcPts val="600"/>
              </a:spcBef>
            </a:pPr>
            <a:r>
              <a:rPr lang="de-DE" sz="2000" dirty="0" smtClean="0"/>
              <a:t>Die Speicherinhalt müssen periodisch aufgefrischt werden.</a:t>
            </a:r>
          </a:p>
          <a:p>
            <a:pPr lvl="1">
              <a:spcBef>
                <a:spcPts val="600"/>
              </a:spcBef>
            </a:pPr>
            <a:r>
              <a:rPr lang="de-DE" sz="2000" dirty="0" smtClean="0"/>
              <a:t>SRAM (</a:t>
            </a:r>
            <a:r>
              <a:rPr lang="de-DE" sz="2000" dirty="0" err="1" smtClean="0"/>
              <a:t>Static</a:t>
            </a:r>
            <a:r>
              <a:rPr lang="de-DE" sz="2000" dirty="0" smtClean="0"/>
              <a:t> RAM)</a:t>
            </a:r>
          </a:p>
          <a:p>
            <a:pPr lvl="2">
              <a:spcBef>
                <a:spcPts val="600"/>
              </a:spcBef>
            </a:pPr>
            <a:r>
              <a:rPr lang="de-DE" sz="2000" dirty="0" smtClean="0"/>
              <a:t>Keine Auffrischung notwendig, kürzere Zugriffszeit (8 </a:t>
            </a:r>
            <a:r>
              <a:rPr lang="de-DE" sz="2000" dirty="0" err="1" smtClean="0"/>
              <a:t>ns</a:t>
            </a:r>
            <a:r>
              <a:rPr lang="de-DE" sz="2000" dirty="0" smtClean="0"/>
              <a:t>)</a:t>
            </a:r>
          </a:p>
          <a:p>
            <a:pPr lvl="1">
              <a:spcBef>
                <a:spcPts val="600"/>
              </a:spcBef>
            </a:pPr>
            <a:r>
              <a:rPr lang="de-DE" sz="2000" dirty="0" smtClean="0"/>
              <a:t>SDRAM (</a:t>
            </a:r>
            <a:r>
              <a:rPr lang="de-DE" sz="2000" dirty="0" err="1" smtClean="0"/>
              <a:t>Synchronous</a:t>
            </a:r>
            <a:r>
              <a:rPr lang="de-DE" sz="2000" dirty="0" smtClean="0"/>
              <a:t> DRAM)</a:t>
            </a:r>
          </a:p>
          <a:p>
            <a:pPr lvl="2">
              <a:spcBef>
                <a:spcPts val="600"/>
              </a:spcBef>
            </a:pPr>
            <a:r>
              <a:rPr lang="de-DE" sz="2000" dirty="0" smtClean="0"/>
              <a:t>Verwendung eines Taktes zur Synchronisation</a:t>
            </a:r>
          </a:p>
          <a:p>
            <a:pPr lvl="2">
              <a:spcBef>
                <a:spcPts val="600"/>
              </a:spcBef>
            </a:pPr>
            <a:r>
              <a:rPr lang="de-DE" sz="2000" dirty="0" smtClean="0"/>
              <a:t>Taktraten: 100/133/166/200 MHz</a:t>
            </a:r>
            <a:endParaRPr lang="de-DE" sz="2000" dirty="0"/>
          </a:p>
          <a:p>
            <a:pPr marL="914400" lvl="2" indent="0">
              <a:spcBef>
                <a:spcPts val="600"/>
              </a:spcBef>
              <a:buNone/>
            </a:pP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1017008466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ROM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20642" y="1124744"/>
            <a:ext cx="8671837" cy="5616624"/>
          </a:xfrm>
        </p:spPr>
        <p:txBody>
          <a:bodyPr/>
          <a:lstStyle/>
          <a:p>
            <a:r>
              <a:rPr lang="de-DE" dirty="0" smtClean="0"/>
              <a:t>ROM (Read </a:t>
            </a:r>
            <a:r>
              <a:rPr lang="de-DE" dirty="0" err="1" smtClean="0"/>
              <a:t>Only</a:t>
            </a:r>
            <a:r>
              <a:rPr lang="de-DE" dirty="0" smtClean="0"/>
              <a:t> Memory) ist ein Speichertyp von dem nur gelesen werden kann.</a:t>
            </a:r>
          </a:p>
          <a:p>
            <a:r>
              <a:rPr lang="de-DE" dirty="0" smtClean="0"/>
              <a:t>Die Beschreibung erfolgt im Zuge der Produktion des ROM</a:t>
            </a:r>
          </a:p>
          <a:p>
            <a:r>
              <a:rPr lang="de-DE" dirty="0" smtClean="0"/>
              <a:t>ROM behält Daten auch ohne Stromversorgung</a:t>
            </a:r>
          </a:p>
          <a:p>
            <a:r>
              <a:rPr lang="de-DE" dirty="0" smtClean="0"/>
              <a:t>Der Zugriff erfolgt wie beim RAM wahlfrei, d.h. jede Speicherzelle ist direkt adressierbar</a:t>
            </a:r>
          </a:p>
          <a:p>
            <a:r>
              <a:rPr lang="de-DE" dirty="0" smtClean="0"/>
              <a:t>Einsatz für permanente Speicherung </a:t>
            </a:r>
            <a:r>
              <a:rPr lang="de-DE" dirty="0" err="1" smtClean="0"/>
              <a:t>zB</a:t>
            </a:r>
            <a:r>
              <a:rPr lang="de-DE" dirty="0" smtClean="0"/>
              <a:t>. von Systemdaten</a:t>
            </a:r>
            <a:endParaRPr lang="de-DE" dirty="0"/>
          </a:p>
          <a:p>
            <a:pPr lvl="1"/>
            <a:r>
              <a:rPr lang="de-DE" sz="2000" dirty="0" smtClean="0"/>
              <a:t>Einsatz im PC: „fest verdrahtetes“ BIOS</a:t>
            </a:r>
          </a:p>
          <a:p>
            <a:r>
              <a:rPr lang="de-DE" dirty="0" smtClean="0"/>
              <a:t>Es gibt einige Abwandlungen, die eingeschränktes Löschen und Beschreiben erlauben:</a:t>
            </a:r>
          </a:p>
          <a:p>
            <a:pPr lvl="1"/>
            <a:r>
              <a:rPr lang="de-DE" sz="2000" dirty="0" smtClean="0"/>
              <a:t>PROM (</a:t>
            </a:r>
            <a:r>
              <a:rPr lang="de-DE" sz="2000" dirty="0" err="1" smtClean="0"/>
              <a:t>Programmable</a:t>
            </a:r>
            <a:r>
              <a:rPr lang="de-DE" sz="2000" dirty="0" smtClean="0"/>
              <a:t> ROM): Beschreibung nach der Produktion</a:t>
            </a:r>
          </a:p>
          <a:p>
            <a:pPr lvl="1"/>
            <a:r>
              <a:rPr lang="de-DE" sz="2000" dirty="0" smtClean="0"/>
              <a:t>EPROM (</a:t>
            </a:r>
            <a:r>
              <a:rPr lang="de-DE" sz="2000" dirty="0" err="1" smtClean="0"/>
              <a:t>Erasable</a:t>
            </a:r>
            <a:r>
              <a:rPr lang="de-DE" sz="2000" dirty="0" smtClean="0"/>
              <a:t> PROM):  Löschen mittels UV-Licht möglich</a:t>
            </a:r>
          </a:p>
          <a:p>
            <a:pPr lvl="1"/>
            <a:r>
              <a:rPr lang="de-DE" sz="2000" dirty="0" smtClean="0"/>
              <a:t>EEPROM (</a:t>
            </a:r>
            <a:r>
              <a:rPr lang="de-DE" sz="2000" dirty="0" err="1" smtClean="0"/>
              <a:t>Electrical</a:t>
            </a:r>
            <a:r>
              <a:rPr lang="de-DE" sz="2000" dirty="0" smtClean="0"/>
              <a:t> EPROM): Kann elektrisch gelöscht u. wiederbeschrieben werden (Flash Speicher)</a:t>
            </a:r>
          </a:p>
        </p:txBody>
      </p:sp>
    </p:spTree>
    <p:extLst>
      <p:ext uri="{BB962C8B-B14F-4D97-AF65-F5344CB8AC3E}">
        <p14:creationId xmlns:p14="http://schemas.microsoft.com/office/powerpoint/2010/main" val="148515021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7504" y="0"/>
            <a:ext cx="8928992" cy="908720"/>
          </a:xfrm>
        </p:spPr>
        <p:txBody>
          <a:bodyPr/>
          <a:lstStyle/>
          <a:p>
            <a:r>
              <a:rPr lang="de-DE" sz="4800" dirty="0" smtClean="0"/>
              <a:t>Interne Schnittstellen - PCI/AGP</a:t>
            </a:r>
            <a:endParaRPr lang="de-DE" sz="48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79512" y="908720"/>
            <a:ext cx="8958086" cy="1818172"/>
          </a:xfrm>
        </p:spPr>
        <p:txBody>
          <a:bodyPr/>
          <a:lstStyle/>
          <a:p>
            <a:r>
              <a:rPr lang="de-DE" dirty="0" smtClean="0"/>
              <a:t>Der Peripheriebus ist für den Anschluss </a:t>
            </a:r>
            <a:r>
              <a:rPr lang="de-DE" dirty="0"/>
              <a:t>von </a:t>
            </a:r>
            <a:r>
              <a:rPr lang="de-DE" dirty="0" smtClean="0"/>
              <a:t>Erweiterungs-karten und Datenübertragung zwischen </a:t>
            </a:r>
            <a:r>
              <a:rPr lang="de-DE" dirty="0" err="1" smtClean="0"/>
              <a:t>Peripheriegrät</a:t>
            </a:r>
            <a:r>
              <a:rPr lang="de-DE" dirty="0" smtClean="0"/>
              <a:t> und Chipsatz zuständig.</a:t>
            </a:r>
          </a:p>
          <a:p>
            <a:r>
              <a:rPr lang="de-DE" dirty="0" smtClean="0"/>
              <a:t>Moderne Bus-Standards sind PCI und AGP (früher E/ISA)</a:t>
            </a:r>
          </a:p>
        </p:txBody>
      </p:sp>
      <p:pic>
        <p:nvPicPr>
          <p:cNvPr id="5122" name="Picture 2" descr="Tarjeta_grafica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2852936"/>
            <a:ext cx="4779411" cy="4104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Inhaltsplatzhalter 2"/>
          <p:cNvSpPr txBox="1">
            <a:spLocks/>
          </p:cNvSpPr>
          <p:nvPr/>
        </p:nvSpPr>
        <p:spPr bwMode="auto">
          <a:xfrm>
            <a:off x="179512" y="2492894"/>
            <a:ext cx="4479043" cy="4365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□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●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panose="02070309020205020404" pitchFamily="49" charset="0"/>
              <a:buChar char="o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pPr defTabSz="914400"/>
            <a:r>
              <a:rPr lang="de-DE" dirty="0" smtClean="0"/>
              <a:t>PCI (</a:t>
            </a:r>
            <a:r>
              <a:rPr lang="de-DE" dirty="0" err="1" smtClean="0"/>
              <a:t>Peripheral</a:t>
            </a:r>
            <a:r>
              <a:rPr lang="de-DE" dirty="0" smtClean="0"/>
              <a:t> </a:t>
            </a:r>
            <a:r>
              <a:rPr lang="de-DE" dirty="0" err="1" smtClean="0"/>
              <a:t>Component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Interconnect)</a:t>
            </a:r>
          </a:p>
          <a:p>
            <a:pPr lvl="1" defTabSz="914400"/>
            <a:r>
              <a:rPr lang="de-DE" dirty="0" err="1" smtClean="0"/>
              <a:t>Pralleles</a:t>
            </a:r>
            <a:r>
              <a:rPr lang="de-DE" dirty="0" smtClean="0"/>
              <a:t> </a:t>
            </a:r>
            <a:r>
              <a:rPr lang="de-DE" dirty="0" err="1" smtClean="0"/>
              <a:t>Shared</a:t>
            </a:r>
            <a:r>
              <a:rPr lang="de-DE" dirty="0" smtClean="0"/>
              <a:t> Bus System</a:t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endParaRPr lang="de-DE" dirty="0" smtClean="0"/>
          </a:p>
          <a:p>
            <a:pPr marL="457200" lvl="1" indent="0" defTabSz="914400">
              <a:buNone/>
            </a:pPr>
            <a:endParaRPr lang="de-DE" dirty="0" smtClean="0"/>
          </a:p>
          <a:p>
            <a:pPr defTabSz="914400"/>
            <a:r>
              <a:rPr lang="de-DE" dirty="0" err="1" smtClean="0"/>
              <a:t>PCIe</a:t>
            </a:r>
            <a:r>
              <a:rPr lang="de-DE" dirty="0" smtClean="0"/>
              <a:t> (PCI Express)</a:t>
            </a:r>
          </a:p>
          <a:p>
            <a:pPr lvl="1" defTabSz="914400"/>
            <a:r>
              <a:rPr lang="de-DE" dirty="0" smtClean="0"/>
              <a:t>Serielle Punkt-zu-Punkt-Verbindung</a:t>
            </a:r>
          </a:p>
          <a:p>
            <a:pPr lvl="1" defTabSz="914400"/>
            <a:r>
              <a:rPr lang="de-DE" dirty="0" smtClean="0"/>
              <a:t>Netzwerk, Modem, Sound, Grafik</a:t>
            </a:r>
          </a:p>
          <a:p>
            <a:pPr defTabSz="914400"/>
            <a:r>
              <a:rPr lang="de-DE" dirty="0" smtClean="0"/>
              <a:t>AGP (Accel. Graphics Port)</a:t>
            </a:r>
          </a:p>
          <a:p>
            <a:pPr lvl="1" defTabSz="914400"/>
            <a:r>
              <a:rPr lang="de-DE" dirty="0" smtClean="0"/>
              <a:t>Direkte Verbindung d. Grafikkarte mit dem Chipsatz (</a:t>
            </a:r>
            <a:r>
              <a:rPr lang="de-DE" dirty="0" err="1" smtClean="0"/>
              <a:t>Northbridge</a:t>
            </a:r>
            <a:r>
              <a:rPr lang="de-DE" dirty="0" smtClean="0"/>
              <a:t>)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444" y="3573014"/>
            <a:ext cx="5553732" cy="110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00349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 noGrp="1" noChangeArrowheads="1"/>
          </p:cNvSpPr>
          <p:nvPr>
            <p:ph type="title"/>
          </p:nvPr>
        </p:nvSpPr>
        <p:spPr>
          <a:xfrm>
            <a:off x="457200" y="-243408"/>
            <a:ext cx="8229600" cy="1268413"/>
          </a:xfrm>
        </p:spPr>
        <p:txBody>
          <a:bodyPr/>
          <a:lstStyle/>
          <a:p>
            <a:pPr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de-AT" dirty="0" smtClean="0">
                <a:latin typeface="Calibri" pitchFamily="34" charset="0"/>
              </a:rPr>
              <a:t>Externe Anschlüsse (Ports)</a:t>
            </a:r>
          </a:p>
        </p:txBody>
      </p:sp>
      <p:sp>
        <p:nvSpPr>
          <p:cNvPr id="17411" name="Foliennummernplatzhalter 5"/>
          <p:cNvSpPr>
            <a:spLocks noGrp="1"/>
          </p:cNvSpPr>
          <p:nvPr>
            <p:ph type="sldNum" sz="quarter" idx="12"/>
          </p:nvPr>
        </p:nvSpPr>
        <p:spPr bwMode="auto">
          <a:xfrm>
            <a:off x="8543925" y="6160219"/>
            <a:ext cx="561975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7F7F7F"/>
                </a:solidFill>
                <a:latin typeface="Century Gothic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fld id="{94E6A9BD-D282-454C-B7F5-1C8093D1BA4A}" type="slidenum">
              <a:rPr lang="en-GB" altLang="de-DE" sz="1200" smtClean="0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t>75</a:t>
            </a:fld>
            <a:endParaRPr lang="en-GB" altLang="de-DE" sz="1200" dirty="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251520" y="1052736"/>
            <a:ext cx="8892480" cy="1296144"/>
          </a:xfrm>
        </p:spPr>
        <p:txBody>
          <a:bodyPr/>
          <a:lstStyle/>
          <a:p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Dienen zum Anschluss von externen Geräten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Monitor, Tastatur, Maus, Drucker, externe Speicher, Speaker, Mikrofon, Netzwerk, etc.</a:t>
            </a:r>
          </a:p>
          <a:p>
            <a:endParaRPr lang="de-DE" sz="2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1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endParaRPr lang="de-AT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Inhaltsplatzhalter 2"/>
          <p:cNvSpPr txBox="1">
            <a:spLocks/>
          </p:cNvSpPr>
          <p:nvPr/>
        </p:nvSpPr>
        <p:spPr bwMode="auto">
          <a:xfrm>
            <a:off x="35496" y="2276872"/>
            <a:ext cx="5040560" cy="4176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□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●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panose="02070309020205020404" pitchFamily="49" charset="0"/>
              <a:buChar char="o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pPr lvl="2" defTabSz="914400">
              <a:spcBef>
                <a:spcPts val="0"/>
              </a:spcBef>
            </a:pPr>
            <a:r>
              <a:rPr lang="de-DE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USB (Universal Serial Bus)</a:t>
            </a:r>
          </a:p>
          <a:p>
            <a:pPr lvl="3" defTabSz="914400">
              <a:spcBef>
                <a:spcPts val="0"/>
              </a:spcBef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HDD, Drucker, Scanner</a:t>
            </a:r>
          </a:p>
          <a:p>
            <a:pPr lvl="2" defTabSz="914400">
              <a:spcBef>
                <a:spcPts val="0"/>
              </a:spcBef>
            </a:pPr>
            <a:r>
              <a:rPr lang="de-DE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PS/2 (Personal System 2)</a:t>
            </a:r>
          </a:p>
          <a:p>
            <a:pPr lvl="3" defTabSz="914400">
              <a:spcBef>
                <a:spcPts val="0"/>
              </a:spcBef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Maus, Tastatur</a:t>
            </a:r>
            <a:endParaRPr lang="de-DE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2" defTabSz="914400">
              <a:spcBef>
                <a:spcPts val="0"/>
              </a:spcBef>
            </a:pPr>
            <a:r>
              <a:rPr lang="de-DE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VGA (Video Graphics Adapter)</a:t>
            </a:r>
          </a:p>
          <a:p>
            <a:pPr lvl="3" defTabSz="914400">
              <a:spcBef>
                <a:spcPts val="0"/>
              </a:spcBef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Monitor analog</a:t>
            </a:r>
            <a:endParaRPr lang="de-DE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2" defTabSz="914400">
              <a:spcBef>
                <a:spcPts val="0"/>
              </a:spcBef>
            </a:pPr>
            <a:r>
              <a:rPr lang="de-DE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DVI (Digital Visual Interface</a:t>
            </a:r>
          </a:p>
          <a:p>
            <a:pPr lvl="3" defTabSz="914400">
              <a:spcBef>
                <a:spcPts val="0"/>
              </a:spcBef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Monitor</a:t>
            </a:r>
            <a:endParaRPr lang="de-DE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2" defTabSz="914400">
              <a:spcBef>
                <a:spcPts val="0"/>
              </a:spcBef>
            </a:pPr>
            <a:r>
              <a:rPr lang="de-DE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Netzwerk </a:t>
            </a:r>
          </a:p>
          <a:p>
            <a:pPr lvl="3" defTabSz="914400">
              <a:spcBef>
                <a:spcPts val="0"/>
              </a:spcBef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Rechner, Drucker</a:t>
            </a:r>
          </a:p>
          <a:p>
            <a:pPr lvl="2" defTabSz="914400">
              <a:spcBef>
                <a:spcPts val="0"/>
              </a:spcBef>
            </a:pPr>
            <a:r>
              <a:rPr lang="de-DE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SATA (Serial AT Attachment </a:t>
            </a:r>
          </a:p>
          <a:p>
            <a:pPr lvl="3" defTabSz="914400">
              <a:spcBef>
                <a:spcPts val="0"/>
              </a:spcBef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HDD</a:t>
            </a:r>
            <a:endParaRPr lang="de-DE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2" defTabSz="914400">
              <a:spcBef>
                <a:spcPts val="0"/>
              </a:spcBef>
            </a:pPr>
            <a:r>
              <a:rPr lang="de-DE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Audio/Video </a:t>
            </a:r>
            <a:r>
              <a:rPr lang="de-DE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Ports </a:t>
            </a:r>
          </a:p>
          <a:p>
            <a:pPr lvl="3" defTabSz="914400">
              <a:spcBef>
                <a:spcPts val="0"/>
              </a:spcBef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Kamera, TV</a:t>
            </a:r>
            <a:endParaRPr lang="de-DE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2" defTabSz="914400">
              <a:spcBef>
                <a:spcPts val="0"/>
              </a:spcBef>
            </a:pPr>
            <a:r>
              <a:rPr lang="de-DE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HDMI (</a:t>
            </a:r>
            <a:r>
              <a:rPr lang="de-DE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HiDef</a:t>
            </a:r>
            <a:r>
              <a:rPr lang="de-DE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Multimedia Interface)</a:t>
            </a:r>
          </a:p>
          <a:p>
            <a:pPr lvl="3" defTabSz="914400">
              <a:spcBef>
                <a:spcPts val="0"/>
              </a:spcBef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Monitor, TV</a:t>
            </a:r>
            <a:endParaRPr lang="de-DE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2" defTabSz="914400">
              <a:spcBef>
                <a:spcPts val="0"/>
              </a:spcBef>
            </a:pPr>
            <a:r>
              <a:rPr lang="de-DE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SCSI (Small </a:t>
            </a:r>
            <a:r>
              <a:rPr lang="de-DE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Com</a:t>
            </a:r>
            <a:r>
              <a:rPr lang="de-DE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 System </a:t>
            </a:r>
            <a:r>
              <a:rPr lang="de-DE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Interf</a:t>
            </a:r>
            <a:r>
              <a:rPr lang="de-DE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.)</a:t>
            </a:r>
          </a:p>
          <a:p>
            <a:pPr lvl="3" defTabSz="914400">
              <a:spcBef>
                <a:spcPts val="0"/>
              </a:spcBef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HDD</a:t>
            </a:r>
          </a:p>
          <a:p>
            <a:pPr lvl="2" defTabSz="914400">
              <a:spcBef>
                <a:spcPts val="0"/>
              </a:spcBef>
            </a:pPr>
            <a:endParaRPr lang="de-DE" sz="1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2" defTabSz="914400">
              <a:spcBef>
                <a:spcPts val="0"/>
              </a:spcBef>
            </a:pPr>
            <a:endParaRPr lang="de-AT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4917504" y="1877937"/>
            <a:ext cx="4191000" cy="4752977"/>
            <a:chOff x="4557464" y="2021953"/>
            <a:chExt cx="4191000" cy="4752977"/>
          </a:xfrm>
        </p:grpSpPr>
        <p:pic>
          <p:nvPicPr>
            <p:cNvPr id="5" name="Picture 2" descr="Intel_D945GCLF2_Handbuch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7464" y="2021953"/>
              <a:ext cx="4191000" cy="23431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http://www.car-pc.info/reviews/Intel_DQ45EK_Connectors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7464" y="4365104"/>
              <a:ext cx="4191000" cy="24098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http://www.homehoppers.de/assets/images/Anschlusse_Ruckseite.jpg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811" t="41259" r="38528" b="45417"/>
            <a:stretch/>
          </p:blipFill>
          <p:spPr bwMode="auto">
            <a:xfrm>
              <a:off x="7351493" y="5570017"/>
              <a:ext cx="388859" cy="4404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9057843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 noGrp="1" noChangeArrowheads="1"/>
          </p:cNvSpPr>
          <p:nvPr>
            <p:ph type="title"/>
          </p:nvPr>
        </p:nvSpPr>
        <p:spPr>
          <a:xfrm>
            <a:off x="457200" y="-243408"/>
            <a:ext cx="8229600" cy="1268413"/>
          </a:xfrm>
        </p:spPr>
        <p:txBody>
          <a:bodyPr/>
          <a:lstStyle/>
          <a:p>
            <a:pPr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de-AT" dirty="0" smtClean="0">
                <a:latin typeface="Calibri" pitchFamily="34" charset="0"/>
              </a:rPr>
              <a:t>Externe Anschlüsse (Ports)</a:t>
            </a:r>
          </a:p>
        </p:txBody>
      </p:sp>
      <p:sp>
        <p:nvSpPr>
          <p:cNvPr id="17411" name="Foliennummernplatzhalter 5"/>
          <p:cNvSpPr>
            <a:spLocks noGrp="1"/>
          </p:cNvSpPr>
          <p:nvPr>
            <p:ph type="sldNum" sz="quarter" idx="12"/>
          </p:nvPr>
        </p:nvSpPr>
        <p:spPr bwMode="auto">
          <a:xfrm>
            <a:off x="8543925" y="6304235"/>
            <a:ext cx="561975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7F7F7F"/>
                </a:solidFill>
                <a:latin typeface="Century Gothic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fld id="{94E6A9BD-D282-454C-B7F5-1C8093D1BA4A}" type="slidenum">
              <a:rPr lang="en-GB" altLang="de-DE" sz="1200" smtClean="0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t>76</a:t>
            </a:fld>
            <a:endParaRPr lang="en-GB" altLang="de-DE" sz="1200" dirty="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107504" y="1196752"/>
            <a:ext cx="8892480" cy="1872208"/>
          </a:xfrm>
        </p:spPr>
        <p:txBody>
          <a:bodyPr/>
          <a:lstStyle/>
          <a:p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Serielle Schnittstelle (COM-Port, RS-232)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Serielle (</a:t>
            </a:r>
            <a:r>
              <a:rPr lang="de-DE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bitweise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nacheinander) </a:t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Übertragung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Datenrate: 19200 b/s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Veraltete Schnittstelle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Modems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Terminals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Geräteanbindung</a:t>
            </a:r>
          </a:p>
          <a:p>
            <a:pPr lvl="3"/>
            <a:r>
              <a:rPr lang="de-DE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zB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 Messsonden</a:t>
            </a:r>
          </a:p>
          <a:p>
            <a:pPr lvl="1"/>
            <a:endParaRPr lang="de-DE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endParaRPr lang="de-DE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de-DE" sz="2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1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endParaRPr lang="de-AT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4557464" y="2021953"/>
            <a:ext cx="4191000" cy="4752977"/>
            <a:chOff x="4557464" y="2021953"/>
            <a:chExt cx="4191000" cy="4752977"/>
          </a:xfrm>
        </p:grpSpPr>
        <p:pic>
          <p:nvPicPr>
            <p:cNvPr id="5" name="Picture 2" descr="Intel_D945GCLF2_Handbuch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7464" y="2021953"/>
              <a:ext cx="4191000" cy="23431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http://www.car-pc.info/reviews/Intel_DQ45EK_Connectors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7464" y="4365104"/>
              <a:ext cx="4191000" cy="24098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http://www.homehoppers.de/assets/images/Anschlusse_Ruckseite.jpg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811" t="41259" r="38528" b="45417"/>
            <a:stretch/>
          </p:blipFill>
          <p:spPr bwMode="auto">
            <a:xfrm>
              <a:off x="7351493" y="5570017"/>
              <a:ext cx="388859" cy="4404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26" name="Picture 2" descr="http://image.slidesharecdn.com/schnittstellenpowerpoint-100528081823-phpapp01/95/schnittstellen-powerpoint-3-728.jpg?cb=1275057875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76" t="36165" r="53914" b="25774"/>
          <a:stretch/>
        </p:blipFill>
        <p:spPr bwMode="auto">
          <a:xfrm>
            <a:off x="1469747" y="4770783"/>
            <a:ext cx="1806109" cy="1538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lipse 2"/>
          <p:cNvSpPr/>
          <p:nvPr/>
        </p:nvSpPr>
        <p:spPr>
          <a:xfrm>
            <a:off x="5331814" y="2996952"/>
            <a:ext cx="792088" cy="12241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937298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 noGrp="1" noChangeArrowheads="1"/>
          </p:cNvSpPr>
          <p:nvPr>
            <p:ph type="title"/>
          </p:nvPr>
        </p:nvSpPr>
        <p:spPr>
          <a:xfrm>
            <a:off x="457200" y="-243408"/>
            <a:ext cx="8229600" cy="1268413"/>
          </a:xfrm>
        </p:spPr>
        <p:txBody>
          <a:bodyPr/>
          <a:lstStyle/>
          <a:p>
            <a:pPr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de-AT" dirty="0" smtClean="0">
                <a:latin typeface="Calibri" pitchFamily="34" charset="0"/>
              </a:rPr>
              <a:t>Externe Anschlüsse (Ports)</a:t>
            </a:r>
          </a:p>
        </p:txBody>
      </p:sp>
      <p:sp>
        <p:nvSpPr>
          <p:cNvPr id="17411" name="Foliennummernplatzhalter 5"/>
          <p:cNvSpPr>
            <a:spLocks noGrp="1"/>
          </p:cNvSpPr>
          <p:nvPr>
            <p:ph type="sldNum" sz="quarter" idx="12"/>
          </p:nvPr>
        </p:nvSpPr>
        <p:spPr bwMode="auto">
          <a:xfrm>
            <a:off x="8543925" y="6304235"/>
            <a:ext cx="561975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7F7F7F"/>
                </a:solidFill>
                <a:latin typeface="Century Gothic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fld id="{94E6A9BD-D282-454C-B7F5-1C8093D1BA4A}" type="slidenum">
              <a:rPr lang="en-GB" altLang="de-DE" sz="1200" smtClean="0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t>77</a:t>
            </a:fld>
            <a:endParaRPr lang="en-GB" altLang="de-DE" sz="1200" dirty="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107504" y="1196752"/>
            <a:ext cx="8892480" cy="2952328"/>
          </a:xfrm>
        </p:spPr>
        <p:txBody>
          <a:bodyPr/>
          <a:lstStyle/>
          <a:p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Parallele Schnittstelle (LPT-Port)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Parallele (mehrere Bits gleich-</a:t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zeitig) Übertragung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Datenrate: </a:t>
            </a:r>
            <a:r>
              <a:rPr lang="de-DE" sz="20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 MB/s</a:t>
            </a:r>
            <a:endParaRPr lang="de-DE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Veraltete Schnittstelle</a:t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(abgelöst durch USB, </a:t>
            </a:r>
            <a:r>
              <a:rPr lang="de-DE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FireWire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Drucker</a:t>
            </a:r>
          </a:p>
          <a:p>
            <a:pPr marL="457200" lvl="1" indent="0">
              <a:buNone/>
            </a:pPr>
            <a:endParaRPr lang="de-DE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endParaRPr lang="de-DE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de-DE" sz="2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1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endParaRPr lang="de-AT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4557464" y="2021953"/>
            <a:ext cx="4191000" cy="4752977"/>
            <a:chOff x="4557464" y="2021953"/>
            <a:chExt cx="4191000" cy="4752977"/>
          </a:xfrm>
        </p:grpSpPr>
        <p:pic>
          <p:nvPicPr>
            <p:cNvPr id="5" name="Picture 2" descr="Intel_D945GCLF2_Handbuch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7464" y="2021953"/>
              <a:ext cx="4191000" cy="23431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http://www.car-pc.info/reviews/Intel_DQ45EK_Connectors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7464" y="4365104"/>
              <a:ext cx="4191000" cy="24098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http://www.homehoppers.de/assets/images/Anschlusse_Ruckseite.jpg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811" t="41259" r="38528" b="45417"/>
            <a:stretch/>
          </p:blipFill>
          <p:spPr bwMode="auto">
            <a:xfrm>
              <a:off x="7351493" y="5570017"/>
              <a:ext cx="388859" cy="4404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Ellipse 2"/>
          <p:cNvSpPr/>
          <p:nvPr/>
        </p:nvSpPr>
        <p:spPr>
          <a:xfrm>
            <a:off x="5436096" y="2204864"/>
            <a:ext cx="1368152" cy="98866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076" name="Picture 4" descr="http://upload.wikimedia.org/wikipedia/commons/thumb/2/24/Parallelport.jpg/1280px-Parallelport.jpg"/>
          <p:cNvPicPr>
            <a:picLocks noChangeAspect="1" noChangeArrowheads="1"/>
          </p:cNvPicPr>
          <p:nvPr/>
        </p:nvPicPr>
        <p:blipFill rotWithShape="1">
          <a:blip r:embed="rId6" cstate="print">
            <a:clrChange>
              <a:clrFrom>
                <a:srgbClr val="F9F9FB"/>
              </a:clrFrom>
              <a:clrTo>
                <a:srgbClr val="F9F9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3"/>
          <a:stretch/>
        </p:blipFill>
        <p:spPr bwMode="auto">
          <a:xfrm>
            <a:off x="683568" y="4365104"/>
            <a:ext cx="2978399" cy="832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://s3.showmecables.com/images/catalog/product/36-Pin-Male-Solder-Centronics-Connector-Round-Cable-3.jp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2" t="24494" r="262" b="20720"/>
          <a:stretch/>
        </p:blipFill>
        <p:spPr bwMode="auto">
          <a:xfrm>
            <a:off x="768424" y="5479544"/>
            <a:ext cx="2914503" cy="1061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289965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 noGrp="1" noChangeArrowheads="1"/>
          </p:cNvSpPr>
          <p:nvPr>
            <p:ph type="title"/>
          </p:nvPr>
        </p:nvSpPr>
        <p:spPr>
          <a:xfrm>
            <a:off x="457200" y="-243408"/>
            <a:ext cx="8229600" cy="1268413"/>
          </a:xfrm>
        </p:spPr>
        <p:txBody>
          <a:bodyPr/>
          <a:lstStyle/>
          <a:p>
            <a:pPr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de-AT" dirty="0" smtClean="0">
                <a:latin typeface="Calibri" pitchFamily="34" charset="0"/>
              </a:rPr>
              <a:t>Externe Anschlüsse (Ports)</a:t>
            </a:r>
          </a:p>
        </p:txBody>
      </p:sp>
      <p:sp>
        <p:nvSpPr>
          <p:cNvPr id="17411" name="Foliennummernplatzhalter 5"/>
          <p:cNvSpPr>
            <a:spLocks noGrp="1"/>
          </p:cNvSpPr>
          <p:nvPr>
            <p:ph type="sldNum" sz="quarter" idx="12"/>
          </p:nvPr>
        </p:nvSpPr>
        <p:spPr bwMode="auto">
          <a:xfrm>
            <a:off x="8543925" y="6304235"/>
            <a:ext cx="561975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7F7F7F"/>
                </a:solidFill>
                <a:latin typeface="Century Gothic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fld id="{94E6A9BD-D282-454C-B7F5-1C8093D1BA4A}" type="slidenum">
              <a:rPr lang="en-GB" altLang="de-DE" sz="1200" smtClean="0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t>78</a:t>
            </a:fld>
            <a:endParaRPr lang="en-GB" altLang="de-DE" sz="1200" dirty="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107504" y="908720"/>
            <a:ext cx="8892480" cy="5866210"/>
          </a:xfrm>
        </p:spPr>
        <p:txBody>
          <a:bodyPr/>
          <a:lstStyle/>
          <a:p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USB (Universal Serial Bus)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Serielle Übertragung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Geräte können im laufenden</a:t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Betrieb verbunden werden</a:t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(Hot </a:t>
            </a:r>
            <a:r>
              <a:rPr lang="de-DE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Swapping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) und werden</a:t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automatisch erkannt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Standards (Datenraten)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USB 1.0 (1.5 / 12 </a:t>
            </a:r>
            <a:r>
              <a:rPr lang="de-DE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Mb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/s)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USB 2.0 (480 </a:t>
            </a:r>
            <a:r>
              <a:rPr lang="de-DE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Mb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/s)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USB 3.0 (4000 </a:t>
            </a:r>
            <a:r>
              <a:rPr lang="de-DE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Mb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/s)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USB 3.1 (10000 </a:t>
            </a:r>
            <a:r>
              <a:rPr lang="de-DE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Mb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/s)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Verwendung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Maus, Tastatur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Drucker, Scanner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Digitalkameras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Externe Harddisks</a:t>
            </a:r>
          </a:p>
          <a:p>
            <a:pPr marL="457200" lvl="1" indent="0">
              <a:buNone/>
            </a:pPr>
            <a:endParaRPr lang="de-DE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endParaRPr lang="de-DE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de-DE" sz="2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1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endParaRPr lang="de-AT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4557464" y="2021953"/>
            <a:ext cx="4191000" cy="4752977"/>
            <a:chOff x="4557464" y="2021953"/>
            <a:chExt cx="4191000" cy="4752977"/>
          </a:xfrm>
        </p:grpSpPr>
        <p:pic>
          <p:nvPicPr>
            <p:cNvPr id="5" name="Picture 2" descr="Intel_D945GCLF2_Handbuch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7464" y="2021953"/>
              <a:ext cx="4191000" cy="23431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http://www.car-pc.info/reviews/Intel_DQ45EK_Connectors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7464" y="4365104"/>
              <a:ext cx="4191000" cy="24098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http://www.homehoppers.de/assets/images/Anschlusse_Ruckseite.jpg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811" t="41259" r="38528" b="45417"/>
            <a:stretch/>
          </p:blipFill>
          <p:spPr bwMode="auto">
            <a:xfrm>
              <a:off x="7351493" y="5570017"/>
              <a:ext cx="388859" cy="4404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Ellipse 2"/>
          <p:cNvSpPr/>
          <p:nvPr/>
        </p:nvSpPr>
        <p:spPr>
          <a:xfrm>
            <a:off x="6717512" y="2964678"/>
            <a:ext cx="892958" cy="100811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098" name="Picture 2" descr="Bildergebnis für USB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1002244"/>
            <a:ext cx="1944216" cy="950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Ellipse 11"/>
          <p:cNvSpPr/>
          <p:nvPr/>
        </p:nvSpPr>
        <p:spPr>
          <a:xfrm>
            <a:off x="5846742" y="5445224"/>
            <a:ext cx="604926" cy="79208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Ellipse 12"/>
          <p:cNvSpPr/>
          <p:nvPr/>
        </p:nvSpPr>
        <p:spPr>
          <a:xfrm>
            <a:off x="6836522" y="5452684"/>
            <a:ext cx="604926" cy="79208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/>
          <p:cNvSpPr/>
          <p:nvPr/>
        </p:nvSpPr>
        <p:spPr>
          <a:xfrm>
            <a:off x="6343338" y="4797152"/>
            <a:ext cx="604926" cy="103123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969456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 noGrp="1" noChangeArrowheads="1"/>
          </p:cNvSpPr>
          <p:nvPr>
            <p:ph type="title"/>
          </p:nvPr>
        </p:nvSpPr>
        <p:spPr>
          <a:xfrm>
            <a:off x="457200" y="-243408"/>
            <a:ext cx="8229600" cy="1268413"/>
          </a:xfrm>
        </p:spPr>
        <p:txBody>
          <a:bodyPr/>
          <a:lstStyle/>
          <a:p>
            <a:pPr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de-AT" dirty="0" smtClean="0">
                <a:latin typeface="Calibri" pitchFamily="34" charset="0"/>
              </a:rPr>
              <a:t>Externe Anschlüsse (Ports)</a:t>
            </a:r>
          </a:p>
        </p:txBody>
      </p:sp>
      <p:sp>
        <p:nvSpPr>
          <p:cNvPr id="17411" name="Foliennummernplatzhalter 5"/>
          <p:cNvSpPr>
            <a:spLocks noGrp="1"/>
          </p:cNvSpPr>
          <p:nvPr>
            <p:ph type="sldNum" sz="quarter" idx="12"/>
          </p:nvPr>
        </p:nvSpPr>
        <p:spPr bwMode="auto">
          <a:xfrm>
            <a:off x="8543925" y="6304235"/>
            <a:ext cx="561975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7F7F7F"/>
                </a:solidFill>
                <a:latin typeface="Century Gothic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fld id="{94E6A9BD-D282-454C-B7F5-1C8093D1BA4A}" type="slidenum">
              <a:rPr lang="en-GB" altLang="de-DE" sz="1200" smtClean="0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t>79</a:t>
            </a:fld>
            <a:endParaRPr lang="en-GB" altLang="de-DE" sz="1200" dirty="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107504" y="1163190"/>
            <a:ext cx="8892480" cy="5866210"/>
          </a:xfrm>
        </p:spPr>
        <p:txBody>
          <a:bodyPr/>
          <a:lstStyle/>
          <a:p>
            <a:r>
              <a:rPr lang="de-DE" sz="2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Firewire</a:t>
            </a:r>
            <a:endParaRPr lang="de-DE" sz="2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Serielle Übertragung</a:t>
            </a:r>
          </a:p>
          <a:p>
            <a:pPr lvl="1"/>
            <a:r>
              <a:rPr lang="de-DE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Apple‘s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Alternative auf</a:t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USB 1.0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Datenrate: 400 </a:t>
            </a:r>
            <a:r>
              <a:rPr lang="de-DE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Mb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/s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Verwendung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Digitalkameras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Drucker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Externe Harddisks</a:t>
            </a:r>
          </a:p>
          <a:p>
            <a:pPr marL="457200" lvl="1" indent="0">
              <a:buNone/>
            </a:pPr>
            <a:endParaRPr lang="de-DE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endParaRPr lang="de-DE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de-DE" sz="2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1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endParaRPr lang="de-AT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4557464" y="2021953"/>
            <a:ext cx="4191000" cy="4752977"/>
            <a:chOff x="4557464" y="2021953"/>
            <a:chExt cx="4191000" cy="4752977"/>
          </a:xfrm>
        </p:grpSpPr>
        <p:pic>
          <p:nvPicPr>
            <p:cNvPr id="5" name="Picture 2" descr="Intel_D945GCLF2_Handbuch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7464" y="2021953"/>
              <a:ext cx="4191000" cy="23431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http://www.car-pc.info/reviews/Intel_DQ45EK_Connectors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7464" y="4365104"/>
              <a:ext cx="4191000" cy="24098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http://www.homehoppers.de/assets/images/Anschlusse_Ruckseite.jpg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811" t="41259" r="38528" b="45417"/>
            <a:stretch/>
          </p:blipFill>
          <p:spPr bwMode="auto">
            <a:xfrm>
              <a:off x="7351493" y="5570017"/>
              <a:ext cx="388859" cy="4404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Ellipse 2"/>
          <p:cNvSpPr/>
          <p:nvPr/>
        </p:nvSpPr>
        <p:spPr>
          <a:xfrm>
            <a:off x="7236296" y="5286181"/>
            <a:ext cx="619252" cy="100811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AutoShape 2" descr="Bildergebnis für firewir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" name="AutoShape 4" descr="Bildergebnis für firewir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AutoShape 6" descr="Bildergebnis für firewire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" name="AutoShape 8" descr="data:image/jpeg;base64,/9j/4AAQSkZJRgABAQAAAQABAAD/2wCEAAkGBxQSEhQUEBQVFRUUFhQYGBQYFBUXFBUWFBUWGBQUFBcYHCggGBolHRcVITEiJiksLi4uFx8zODMsNygtLisBCgoKDg0NFBAQFCwcHBwsLCwsLCwsLCwsLCwsLCwsLCwsLCwsLCwsLCwsLCwsLCwsLCwsLCwsLCwsLCwsLCwsLP/AABEIAMIBAwMBIgACEQEDEQH/xAAcAAABBQEBAQAAAAAAAAAAAAAAAQIEBQYDBwj/xABEEAABAwEGAwQIAwcCBAcAAAABAAIRAwQFEiExQQZRYSIycYEHE0KRocHR8CNSsRQzYnKS4fFjwiSCsrMVFiU1Q1Nz/8QAFwEBAQEBAAAAAAAAAAAAAAAAAAECA//EABwRAQEBAAIDAQAAAAAAAAAAAAABERIxAiFRQf/aAAwDAQACEQMRAD8A9wQhCAQhCAQhCAQhCAQhCAQhCAQhCAQhCAQhCAQqy979oWbKq8YjowEYz5clhOL+KatopersxNHWTizdyEjQIN3X4gszHYHVWg+ZA8SMlOs9oZUE03NcOYIP6L5vr3paqB/EZjb+bUf1D5q0uvirRw9bRP5hOHyc3OFcH0ASslxTxe2i0tpGXfm+iyw4prVaUetD2fmEZ+JGqz77IXvJqPEKYOdutL60vqEwc81mrxtMmBori9LZ7DZ5R81nHUnVXQ3nHiqOJrbNzK13CXCrqjg97SSdBCt+B+BC8h9QZDc7eHVesWKxU6LcNMAddyoKa5uFmU4dWAJ2bsPHmtFMZBMLkAKBSUoCc1ieGoGYULthQqOiEIQCEIQCEIQCEIQCEIQCEIQCEIQCEKg4u4np2CkHOGNzpDWAxpqSdggvK1UMaXOIDWgkk6ADUlYO8fSTSLsNmLTHtPkT/KDCyVs4/wD2kObUq4Q4QaZ7LI5dVQ2q46NYSxxHItIc34q4LDiSzOtb3VS8h7zPNvgNwNFnHsttnPZ/Eb5OHuOYTm3Pa6JHqaoLZ0J/VpyU6vfTqEftLW57tyJ64Dr71R1o3y5om0USyB2nNOING8jUfFSw6laGH1TsiNWEBw8tR7lybaLNbGYQWvn2MRDumWsqktnCDmOxWaoWuGgcY9zhmga/h202cl9kqk9Jwu8wThculh4scCadqZD8xiGUHk5vzCiWfiOvQd6u0jFGU+0ORBGTgot8D1rTVA7pEu2IOUe9BbUWvtD8LNT7W8cgvSuEuCQ0Nc8QOe7vBQPRZdbCGOeJPq8fmYAlenl3JZtBTY1gDWiANAEqRrV2axQMaxdWsTg1PAVCBqdCISoEhCVCBUIQgEIQgEIQgEIQgEIQgEIQgEyvWaxpc8hrRqToFAvm+qVmbNQy46MHeP0C8p4n4sq2h5YM40YO6zq7mUGk4p431ZRdgaZGM5Odzw8gsS63tq5Yw87gmT7io9Cz7vOJx1J+Q5JK1jY7Vo9yuCNbLko1JkFp/hMfDRQKPDz6bsVOu4DlofDLIqydYntP4byP4T2m/HRI20uZ+8Zp7TDPmWn5EqiHa77qWYgVm+sad8OE9O13T7lKoXxZbSA1xbn7FUAT4E5H3qfQtLKk4SDlm0jMeLSJVbbuG6FWTh9WfzNyH9OnwQcbdwjSdnRLqZ1EZs8RuPeqpl8WmxvNKqfWN0zkmObHHMeBURlurWJ5YypiYdvZcOgPdPgn22matF1TZsH3kD5oC9WmrTdViQ0jtfzECPirStTDbqGUFxafHt5foh9EC6S7c4f+8Alt/wD7ZTA2FP8A60HpfowBwjkKLBHPTNehMYsH6K2Syf8ASYPv3L0RrVn9CNaugCUBOQACVCEAuVqtLKbS6o4NaNz8uarr7v5ln7PfqHRgPxcdgvOOI+JXSTVIcYyEiGyNA3/dmrJo2lTjEScFEluxL2tJ6wdELxStfTy4mTn1P1QrkR9KoQhZUIQhAIQhAIQhAIQudeu1jS55DWjMk6BB0WQ4n4zZRBZQILhq/wBlvhzKpuJ+MXVJp0JbT3d7TvoFirVWpzhqFok5AuAJPSTzVCW28KlodOJ0E5vPfdzj8o+KdZ6LWCGiPvVOawAZacv0STsFQ+UmLyTJG3VIBzy+9UDy7nkuZH2U7lI/uo1425tIZnMbcupQOq1W088gfKVS3hfJcIGQ+Kr7VbHVDriJ9y6WaybuzKCDbqJdSc47QRz1g/qrKkz/ANOd1BPucud4ZUX+C6U87ud0af8AqQFaiXXeXE5BlMNHhVEk/FaG4+H6ltsdOjRAxHCSSYADXiSTCjcP3VUtdjbQpRLhqcgAHzmvXeD7hFkotYMyAMTuZ6cgpaLPhu5WWSi2mzMgDE7mQI9yuAEymF1CgVKoF73xRsrMdd4aNhufALzC/vSda3PIsdn/AAx7Qcx7z1gEwg9eWZ4j4l9XNOzjE8DtP9lnQc3LzOwekqrVmlVqupOOUPAAPTFHZPjCbedseG4cmCBJEznnM8z4q4K++74e5zgZBkzPeJ3Llm7Xay85kmBGqkWqrJOE+fNQWUS52FgkqhuLqhaChwyS0EzJSJo+kkIQsgQhCAQhCAQhZ7iTihlmBYyH1eXst/m+iCyve96VmZiqnwaO87wC8m4p4sqWh2HYaUgcm9Xnmq29L5q2l5OImdanLpTGkddFGs9mDRlvnM6nckq4OBtlVpl9MFvNpIPhBmfeEOr2eoWl4aHt0L2gEZ7E5fFTiuNWgHagKjsTyXG0WkU2F7g4gbNaXHlkAo//AIfh/dOLOgOXu0S061YGHAOHMZGOuoPuCCRZLUKjA7C5oOzgWuyO4OifPJPHXTnpH91TXvfIbLKboJGvPwQSLfeYpTEF425eKyVpthe4EHJ5AM8yo9e0l5DjkQYPmka34VQgsLmZ2T0cQrfQQNfgOpVdc7f3g5Pdn9FZ4MkEC105pVejCrjhW532qy+qaQ3FiGIjIZjkpNyXC604mZtY4EOcBoDyndaJtvZY/wDhrE0E0uy+q4Yu2O80ARJG50ByhSjW8KcNsstNrG5wM3HUn5LV0acLzGlxTaW//IP6GH5Kzs3HdVv7xlNw3iWn4Ej4KYPQKtVrGlz3BrWiS4kAAcySvPuKfSW2mC2yMe//AFhTc4DqBEe/3LPcV3pXtziHVDTo5YaTciObnOMhzusCNoWSdw1hzo16rXfxHL3tgq4ONvvV9rcS6tRruJ/d1qZY6eTSSc/NVNVlJroqMq2Sps5pc9njHejwJUq8HOb2bfTxg5NtFOMYPUxDvAwVHq2h9JoDi202ZxhpMnD0a450njLLToqH2y0uADbUG16bu5XaQXN6hw70btd702y3k+gBTe71lF/cd+Xw5Dm0rlZrLDmimS6z1iAcWrc4JcNi3PMKTY7I1rCwjF28WcZCIwieZg+SCS2k5xLGiDvzWz4a4biIEk7qp4fsJe/G4mSRPmRMr2Ky2VtMYWDz3KzaKylcDQBLs+gyQrsUihZVeIQhaQIQhAJHOAEnIDdKvMPSXxHWbWNnpZMaAXAavJAdn0HJBbcT8ZQHMsxyAOKpGw1wD5rziu99ZxxZMnQntO6uM6dPfOi42e/KZyeSw9dFPpFrgCwhw6Gf8KjnTogbfpknYNj98k/ZId/vaFRyLfhz/sgroBmla375oOQH39UlSGgucYb1RaKraYlxGmk6ePuWTvq93PdsWxEcuSCRfV9ycI7hGRCzlaoT3jOE6+9KW5Hofqh7e94j5oELe90ePmuzx3//ANG/NNqDJ/i0qXTs5e57Wgkl9OPOUFjctLtVh/qHJbO5OH/WEGpkOX15KJdd2tsrX1axze8lrRm48mtG53nZdbRa6lQdrJm1MaeLz7Xnl0U3ehe3he9Okz1VjiYg1QOyzng/O7roOqy1e0NpQ0S579Gzm6dXE7DXM/EptW0ukspgF8ZzGGnO7uvTVMsljDZLpLjq87nqdvDZXoNfemA/jUnNb+ZpFQDLcNznyU2hWbUE0nBw0yz8jy8ColoAMhmHFkYdtO/WAdPDRQm2ZjyXFpD2g9oSHa6S3ffDnGUoL9o6T8t0EZxr97qmp16zBk5tZk5YobUgbSBBjSCAVMo3g0w0yx35KgwE9Gk5O8igLfYxUDs9ciDm0ztCzNnu40XVGu7r2wGkZTiBBneII55rYjT4LjabO1zSDn8vAoMoDk1gEBswBpnmferi7buLjJHkku+7QXnOYK2ty3QahAZ2Ru/w1DfqpQ67bofUHq6TvVnepE4B4c16JZ6JgTrv47rldthbTaA0fUqzYxZDBTQu8JVR0QhCAQhUPEvEjbK2GjHVIybnDZ0LvogsL1vWnZ2Yqro5NHeceQC8m4ht/wC01nVS0NxbDkAAJPOFyt95PrvL6ji9x9w5ADYKlt96YT6uiA+rv+Rn8x3OuSoiX3UpsbFRoLiOy2O0foOqoKNopyMNSpRd/FJb5FuYWis13hpxv7bzmXHn0GwUqvYadTJzNZyyI8jkqKmneloYJOCsz8zSHfEZhTrLxFRdAdiYcpBzH+PJJQuSlTdiYDMc8hzgJ1tsbSO21pA1c7IAeOqC2s5FQTSIcP4TPw1XC3WttEGe9y5LD17U1lQGzF7QIzxanmOQTrbb6lQ9s5nXqg63leLqjtSq6o3IrsxqSszsoOD297xHzTqg7/kU5ze94A/p9VcXPcj65cBkIYJ/pJjrH6oIVku59Zz2sEk4PATufivSLk4fp2dj6tUwB2nPI0gQA3rsBuSplgu6hZGYqpDZzDRm95AjIanbPQKrva8nWgjEMFNubKU6GO84+074DbrnsQn1XV6hqvBaO6xk9xmw5TuTz8Ao1ptRcfV0siO8/ZvRo3d+m/JdwI0KcxnSJzka57rQ40KeEBrREZ6mSdySd9fekrVi1wDRy1nU6NEau056ZrtVpu9g6b7RnkWnY9CojaRIh2Q/L3iZyLWmZwnLrtkMiHNlIHu4sIOokmZzII1M+15Dcp1QtwxGTSMJbmZGYaNJMbDmZXR8iCMxsBrkIhuoEkjtaZbap1CkeyXmT0iBJEgTrl+nuBlGyCQXuJOciTEmcw2YgA665qR+xMeIeMQ5OgjzB+8l2FLrAhcajznyCDt6wMgAZZZbAAaeCrLXekmGZ/f+VHr4qr8DNSfhvK0FluVtJskS7n9FBG4Qszn1jiHZLTMztmF6rdNGAABCyXBlnDqrvBeh2ahCl7V3otUhoSManhEKkTkIFQhCBF5B6U67adrJdIGBhkTlA1yXr68Z9NlP8YHnQPwD0GUdbnVAG0arcLpDnmCQNIB2PiptmsTaYDaYy3dufFYivdFan2mZ6ZtMH6p9k4grUjEyBsZB89veCtD0JlKIS4vsrJN4nbVEVS5sZzB882/QKys15CMTXNqtykEzl46jzQWlrrtptxVHYRnA9p3gFkL3vJ1bI5MGjfmeZXS2V3VXYnEk/ADkOSiVmQEFecipcdryUWpt4BTaeo8EDwz7+qSozI/e4UujQkwBqtfw/wAKY4NQTMZbc8+aaKW4OGHViS8ENIZ4nQn9IW6vfDd9kNWBjLm06YIy9Y8GJG4DWud/yrW3RcwYBksn6bqX/DWRg3tBcf8AlpPH+5Z7GauWs2qXGtUxPcQS4kFxjboOnuVnWuqRLDKyF3cM2qqwvosdGcEYpy5NbJjyKSjftps0NqiIMHFnpsSP8qjRusrgTl9B4rlhOnw+oTru4vpVBFUYTz1215xqrf8AZ21BLC1wJjrPiEFQ0DbpqioJiQdcsuXLkVMtFic3bL7hRXyNQct+aCO2z5kgAk89ffHgpDWnTSJzGmfLqhzgBnvn57/JMr1gAeSDpVqRuBuTHxVReNuBENzn58oUe0Wt1Qw0GNlOue6C54L9Ags+Drt7TqrxmZjorC9q+cN21PLp1KsaEMY4DLIDw5lVNSzuqPwUwXE6AaoNB6N6UvqO/hGfmvQ2NVHwncv7NSg5vdm47dGjwV+FAoCckCVAIQhAqRKkQIV5L6a2fiUj+ak5vvLh8160VjPSJws63Mpmm5rX0pgOkB0kHUAxEfFB49YrdTqMbheMWFstmDIGeSjWr1Jfgq4ZdESIznmn8ScKVaTialIsznE0AN12js+6Fm69mqAtlxOEyMWoOXPbIbqi4tPDrD3CW/EfFV110fV13NOcscJjwPyU2lxA5uVamR1b9D9VGoWhr7XibJBa7URngKotqdn3Ua3ANyGbjsPnyCsKjX4G4O8dzsI1T7vukuMMBcT3nlBlq9EtiVZXbZi9zQ0SStpQ4IFSC9pnmCQtbw7weyj3WmeZzKzyXFPwzwtEFwk/ovQ7tu0MAyUqx2INGimGGiTkBuiEYyFmeIbpo2urSfUbjFDFhaT2HF5b2nN3Aw5c55a2lotJqZDJvLn1d9PsJSbEx4k81m1Y5Ms+HMffQQuF53dQtDYtFNtSRGKCHZcnt7XxU8nw9+yG0HEnDGQnN0SeQyUV5rfPosY6XWOrhJ9h4A5nIjLllA8VirZd1usDu22o2NHAZHw2drsSvew3x++S51HEgtIBBGhEjzCs8jHjN18YnJtZoO08/I6HRXTq1Os3FTOx+4Wj4l4Dslem5zQbPVglvq4wkjTGwju5bRqvGWWirQeWyQ5pIcNsjB8itS6jcW2yGCdI6qnpUn134Bpv0AUN9+VKggz98itTwxZ8LHOdqSqh1K7mUhAGy72SphmBJ0j68lytdYu0ybz3P8vIdf8AK7XdSLsmiSTkAEFnYLO54iZc45nYdB06LW3JdQpjIZnU7nxS3HdQptE67+KvqVOFlT6TV2Ca0J4VQqEIQCEIQCEqEDSuVRsrskIQVVsu8PBkLF33wNSfJDAD/Dl8NF6MWrm6mg8HvPgd7ZwZ9Ij9cj8FRC4jReHOplpAd2swMwRoMt9l9F17A12oUF9yt2Cm1Xk3D1yPtAaQIZGZ5xsF6Nc/DrWAANj73V5ZbtDdlPZThURKNiaNlKZSAXUNToRES32ptGk+o7RjS4gamNAPE5LzO8b+qWkl4qdgHJtN5AZHMAghw5mCvR+Ig39lr482+qfImJ7JjPnML58tVvpseMZLXRk7Mb6Yhog9tYXWShjtdQPa3Mu3E5BrSP3hJMCczO65XdflKu7Cwua8tBw1G4SZ/KZwuPQGei8oo8RPdhZUcarWmWBziCObmO7r8uefUKxo25lTJr4P5Hw13g2TDvAEqcV16vhIyP8Afolk+9YS676tLSKdMl5OTWOGLPaNx5ELZUraGUg61ltJw7zp/C1yzPdnLIz5rNiuzzHn96b7pKxw65vOjdmjm76dEgtTYmm5ryYIc1wcxoOhBGq4jKSfEk7rNuLIbWp4gcRknU8/LZeRekO420ntrMgY3lp2DsiZHXIr2KjQL83ZM5bu+gXlvpZvalVqMosMupHMCMLRB7J66ZJ4S7pWUsbMwtrYh+EBtnPXkPv5rF2LUL0O4btNVjRENGv0Xa1hCo2J9Z0MGW52C2/D9xtpAbnmdf7Kfdt1NYBlorilShZBSpwu7QhoTgFQAJyEIBCEqAQkQgVCEIBIlQgSEkJyRA3Ckwp6EDYSwlQgRCVIgouN7YKVirSCcbfViI1flJnYar5y4jslR9QFjSQGgTtMlfUVusrKrCyq0PadWkZLA3/6P6Zl1leWO/8AreZaegdqPOU0eAtbVoOyxsO4BifEaHzVjZ77l8Pa4h2okQSebXZDyIHRay8LltFGRaqeJmzsIkH+dkj4LNV7qp1C4MJa4T2Tyn4+S0L66b9e2o0UqjgWnE3MOwxMZO7TRrkMuqtuIuKKtqawVoD2ExGVM5ZvA1x+MwJjdeb1ruqUyHETB18FdXLWfWa8POTS3DOcGCddSoNhwRfps9X1T59XVP8ARUOh8HaHrB5r1ey2Uuh1QZbMOp/m+iw/A/BDjhtFrENycylIlwyLXPI0bplqd1sb1tznSykf5nj9G/VcvKTda30peMuInNDqNlP4hBDqgzFOcuzzf+i8q/8AKlcuxNh5JJMmHEkySSdT1lev2S4RuFa0LmaNlZpceVXDwXXeR6wBg3zk+QC9Zum7G0mNa0ZAKZQsQboFMaxaZMYxdQEoCcAqABKhCAQhKgEIQgEiVCAQhCAQhCAQhCAQhCBEJUIESFKhBzcFEtFGVOITC1BnLbYDmsfe3C1N8kNwO5t0826L091JRa1iB2Wc+Lrw+28N1qM96pT5AYo6x3h5GFxuu6HuJFKmcznsBtmdl7PVuobLmy742V5U9Ky56NVtnpUXlsUmNZDAQCGgAYp1PwV3ZLEAu9nssKcympIWmU6K7BicAnALSGhqcAlQgEISoESoQgEIQgEIQgEJEIFQhCAQhCAQhCAQhCAQhCASIQgEhQhAhTShCBhTYSIQPaugQhA5KhCAQhCBUIQgEIQgEIQgEIQgEIQg/9k="/>
          <p:cNvSpPr>
            <a:spLocks noChangeAspect="1" noChangeArrowheads="1"/>
          </p:cNvSpPr>
          <p:nvPr/>
        </p:nvSpPr>
        <p:spPr bwMode="auto">
          <a:xfrm>
            <a:off x="155575" y="-1371600"/>
            <a:ext cx="381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" name="AutoShape 10" descr="data:image/jpeg;base64,/9j/4AAQSkZJRgABAQAAAQABAAD/2wCEAAkGBxQSEhQUEBQVFRUUFhQYGBQYFBUXFBUWFBUWGBQUFBcYHCggGBolHRcVITEiJiksLi4uFx8zODMsNygtLisBCgoKDg0NFBAQFCwcHBwsLCwsLCwsLCwsLCwsLCwsLCwsLCwsLCwsLCwsLCwsLCwsLCwsLCwsLCwsLCwsLCwsLP/AABEIAMIBAwMBIgACEQEDEQH/xAAcAAABBQEBAQAAAAAAAAAAAAAAAQIEBQYDBwj/xABEEAABAwEGAwQIAwcCBAcAAAABAAIRAwQFEiExQQZRYSIycYEHE0KRocHR8CNSsRQzYnKS4fFjwiSCsrMVFiU1Q1Nz/8QAFwEBAQEBAAAAAAAAAAAAAAAAAAECA//EABwRAQEBAAIDAQAAAAAAAAAAAAABERIxAiFRQf/aAAwDAQACEQMRAD8A9wQhCAQhCAQhCAQhCAQhCAQhCAQhCAQhCAQhCAQqy979oWbKq8YjowEYz5clhOL+KatopersxNHWTizdyEjQIN3X4gszHYHVWg+ZA8SMlOs9oZUE03NcOYIP6L5vr3paqB/EZjb+bUf1D5q0uvirRw9bRP5hOHyc3OFcH0ASslxTxe2i0tpGXfm+iyw4prVaUetD2fmEZ+JGqz77IXvJqPEKYOdutL60vqEwc81mrxtMmBori9LZ7DZ5R81nHUnVXQ3nHiqOJrbNzK13CXCrqjg97SSdBCt+B+BC8h9QZDc7eHVesWKxU6LcNMAddyoKa5uFmU4dWAJ2bsPHmtFMZBMLkAKBSUoCc1ieGoGYULthQqOiEIQCEIQCEIQCEIQCEIQCEIQCEIQCEKg4u4np2CkHOGNzpDWAxpqSdggvK1UMaXOIDWgkk6ADUlYO8fSTSLsNmLTHtPkT/KDCyVs4/wD2kObUq4Q4QaZ7LI5dVQ2q46NYSxxHItIc34q4LDiSzOtb3VS8h7zPNvgNwNFnHsttnPZ/Eb5OHuOYTm3Pa6JHqaoLZ0J/VpyU6vfTqEftLW57tyJ64Dr71R1o3y5om0USyB2nNOING8jUfFSw6laGH1TsiNWEBw8tR7lybaLNbGYQWvn2MRDumWsqktnCDmOxWaoWuGgcY9zhmga/h202cl9kqk9Jwu8wThculh4scCadqZD8xiGUHk5vzCiWfiOvQd6u0jFGU+0ORBGTgot8D1rTVA7pEu2IOUe9BbUWvtD8LNT7W8cgvSuEuCQ0Nc8QOe7vBQPRZdbCGOeJPq8fmYAlenl3JZtBTY1gDWiANAEqRrV2axQMaxdWsTg1PAVCBqdCISoEhCVCBUIQgEIQgEIQgEIQgEIQgEIQgEyvWaxpc8hrRqToFAvm+qVmbNQy46MHeP0C8p4n4sq2h5YM40YO6zq7mUGk4p431ZRdgaZGM5Odzw8gsS63tq5Yw87gmT7io9Cz7vOJx1J+Q5JK1jY7Vo9yuCNbLko1JkFp/hMfDRQKPDz6bsVOu4DlofDLIqydYntP4byP4T2m/HRI20uZ+8Zp7TDPmWn5EqiHa77qWYgVm+sad8OE9O13T7lKoXxZbSA1xbn7FUAT4E5H3qfQtLKk4SDlm0jMeLSJVbbuG6FWTh9WfzNyH9OnwQcbdwjSdnRLqZ1EZs8RuPeqpl8WmxvNKqfWN0zkmObHHMeBURlurWJ5YypiYdvZcOgPdPgn22matF1TZsH3kD5oC9WmrTdViQ0jtfzECPirStTDbqGUFxafHt5foh9EC6S7c4f+8Alt/wD7ZTA2FP8A60HpfowBwjkKLBHPTNehMYsH6K2Syf8ASYPv3L0RrVn9CNaugCUBOQACVCEAuVqtLKbS6o4NaNz8uarr7v5ln7PfqHRgPxcdgvOOI+JXSTVIcYyEiGyNA3/dmrJo2lTjEScFEluxL2tJ6wdELxStfTy4mTn1P1QrkR9KoQhZUIQhAIQhAIQhAIQudeu1jS55DWjMk6BB0WQ4n4zZRBZQILhq/wBlvhzKpuJ+MXVJp0JbT3d7TvoFirVWpzhqFok5AuAJPSTzVCW28KlodOJ0E5vPfdzj8o+KdZ6LWCGiPvVOawAZacv0STsFQ+UmLyTJG3VIBzy+9UDy7nkuZH2U7lI/uo1425tIZnMbcupQOq1W088gfKVS3hfJcIGQ+Kr7VbHVDriJ9y6WaybuzKCDbqJdSc47QRz1g/qrKkz/ANOd1BPucud4ZUX+C6U87ud0af8AqQFaiXXeXE5BlMNHhVEk/FaG4+H6ltsdOjRAxHCSSYADXiSTCjcP3VUtdjbQpRLhqcgAHzmvXeD7hFkotYMyAMTuZ6cgpaLPhu5WWSi2mzMgDE7mQI9yuAEymF1CgVKoF73xRsrMdd4aNhufALzC/vSda3PIsdn/AAx7Qcx7z1gEwg9eWZ4j4l9XNOzjE8DtP9lnQc3LzOwekqrVmlVqupOOUPAAPTFHZPjCbedseG4cmCBJEznnM8z4q4K++74e5zgZBkzPeJ3Llm7Xay85kmBGqkWqrJOE+fNQWUS52FgkqhuLqhaChwyS0EzJSJo+kkIQsgQhCAQhCAQhZ7iTihlmBYyH1eXst/m+iCyve96VmZiqnwaO87wC8m4p4sqWh2HYaUgcm9Xnmq29L5q2l5OImdanLpTGkddFGs9mDRlvnM6nckq4OBtlVpl9MFvNpIPhBmfeEOr2eoWl4aHt0L2gEZ7E5fFTiuNWgHagKjsTyXG0WkU2F7g4gbNaXHlkAo//AIfh/dOLOgOXu0S061YGHAOHMZGOuoPuCCRZLUKjA7C5oOzgWuyO4OifPJPHXTnpH91TXvfIbLKboJGvPwQSLfeYpTEF425eKyVpthe4EHJ5AM8yo9e0l5DjkQYPmka34VQgsLmZ2T0cQrfQQNfgOpVdc7f3g5Pdn9FZ4MkEC105pVejCrjhW532qy+qaQ3FiGIjIZjkpNyXC604mZtY4EOcBoDyndaJtvZY/wDhrE0E0uy+q4Yu2O80ARJG50ByhSjW8KcNsstNrG5wM3HUn5LV0acLzGlxTaW//IP6GH5Kzs3HdVv7xlNw3iWn4Ej4KYPQKtVrGlz3BrWiS4kAAcySvPuKfSW2mC2yMe//AFhTc4DqBEe/3LPcV3pXtziHVDTo5YaTciObnOMhzusCNoWSdw1hzo16rXfxHL3tgq4ONvvV9rcS6tRruJ/d1qZY6eTSSc/NVNVlJroqMq2Sps5pc9njHejwJUq8HOb2bfTxg5NtFOMYPUxDvAwVHq2h9JoDi202ZxhpMnD0a450njLLToqH2y0uADbUG16bu5XaQXN6hw70btd702y3k+gBTe71lF/cd+Xw5Dm0rlZrLDmimS6z1iAcWrc4JcNi3PMKTY7I1rCwjF28WcZCIwieZg+SCS2k5xLGiDvzWz4a4biIEk7qp4fsJe/G4mSRPmRMr2Ky2VtMYWDz3KzaKylcDQBLs+gyQrsUihZVeIQhaQIQhAJHOAEnIDdKvMPSXxHWbWNnpZMaAXAavJAdn0HJBbcT8ZQHMsxyAOKpGw1wD5rziu99ZxxZMnQntO6uM6dPfOi42e/KZyeSw9dFPpFrgCwhw6Gf8KjnTogbfpknYNj98k/ZId/vaFRyLfhz/sgroBmla375oOQH39UlSGgucYb1RaKraYlxGmk6ePuWTvq93PdsWxEcuSCRfV9ycI7hGRCzlaoT3jOE6+9KW5Hofqh7e94j5oELe90ePmuzx3//ANG/NNqDJ/i0qXTs5e57Wgkl9OPOUFjctLtVh/qHJbO5OH/WEGpkOX15KJdd2tsrX1axze8lrRm48mtG53nZdbRa6lQdrJm1MaeLz7Xnl0U3ehe3he9Okz1VjiYg1QOyzng/O7roOqy1e0NpQ0S579Gzm6dXE7DXM/EptW0ukspgF8ZzGGnO7uvTVMsljDZLpLjq87nqdvDZXoNfemA/jUnNb+ZpFQDLcNznyU2hWbUE0nBw0yz8jy8ColoAMhmHFkYdtO/WAdPDRQm2ZjyXFpD2g9oSHa6S3ffDnGUoL9o6T8t0EZxr97qmp16zBk5tZk5YobUgbSBBjSCAVMo3g0w0yx35KgwE9Gk5O8igLfYxUDs9ciDm0ztCzNnu40XVGu7r2wGkZTiBBneII55rYjT4LjabO1zSDn8vAoMoDk1gEBswBpnmferi7buLjJHkku+7QXnOYK2ty3QahAZ2Ru/w1DfqpQ67bofUHq6TvVnepE4B4c16JZ6JgTrv47rldthbTaA0fUqzYxZDBTQu8JVR0QhCAQhUPEvEjbK2GjHVIybnDZ0LvogsL1vWnZ2Yqro5NHeceQC8m4ht/wC01nVS0NxbDkAAJPOFyt95PrvL6ji9x9w5ADYKlt96YT6uiA+rv+Rn8x3OuSoiX3UpsbFRoLiOy2O0foOqoKNopyMNSpRd/FJb5FuYWis13hpxv7bzmXHn0GwUqvYadTJzNZyyI8jkqKmneloYJOCsz8zSHfEZhTrLxFRdAdiYcpBzH+PJJQuSlTdiYDMc8hzgJ1tsbSO21pA1c7IAeOqC2s5FQTSIcP4TPw1XC3WttEGe9y5LD17U1lQGzF7QIzxanmOQTrbb6lQ9s5nXqg63leLqjtSq6o3IrsxqSszsoOD297xHzTqg7/kU5ze94A/p9VcXPcj65cBkIYJ/pJjrH6oIVku59Zz2sEk4PATufivSLk4fp2dj6tUwB2nPI0gQA3rsBuSplgu6hZGYqpDZzDRm95AjIanbPQKrva8nWgjEMFNubKU6GO84+074DbrnsQn1XV6hqvBaO6xk9xmw5TuTz8Ao1ptRcfV0siO8/ZvRo3d+m/JdwI0KcxnSJzka57rQ40KeEBrREZ6mSdySd9fekrVi1wDRy1nU6NEau056ZrtVpu9g6b7RnkWnY9CojaRIh2Q/L3iZyLWmZwnLrtkMiHNlIHu4sIOokmZzII1M+15Dcp1QtwxGTSMJbmZGYaNJMbDmZXR8iCMxsBrkIhuoEkjtaZbap1CkeyXmT0iBJEgTrl+nuBlGyCQXuJOciTEmcw2YgA665qR+xMeIeMQ5OgjzB+8l2FLrAhcajznyCDt6wMgAZZZbAAaeCrLXekmGZ/f+VHr4qr8DNSfhvK0FluVtJskS7n9FBG4Qszn1jiHZLTMztmF6rdNGAABCyXBlnDqrvBeh2ahCl7V3otUhoSManhEKkTkIFQhCBF5B6U67adrJdIGBhkTlA1yXr68Z9NlP8YHnQPwD0GUdbnVAG0arcLpDnmCQNIB2PiptmsTaYDaYy3dufFYivdFan2mZ6ZtMH6p9k4grUjEyBsZB89veCtD0JlKIS4vsrJN4nbVEVS5sZzB882/QKys15CMTXNqtykEzl46jzQWlrrtptxVHYRnA9p3gFkL3vJ1bI5MGjfmeZXS2V3VXYnEk/ADkOSiVmQEFecipcdryUWpt4BTaeo8EDwz7+qSozI/e4UujQkwBqtfw/wAKY4NQTMZbc8+aaKW4OGHViS8ENIZ4nQn9IW6vfDd9kNWBjLm06YIy9Y8GJG4DWud/yrW3RcwYBksn6bqX/DWRg3tBcf8AlpPH+5Z7GauWs2qXGtUxPcQS4kFxjboOnuVnWuqRLDKyF3cM2qqwvosdGcEYpy5NbJjyKSjftps0NqiIMHFnpsSP8qjRusrgTl9B4rlhOnw+oTru4vpVBFUYTz1215xqrf8AZ21BLC1wJjrPiEFQ0DbpqioJiQdcsuXLkVMtFic3bL7hRXyNQct+aCO2z5kgAk89ffHgpDWnTSJzGmfLqhzgBnvn57/JMr1gAeSDpVqRuBuTHxVReNuBENzn58oUe0Wt1Qw0GNlOue6C54L9Ags+Drt7TqrxmZjorC9q+cN21PLp1KsaEMY4DLIDw5lVNSzuqPwUwXE6AaoNB6N6UvqO/hGfmvQ2NVHwncv7NSg5vdm47dGjwV+FAoCckCVAIQhAqRKkQIV5L6a2fiUj+ak5vvLh8160VjPSJws63Mpmm5rX0pgOkB0kHUAxEfFB49YrdTqMbheMWFstmDIGeSjWr1Jfgq4ZdESIznmn8ScKVaTialIsznE0AN12js+6Fm69mqAtlxOEyMWoOXPbIbqi4tPDrD3CW/EfFV110fV13NOcscJjwPyU2lxA5uVamR1b9D9VGoWhr7XibJBa7URngKotqdn3Ua3ANyGbjsPnyCsKjX4G4O8dzsI1T7vukuMMBcT3nlBlq9EtiVZXbZi9zQ0SStpQ4IFSC9pnmCQtbw7weyj3WmeZzKzyXFPwzwtEFwk/ovQ7tu0MAyUqx2INGimGGiTkBuiEYyFmeIbpo2urSfUbjFDFhaT2HF5b2nN3Aw5c55a2lotJqZDJvLn1d9PsJSbEx4k81m1Y5Ms+HMffQQuF53dQtDYtFNtSRGKCHZcnt7XxU8nw9+yG0HEnDGQnN0SeQyUV5rfPosY6XWOrhJ9h4A5nIjLllA8VirZd1usDu22o2NHAZHw2drsSvew3x++S51HEgtIBBGhEjzCs8jHjN18YnJtZoO08/I6HRXTq1Os3FTOx+4Wj4l4Dslem5zQbPVglvq4wkjTGwju5bRqvGWWirQeWyQ5pIcNsjB8itS6jcW2yGCdI6qnpUn134Bpv0AUN9+VKggz98itTwxZ8LHOdqSqh1K7mUhAGy72SphmBJ0j68lytdYu0ybz3P8vIdf8AK7XdSLsmiSTkAEFnYLO54iZc45nYdB06LW3JdQpjIZnU7nxS3HdQptE67+KvqVOFlT6TV2Ca0J4VQqEIQCEIQCEqEDSuVRsrskIQVVsu8PBkLF33wNSfJDAD/Dl8NF6MWrm6mg8HvPgd7ZwZ9Ij9cj8FRC4jReHOplpAd2swMwRoMt9l9F17A12oUF9yt2Cm1Xk3D1yPtAaQIZGZ5xsF6Nc/DrWAANj73V5ZbtDdlPZThURKNiaNlKZSAXUNToRES32ptGk+o7RjS4gamNAPE5LzO8b+qWkl4qdgHJtN5AZHMAghw5mCvR+Ig39lr482+qfImJ7JjPnML58tVvpseMZLXRk7Mb6Yhog9tYXWShjtdQPa3Mu3E5BrSP3hJMCczO65XdflKu7Cwua8tBw1G4SZ/KZwuPQGei8oo8RPdhZUcarWmWBziCObmO7r8uefUKxo25lTJr4P5Hw13g2TDvAEqcV16vhIyP8Afolk+9YS676tLSKdMl5OTWOGLPaNx5ELZUraGUg61ltJw7zp/C1yzPdnLIz5rNiuzzHn96b7pKxw65vOjdmjm76dEgtTYmm5ryYIc1wcxoOhBGq4jKSfEk7rNuLIbWp4gcRknU8/LZeRekO420ntrMgY3lp2DsiZHXIr2KjQL83ZM5bu+gXlvpZvalVqMosMupHMCMLRB7J66ZJ4S7pWUsbMwtrYh+EBtnPXkPv5rF2LUL0O4btNVjRENGv0Xa1hCo2J9Z0MGW52C2/D9xtpAbnmdf7Kfdt1NYBlorilShZBSpwu7QhoTgFQAJyEIBCEqAQkQgVCEIBIlQgSEkJyRA3Ckwp6EDYSwlQgRCVIgouN7YKVirSCcbfViI1flJnYar5y4jslR9QFjSQGgTtMlfUVusrKrCyq0PadWkZLA3/6P6Zl1leWO/8AreZaegdqPOU0eAtbVoOyxsO4BifEaHzVjZ77l8Pa4h2okQSebXZDyIHRay8LltFGRaqeJmzsIkH+dkj4LNV7qp1C4MJa4T2Tyn4+S0L66b9e2o0UqjgWnE3MOwxMZO7TRrkMuqtuIuKKtqawVoD2ExGVM5ZvA1x+MwJjdeb1ruqUyHETB18FdXLWfWa8POTS3DOcGCddSoNhwRfps9X1T59XVP8ARUOh8HaHrB5r1ey2Uuh1QZbMOp/m+iw/A/BDjhtFrENycylIlwyLXPI0bplqd1sb1tznSykf5nj9G/VcvKTda30peMuInNDqNlP4hBDqgzFOcuzzf+i8q/8AKlcuxNh5JJMmHEkySSdT1lev2S4RuFa0LmaNlZpceVXDwXXeR6wBg3zk+QC9Zum7G0mNa0ZAKZQsQboFMaxaZMYxdQEoCcAqABKhCAQhKgEIQgEiVCAQhCAQhCAQhCAQhCBEJUIESFKhBzcFEtFGVOITC1BnLbYDmsfe3C1N8kNwO5t0826L091JRa1iB2Wc+Lrw+28N1qM96pT5AYo6x3h5GFxuu6HuJFKmcznsBtmdl7PVuobLmy742V5U9Ky56NVtnpUXlsUmNZDAQCGgAYp1PwV3ZLEAu9nssKcympIWmU6K7BicAnALSGhqcAlQgEISoESoQgEIQgEIQgEJEIFQhCAQhCAQhCAQhCAQhCASIQgEhQhAhTShCBhTYSIQPaugQhA5KhCAQhCBUIQgEIQgEIQgEIQgEIQg/9k="/>
          <p:cNvSpPr>
            <a:spLocks noChangeAspect="1" noChangeArrowheads="1"/>
          </p:cNvSpPr>
          <p:nvPr/>
        </p:nvSpPr>
        <p:spPr bwMode="auto">
          <a:xfrm>
            <a:off x="307975" y="-1219200"/>
            <a:ext cx="381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5134" name="Picture 14" descr="http://www.nextway.ch/images/max_cabfw96noir.jpg"/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775" y="4805421"/>
            <a:ext cx="2228850" cy="1488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6" name="Picture 16" descr="http://upload.wikimedia.org/wikipedia/commons/a/a5/Firewire_Logo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055" y="4957397"/>
            <a:ext cx="1184920" cy="118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693594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635" y="980728"/>
            <a:ext cx="8671837" cy="5688632"/>
          </a:xfrm>
        </p:spPr>
        <p:txBody>
          <a:bodyPr/>
          <a:lstStyle/>
          <a:p>
            <a:r>
              <a:rPr lang="de-DE" sz="2600" dirty="0" smtClean="0"/>
              <a:t>1808: Lochkartensystem v. Joseph-Marie JACQUARD</a:t>
            </a:r>
            <a:endParaRPr lang="de-DE" sz="2600" dirty="0"/>
          </a:p>
          <a:p>
            <a:pPr lvl="1"/>
            <a:r>
              <a:rPr lang="de-DE" sz="2000" dirty="0" smtClean="0"/>
              <a:t>Franz. Erfinder (1752-1834)</a:t>
            </a:r>
          </a:p>
          <a:p>
            <a:pPr lvl="1"/>
            <a:r>
              <a:rPr lang="de-DE" sz="2000" dirty="0" smtClean="0"/>
              <a:t>Zur Steuerung von Maschinen (haupts. Webstühlen) </a:t>
            </a:r>
            <a:br>
              <a:rPr lang="de-DE" sz="2000" dirty="0" smtClean="0"/>
            </a:br>
            <a:r>
              <a:rPr lang="de-DE" sz="2000" dirty="0" smtClean="0"/>
              <a:t>benötigte man eine Art Speicher (z.B. für Webmuster)</a:t>
            </a:r>
          </a:p>
          <a:p>
            <a:pPr lvl="1"/>
            <a:r>
              <a:rPr lang="de-DE" sz="2000" dirty="0" smtClean="0"/>
              <a:t>Dieser wurde von Jacquard in Form von Lochkarten </a:t>
            </a:r>
            <a:br>
              <a:rPr lang="de-DE" sz="2000" dirty="0" smtClean="0"/>
            </a:br>
            <a:r>
              <a:rPr lang="de-DE" sz="2000" dirty="0" smtClean="0"/>
              <a:t>zu einer ausgereiften Technik entwickelt.</a:t>
            </a:r>
          </a:p>
          <a:p>
            <a:pPr lvl="1"/>
            <a:r>
              <a:rPr lang="de-DE" sz="2000" dirty="0" smtClean="0"/>
              <a:t>Entscheidender Beitrag zur industriellen Revolution</a:t>
            </a:r>
            <a:br>
              <a:rPr lang="de-DE" sz="2000" dirty="0" smtClean="0"/>
            </a:br>
            <a:r>
              <a:rPr lang="de-DE" sz="2000" dirty="0" smtClean="0"/>
              <a:t>und der späteren Digitaltechnik</a:t>
            </a:r>
            <a:br>
              <a:rPr lang="de-DE" sz="2000" dirty="0" smtClean="0"/>
            </a:br>
            <a:endParaRPr lang="de-DE" sz="800" dirty="0" smtClean="0"/>
          </a:p>
          <a:p>
            <a:r>
              <a:rPr lang="de-DE" sz="2600" dirty="0" smtClean="0"/>
              <a:t>1837: Analytical Engine von Charles BABBAGE</a:t>
            </a:r>
          </a:p>
          <a:p>
            <a:pPr lvl="1"/>
            <a:r>
              <a:rPr lang="de-DE" sz="2000" dirty="0"/>
              <a:t>Engl. Mathematiker, </a:t>
            </a:r>
            <a:r>
              <a:rPr lang="de-DE" sz="2000" dirty="0" smtClean="0"/>
              <a:t>Philosoph und</a:t>
            </a:r>
            <a:br>
              <a:rPr lang="de-DE" sz="2000" dirty="0" smtClean="0"/>
            </a:br>
            <a:r>
              <a:rPr lang="de-DE" sz="2000" dirty="0" smtClean="0"/>
              <a:t>Erfinder </a:t>
            </a:r>
            <a:r>
              <a:rPr lang="de-DE" sz="2000" dirty="0"/>
              <a:t>(1791-1871)</a:t>
            </a:r>
          </a:p>
          <a:p>
            <a:pPr lvl="1"/>
            <a:r>
              <a:rPr lang="de-DE" sz="2000" dirty="0"/>
              <a:t>Verbindung d. bisherigen Rechenmaschinen </a:t>
            </a:r>
            <a:r>
              <a:rPr lang="de-DE" sz="2000" dirty="0" smtClean="0"/>
              <a:t/>
            </a:r>
            <a:br>
              <a:rPr lang="de-DE" sz="2000" dirty="0" smtClean="0"/>
            </a:br>
            <a:r>
              <a:rPr lang="de-DE" sz="2000" dirty="0" smtClean="0"/>
              <a:t>mit der </a:t>
            </a:r>
            <a:r>
              <a:rPr lang="de-DE" sz="2000" dirty="0"/>
              <a:t>Lochkartentechnik</a:t>
            </a:r>
          </a:p>
          <a:p>
            <a:pPr lvl="1"/>
            <a:r>
              <a:rPr lang="de-DE" sz="2000" dirty="0"/>
              <a:t>Wurde aufgrund unzureichender techn. </a:t>
            </a:r>
            <a:br>
              <a:rPr lang="de-DE" sz="2000" dirty="0"/>
            </a:br>
            <a:r>
              <a:rPr lang="de-DE" sz="2000" dirty="0"/>
              <a:t>Möglichkeiten nie fertig gebaut</a:t>
            </a:r>
          </a:p>
          <a:p>
            <a:pPr lvl="1"/>
            <a:endParaRPr lang="de-DE" sz="1800" dirty="0" smtClean="0"/>
          </a:p>
          <a:p>
            <a:pPr lvl="1"/>
            <a:endParaRPr lang="de-DE" sz="1800" dirty="0" smtClean="0"/>
          </a:p>
          <a:p>
            <a:pPr lvl="1"/>
            <a:endParaRPr lang="de-DE" sz="1800" dirty="0" smtClean="0"/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323528" y="71875"/>
            <a:ext cx="8352928" cy="836845"/>
          </a:xfrm>
          <a:prstGeom prst="rect">
            <a:avLst/>
          </a:prstGeom>
        </p:spPr>
        <p:txBody>
          <a:bodyPr vert="horz" wrap="square" lIns="92162" tIns="46076" rIns="92162" bIns="46076" rtlCol="0" anchor="b" anchorCtr="0">
            <a:spAutoFit/>
          </a:bodyPr>
          <a:lstStyle>
            <a:lvl1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 kern="1200">
                <a:solidFill>
                  <a:srgbClr val="1B434B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2pPr>
            <a:lvl3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3pPr>
            <a:lvl4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4pPr>
            <a:lvl5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5pPr>
            <a:lvl6pPr marL="4572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6pPr>
            <a:lvl7pPr marL="9144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7pPr>
            <a:lvl8pPr marL="13716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8pPr>
            <a:lvl9pPr marL="18288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9pPr>
          </a:lstStyle>
          <a:p>
            <a:pPr defTabSz="914400">
              <a:buFont typeface="StarSymbol"/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de-DE" dirty="0"/>
              <a:t>Vorgeschichte der EDV</a:t>
            </a:r>
          </a:p>
        </p:txBody>
      </p:sp>
      <p:pic>
        <p:nvPicPr>
          <p:cNvPr id="14338" name="Picture 2" descr="http://upload.wikimedia.org/wikipedia/commons/4/4a/Jacquard0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1412777"/>
            <a:ext cx="1686458" cy="2376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http://upload.wikimedia.org/wikipedia/commons/c/cc/Babbages_Analytical_Engine%2C_1834-1871._%289660574685%29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44" r="6899"/>
          <a:stretch/>
        </p:blipFill>
        <p:spPr bwMode="auto">
          <a:xfrm>
            <a:off x="6510192" y="4365104"/>
            <a:ext cx="2526303" cy="2376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564714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 noGrp="1" noChangeArrowheads="1"/>
          </p:cNvSpPr>
          <p:nvPr>
            <p:ph type="title"/>
          </p:nvPr>
        </p:nvSpPr>
        <p:spPr>
          <a:xfrm>
            <a:off x="457200" y="-243408"/>
            <a:ext cx="8229600" cy="1268413"/>
          </a:xfrm>
        </p:spPr>
        <p:txBody>
          <a:bodyPr/>
          <a:lstStyle/>
          <a:p>
            <a:pPr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de-AT" dirty="0" smtClean="0">
                <a:latin typeface="Calibri" pitchFamily="34" charset="0"/>
              </a:rPr>
              <a:t>Externe Anschlüsse (Ports)</a:t>
            </a:r>
          </a:p>
        </p:txBody>
      </p:sp>
      <p:sp>
        <p:nvSpPr>
          <p:cNvPr id="17411" name="Foliennummernplatzhalter 5"/>
          <p:cNvSpPr>
            <a:spLocks noGrp="1"/>
          </p:cNvSpPr>
          <p:nvPr>
            <p:ph type="sldNum" sz="quarter" idx="12"/>
          </p:nvPr>
        </p:nvSpPr>
        <p:spPr bwMode="auto">
          <a:xfrm>
            <a:off x="8543925" y="6304235"/>
            <a:ext cx="561975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7F7F7F"/>
                </a:solidFill>
                <a:latin typeface="Century Gothic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fld id="{94E6A9BD-D282-454C-B7F5-1C8093D1BA4A}" type="slidenum">
              <a:rPr lang="en-GB" altLang="de-DE" sz="1200" smtClean="0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t>80</a:t>
            </a:fld>
            <a:endParaRPr lang="en-GB" altLang="de-DE" sz="1200" dirty="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107504" y="1163190"/>
            <a:ext cx="8892480" cy="5866210"/>
          </a:xfrm>
        </p:spPr>
        <p:txBody>
          <a:bodyPr/>
          <a:lstStyle/>
          <a:p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PS/2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Serielle Übertragung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Von IBM eingeführt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Immer mehr durch USB ersetzt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Datenrate: 4 </a:t>
            </a:r>
            <a:r>
              <a:rPr lang="de-DE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Mb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/s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Verwendung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Maus (grün)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Tastatur (violett)</a:t>
            </a:r>
          </a:p>
          <a:p>
            <a:pPr marL="914400" lvl="2" indent="0">
              <a:buNone/>
            </a:pPr>
            <a:endParaRPr lang="de-DE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endParaRPr lang="de-DE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de-DE" sz="2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1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endParaRPr lang="de-AT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4557464" y="2021953"/>
            <a:ext cx="4191000" cy="4752977"/>
            <a:chOff x="4557464" y="2021953"/>
            <a:chExt cx="4191000" cy="4752977"/>
          </a:xfrm>
        </p:grpSpPr>
        <p:pic>
          <p:nvPicPr>
            <p:cNvPr id="5" name="Picture 2" descr="Intel_D945GCLF2_Handbuch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7464" y="2021953"/>
              <a:ext cx="4191000" cy="23431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http://www.car-pc.info/reviews/Intel_DQ45EK_Connectors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7464" y="4365104"/>
              <a:ext cx="4191000" cy="24098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http://www.homehoppers.de/assets/images/Anschlusse_Ruckseite.jpg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811" t="41259" r="38528" b="45417"/>
            <a:stretch/>
          </p:blipFill>
          <p:spPr bwMode="auto">
            <a:xfrm>
              <a:off x="7351493" y="5570017"/>
              <a:ext cx="388859" cy="4404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Ellipse 2"/>
          <p:cNvSpPr/>
          <p:nvPr/>
        </p:nvSpPr>
        <p:spPr>
          <a:xfrm>
            <a:off x="4932040" y="2636912"/>
            <a:ext cx="504056" cy="100811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AutoShape 10" descr="data:image/jpeg;base64,/9j/4AAQSkZJRgABAQAAAQABAAD/2wCEAAkGBxQSEhQUEBQVFRUUFhQYGBQYFBUXFBUWFBUWGBQUFBcYHCggGBolHRcVITEiJiksLi4uFx8zODMsNygtLisBCgoKDg0NFBAQFCwcHBwsLCwsLCwsLCwsLCwsLCwsLCwsLCwsLCwsLCwsLCwsLCwsLCwsLCwsLCwsLCwsLCwsLP/AABEIAMIBAwMBIgACEQEDEQH/xAAcAAABBQEBAQAAAAAAAAAAAAAAAQIEBQYDBwj/xABEEAABAwEGAwQIAwcCBAcAAAABAAIRAwQFEiExQQZRYSIycYEHE0KRocHR8CNSsRQzYnKS4fFjwiSCsrMVFiU1Q1Nz/8QAFwEBAQEBAAAAAAAAAAAAAAAAAAECA//EABwRAQEBAAIDAQAAAAAAAAAAAAABERIxAiFRQf/aAAwDAQACEQMRAD8A9wQhCAQhCAQhCAQhCAQhCAQhCAQhCAQhCAQhCAQqy979oWbKq8YjowEYz5clhOL+KatopersxNHWTizdyEjQIN3X4gszHYHVWg+ZA8SMlOs9oZUE03NcOYIP6L5vr3paqB/EZjb+bUf1D5q0uvirRw9bRP5hOHyc3OFcH0ASslxTxe2i0tpGXfm+iyw4prVaUetD2fmEZ+JGqz77IXvJqPEKYOdutL60vqEwc81mrxtMmBori9LZ7DZ5R81nHUnVXQ3nHiqOJrbNzK13CXCrqjg97SSdBCt+B+BC8h9QZDc7eHVesWKxU6LcNMAddyoKa5uFmU4dWAJ2bsPHmtFMZBMLkAKBSUoCc1ieGoGYULthQqOiEIQCEIQCEIQCEIQCEIQCEIQCEIQCEKg4u4np2CkHOGNzpDWAxpqSdggvK1UMaXOIDWgkk6ADUlYO8fSTSLsNmLTHtPkT/KDCyVs4/wD2kObUq4Q4QaZ7LI5dVQ2q46NYSxxHItIc34q4LDiSzOtb3VS8h7zPNvgNwNFnHsttnPZ/Eb5OHuOYTm3Pa6JHqaoLZ0J/VpyU6vfTqEftLW57tyJ64Dr71R1o3y5om0USyB2nNOING8jUfFSw6laGH1TsiNWEBw8tR7lybaLNbGYQWvn2MRDumWsqktnCDmOxWaoWuGgcY9zhmga/h202cl9kqk9Jwu8wThculh4scCadqZD8xiGUHk5vzCiWfiOvQd6u0jFGU+0ORBGTgot8D1rTVA7pEu2IOUe9BbUWvtD8LNT7W8cgvSuEuCQ0Nc8QOe7vBQPRZdbCGOeJPq8fmYAlenl3JZtBTY1gDWiANAEqRrV2axQMaxdWsTg1PAVCBqdCISoEhCVCBUIQgEIQgEIQgEIQgEIQgEIQgEyvWaxpc8hrRqToFAvm+qVmbNQy46MHeP0C8p4n4sq2h5YM40YO6zq7mUGk4p431ZRdgaZGM5Odzw8gsS63tq5Yw87gmT7io9Cz7vOJx1J+Q5JK1jY7Vo9yuCNbLko1JkFp/hMfDRQKPDz6bsVOu4DlofDLIqydYntP4byP4T2m/HRI20uZ+8Zp7TDPmWn5EqiHa77qWYgVm+sad8OE9O13T7lKoXxZbSA1xbn7FUAT4E5H3qfQtLKk4SDlm0jMeLSJVbbuG6FWTh9WfzNyH9OnwQcbdwjSdnRLqZ1EZs8RuPeqpl8WmxvNKqfWN0zkmObHHMeBURlurWJ5YypiYdvZcOgPdPgn22matF1TZsH3kD5oC9WmrTdViQ0jtfzECPirStTDbqGUFxafHt5foh9EC6S7c4f+8Alt/wD7ZTA2FP8A60HpfowBwjkKLBHPTNehMYsH6K2Syf8ASYPv3L0RrVn9CNaugCUBOQACVCEAuVqtLKbS6o4NaNz8uarr7v5ln7PfqHRgPxcdgvOOI+JXSTVIcYyEiGyNA3/dmrJo2lTjEScFEluxL2tJ6wdELxStfTy4mTn1P1QrkR9KoQhZUIQhAIQhAIQhAIQudeu1jS55DWjMk6BB0WQ4n4zZRBZQILhq/wBlvhzKpuJ+MXVJp0JbT3d7TvoFirVWpzhqFok5AuAJPSTzVCW28KlodOJ0E5vPfdzj8o+KdZ6LWCGiPvVOawAZacv0STsFQ+UmLyTJG3VIBzy+9UDy7nkuZH2U7lI/uo1425tIZnMbcupQOq1W088gfKVS3hfJcIGQ+Kr7VbHVDriJ9y6WaybuzKCDbqJdSc47QRz1g/qrKkz/ANOd1BPucud4ZUX+C6U87ud0af8AqQFaiXXeXE5BlMNHhVEk/FaG4+H6ltsdOjRAxHCSSYADXiSTCjcP3VUtdjbQpRLhqcgAHzmvXeD7hFkotYMyAMTuZ6cgpaLPhu5WWSi2mzMgDE7mQI9yuAEymF1CgVKoF73xRsrMdd4aNhufALzC/vSda3PIsdn/AAx7Qcx7z1gEwg9eWZ4j4l9XNOzjE8DtP9lnQc3LzOwekqrVmlVqupOOUPAAPTFHZPjCbedseG4cmCBJEznnM8z4q4K++74e5zgZBkzPeJ3Llm7Xay85kmBGqkWqrJOE+fNQWUS52FgkqhuLqhaChwyS0EzJSJo+kkIQsgQhCAQhCAQhZ7iTihlmBYyH1eXst/m+iCyve96VmZiqnwaO87wC8m4p4sqWh2HYaUgcm9Xnmq29L5q2l5OImdanLpTGkddFGs9mDRlvnM6nckq4OBtlVpl9MFvNpIPhBmfeEOr2eoWl4aHt0L2gEZ7E5fFTiuNWgHagKjsTyXG0WkU2F7g4gbNaXHlkAo//AIfh/dOLOgOXu0S061YGHAOHMZGOuoPuCCRZLUKjA7C5oOzgWuyO4OifPJPHXTnpH91TXvfIbLKboJGvPwQSLfeYpTEF425eKyVpthe4EHJ5AM8yo9e0l5DjkQYPmka34VQgsLmZ2T0cQrfQQNfgOpVdc7f3g5Pdn9FZ4MkEC105pVejCrjhW532qy+qaQ3FiGIjIZjkpNyXC604mZtY4EOcBoDyndaJtvZY/wDhrE0E0uy+q4Yu2O80ARJG50ByhSjW8KcNsstNrG5wM3HUn5LV0acLzGlxTaW//IP6GH5Kzs3HdVv7xlNw3iWn4Ej4KYPQKtVrGlz3BrWiS4kAAcySvPuKfSW2mC2yMe//AFhTc4DqBEe/3LPcV3pXtziHVDTo5YaTciObnOMhzusCNoWSdw1hzo16rXfxHL3tgq4ONvvV9rcS6tRruJ/d1qZY6eTSSc/NVNVlJroqMq2Sps5pc9njHejwJUq8HOb2bfTxg5NtFOMYPUxDvAwVHq2h9JoDi202ZxhpMnD0a450njLLToqH2y0uADbUG16bu5XaQXN6hw70btd702y3k+gBTe71lF/cd+Xw5Dm0rlZrLDmimS6z1iAcWrc4JcNi3PMKTY7I1rCwjF28WcZCIwieZg+SCS2k5xLGiDvzWz4a4biIEk7qp4fsJe/G4mSRPmRMr2Ky2VtMYWDz3KzaKylcDQBLs+gyQrsUihZVeIQhaQIQhAJHOAEnIDdKvMPSXxHWbWNnpZMaAXAavJAdn0HJBbcT8ZQHMsxyAOKpGw1wD5rziu99ZxxZMnQntO6uM6dPfOi42e/KZyeSw9dFPpFrgCwhw6Gf8KjnTogbfpknYNj98k/ZId/vaFRyLfhz/sgroBmla375oOQH39UlSGgucYb1RaKraYlxGmk6ePuWTvq93PdsWxEcuSCRfV9ycI7hGRCzlaoT3jOE6+9KW5Hofqh7e94j5oELe90ePmuzx3//ANG/NNqDJ/i0qXTs5e57Wgkl9OPOUFjctLtVh/qHJbO5OH/WEGpkOX15KJdd2tsrX1axze8lrRm48mtG53nZdbRa6lQdrJm1MaeLz7Xnl0U3ehe3he9Okz1VjiYg1QOyzng/O7roOqy1e0NpQ0S579Gzm6dXE7DXM/EptW0ukspgF8ZzGGnO7uvTVMsljDZLpLjq87nqdvDZXoNfemA/jUnNb+ZpFQDLcNznyU2hWbUE0nBw0yz8jy8ColoAMhmHFkYdtO/WAdPDRQm2ZjyXFpD2g9oSHa6S3ffDnGUoL9o6T8t0EZxr97qmp16zBk5tZk5YobUgbSBBjSCAVMo3g0w0yx35KgwE9Gk5O8igLfYxUDs9ciDm0ztCzNnu40XVGu7r2wGkZTiBBneII55rYjT4LjabO1zSDn8vAoMoDk1gEBswBpnmferi7buLjJHkku+7QXnOYK2ty3QahAZ2Ru/w1DfqpQ67bofUHq6TvVnepE4B4c16JZ6JgTrv47rldthbTaA0fUqzYxZDBTQu8JVR0QhCAQhUPEvEjbK2GjHVIybnDZ0LvogsL1vWnZ2Yqro5NHeceQC8m4ht/wC01nVS0NxbDkAAJPOFyt95PrvL6ji9x9w5ADYKlt96YT6uiA+rv+Rn8x3OuSoiX3UpsbFRoLiOy2O0foOqoKNopyMNSpRd/FJb5FuYWis13hpxv7bzmXHn0GwUqvYadTJzNZyyI8jkqKmneloYJOCsz8zSHfEZhTrLxFRdAdiYcpBzH+PJJQuSlTdiYDMc8hzgJ1tsbSO21pA1c7IAeOqC2s5FQTSIcP4TPw1XC3WttEGe9y5LD17U1lQGzF7QIzxanmOQTrbb6lQ9s5nXqg63leLqjtSq6o3IrsxqSszsoOD297xHzTqg7/kU5ze94A/p9VcXPcj65cBkIYJ/pJjrH6oIVku59Zz2sEk4PATufivSLk4fp2dj6tUwB2nPI0gQA3rsBuSplgu6hZGYqpDZzDRm95AjIanbPQKrva8nWgjEMFNubKU6GO84+074DbrnsQn1XV6hqvBaO6xk9xmw5TuTz8Ao1ptRcfV0siO8/ZvRo3d+m/JdwI0KcxnSJzka57rQ40KeEBrREZ6mSdySd9fekrVi1wDRy1nU6NEau056ZrtVpu9g6b7RnkWnY9CojaRIh2Q/L3iZyLWmZwnLrtkMiHNlIHu4sIOokmZzII1M+15Dcp1QtwxGTSMJbmZGYaNJMbDmZXR8iCMxsBrkIhuoEkjtaZbap1CkeyXmT0iBJEgTrl+nuBlGyCQXuJOciTEmcw2YgA665qR+xMeIeMQ5OgjzB+8l2FLrAhcajznyCDt6wMgAZZZbAAaeCrLXekmGZ/f+VHr4qr8DNSfhvK0FluVtJskS7n9FBG4Qszn1jiHZLTMztmF6rdNGAABCyXBlnDqrvBeh2ahCl7V3otUhoSManhEKkTkIFQhCBF5B6U67adrJdIGBhkTlA1yXr68Z9NlP8YHnQPwD0GUdbnVAG0arcLpDnmCQNIB2PiptmsTaYDaYy3dufFYivdFan2mZ6ZtMH6p9k4grUjEyBsZB89veCtD0JlKIS4vsrJN4nbVEVS5sZzB882/QKys15CMTXNqtykEzl46jzQWlrrtptxVHYRnA9p3gFkL3vJ1bI5MGjfmeZXS2V3VXYnEk/ADkOSiVmQEFecipcdryUWpt4BTaeo8EDwz7+qSozI/e4UujQkwBqtfw/wAKY4NQTMZbc8+aaKW4OGHViS8ENIZ4nQn9IW6vfDd9kNWBjLm06YIy9Y8GJG4DWud/yrW3RcwYBksn6bqX/DWRg3tBcf8AlpPH+5Z7GauWs2qXGtUxPcQS4kFxjboOnuVnWuqRLDKyF3cM2qqwvosdGcEYpy5NbJjyKSjftps0NqiIMHFnpsSP8qjRusrgTl9B4rlhOnw+oTru4vpVBFUYTz1215xqrf8AZ21BLC1wJjrPiEFQ0DbpqioJiQdcsuXLkVMtFic3bL7hRXyNQct+aCO2z5kgAk89ffHgpDWnTSJzGmfLqhzgBnvn57/JMr1gAeSDpVqRuBuTHxVReNuBENzn58oUe0Wt1Qw0GNlOue6C54L9Ags+Drt7TqrxmZjorC9q+cN21PLp1KsaEMY4DLIDw5lVNSzuqPwUwXE6AaoNB6N6UvqO/hGfmvQ2NVHwncv7NSg5vdm47dGjwV+FAoCckCVAIQhAqRKkQIV5L6a2fiUj+ak5vvLh8160VjPSJws63Mpmm5rX0pgOkB0kHUAxEfFB49YrdTqMbheMWFstmDIGeSjWr1Jfgq4ZdESIznmn8ScKVaTialIsznE0AN12js+6Fm69mqAtlxOEyMWoOXPbIbqi4tPDrD3CW/EfFV110fV13NOcscJjwPyU2lxA5uVamR1b9D9VGoWhr7XibJBa7URngKotqdn3Ua3ANyGbjsPnyCsKjX4G4O8dzsI1T7vukuMMBcT3nlBlq9EtiVZXbZi9zQ0SStpQ4IFSC9pnmCQtbw7weyj3WmeZzKzyXFPwzwtEFwk/ovQ7tu0MAyUqx2INGimGGiTkBuiEYyFmeIbpo2urSfUbjFDFhaT2HF5b2nN3Aw5c55a2lotJqZDJvLn1d9PsJSbEx4k81m1Y5Ms+HMffQQuF53dQtDYtFNtSRGKCHZcnt7XxU8nw9+yG0HEnDGQnN0SeQyUV5rfPosY6XWOrhJ9h4A5nIjLllA8VirZd1usDu22o2NHAZHw2drsSvew3x++S51HEgtIBBGhEjzCs8jHjN18YnJtZoO08/I6HRXTq1Os3FTOx+4Wj4l4Dslem5zQbPVglvq4wkjTGwju5bRqvGWWirQeWyQ5pIcNsjB8itS6jcW2yGCdI6qnpUn134Bpv0AUN9+VKggz98itTwxZ8LHOdqSqh1K7mUhAGy72SphmBJ0j68lytdYu0ybz3P8vIdf8AK7XdSLsmiSTkAEFnYLO54iZc45nYdB06LW3JdQpjIZnU7nxS3HdQptE67+KvqVOFlT6TV2Ca0J4VQqEIQCEIQCEqEDSuVRsrskIQVVsu8PBkLF33wNSfJDAD/Dl8NF6MWrm6mg8HvPgd7ZwZ9Ij9cj8FRC4jReHOplpAd2swMwRoMt9l9F17A12oUF9yt2Cm1Xk3D1yPtAaQIZGZ5xsF6Nc/DrWAANj73V5ZbtDdlPZThURKNiaNlKZSAXUNToRES32ptGk+o7RjS4gamNAPE5LzO8b+qWkl4qdgHJtN5AZHMAghw5mCvR+Ig39lr482+qfImJ7JjPnML58tVvpseMZLXRk7Mb6Yhog9tYXWShjtdQPa3Mu3E5BrSP3hJMCczO65XdflKu7Cwua8tBw1G4SZ/KZwuPQGei8oo8RPdhZUcarWmWBziCObmO7r8uefUKxo25lTJr4P5Hw13g2TDvAEqcV16vhIyP8Afolk+9YS676tLSKdMl5OTWOGLPaNx5ELZUraGUg61ltJw7zp/C1yzPdnLIz5rNiuzzHn96b7pKxw65vOjdmjm76dEgtTYmm5ryYIc1wcxoOhBGq4jKSfEk7rNuLIbWp4gcRknU8/LZeRekO420ntrMgY3lp2DsiZHXIr2KjQL83ZM5bu+gXlvpZvalVqMosMupHMCMLRB7J66ZJ4S7pWUsbMwtrYh+EBtnPXkPv5rF2LUL0O4btNVjRENGv0Xa1hCo2J9Z0MGW52C2/D9xtpAbnmdf7Kfdt1NYBlorilShZBSpwu7QhoTgFQAJyEIBCEqAQkQgVCEIBIlQgSEkJyRA3Ckwp6EDYSwlQgRCVIgouN7YKVirSCcbfViI1flJnYar5y4jslR9QFjSQGgTtMlfUVusrKrCyq0PadWkZLA3/6P6Zl1leWO/8AreZaegdqPOU0eAtbVoOyxsO4BifEaHzVjZ77l8Pa4h2okQSebXZDyIHRay8LltFGRaqeJmzsIkH+dkj4LNV7qp1C4MJa4T2Tyn4+S0L66b9e2o0UqjgWnE3MOwxMZO7TRrkMuqtuIuKKtqawVoD2ExGVM5ZvA1x+MwJjdeb1ruqUyHETB18FdXLWfWa8POTS3DOcGCddSoNhwRfps9X1T59XVP8ARUOh8HaHrB5r1ey2Uuh1QZbMOp/m+iw/A/BDjhtFrENycylIlwyLXPI0bplqd1sb1tznSykf5nj9G/VcvKTda30peMuInNDqNlP4hBDqgzFOcuzzf+i8q/8AKlcuxNh5JJMmHEkySSdT1lev2S4RuFa0LmaNlZpceVXDwXXeR6wBg3zk+QC9Zum7G0mNa0ZAKZQsQboFMaxaZMYxdQEoCcAqABKhCAQhKgEIQgEiVCAQhCAQhCAQhCAQhCBEJUIESFKhBzcFEtFGVOITC1BnLbYDmsfe3C1N8kNwO5t0826L091JRa1iB2Wc+Lrw+28N1qM96pT5AYo6x3h5GFxuu6HuJFKmcznsBtmdl7PVuobLmy742V5U9Ky56NVtnpUXlsUmNZDAQCGgAYp1PwV3ZLEAu9nssKcympIWmU6K7BicAnALSGhqcAlQgEISoESoQgEIQgEIQgEJEIFQhCAQhCAQhCAQhCAQhCASIQgEhQhAhTShCBhTYSIQPaugQhA5KhCAQhCBUIQgEIQgEIQgEIQgEIQg/9k="/>
          <p:cNvSpPr>
            <a:spLocks noChangeAspect="1" noChangeArrowheads="1"/>
          </p:cNvSpPr>
          <p:nvPr/>
        </p:nvSpPr>
        <p:spPr bwMode="auto">
          <a:xfrm>
            <a:off x="307975" y="-1219200"/>
            <a:ext cx="381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6146" name="Picture 2" descr="http://upload.wikimedia.org/wikipedia/commons/4/4a/PS2_Ports_ATX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94" y="4437112"/>
            <a:ext cx="1224106" cy="2113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26484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 noGrp="1" noChangeArrowheads="1"/>
          </p:cNvSpPr>
          <p:nvPr>
            <p:ph type="title"/>
          </p:nvPr>
        </p:nvSpPr>
        <p:spPr>
          <a:xfrm>
            <a:off x="457200" y="-243408"/>
            <a:ext cx="8229600" cy="1268413"/>
          </a:xfrm>
        </p:spPr>
        <p:txBody>
          <a:bodyPr/>
          <a:lstStyle/>
          <a:p>
            <a:pPr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de-AT" dirty="0" smtClean="0">
                <a:latin typeface="Calibri" pitchFamily="34" charset="0"/>
              </a:rPr>
              <a:t>Externe Anschlüsse (Ports)</a:t>
            </a:r>
          </a:p>
        </p:txBody>
      </p:sp>
      <p:sp>
        <p:nvSpPr>
          <p:cNvPr id="17411" name="Foliennummernplatzhalter 5"/>
          <p:cNvSpPr>
            <a:spLocks noGrp="1"/>
          </p:cNvSpPr>
          <p:nvPr>
            <p:ph type="sldNum" sz="quarter" idx="12"/>
          </p:nvPr>
        </p:nvSpPr>
        <p:spPr bwMode="auto">
          <a:xfrm>
            <a:off x="8543925" y="6304235"/>
            <a:ext cx="561975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7F7F7F"/>
                </a:solidFill>
                <a:latin typeface="Century Gothic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fld id="{94E6A9BD-D282-454C-B7F5-1C8093D1BA4A}" type="slidenum">
              <a:rPr lang="en-GB" altLang="de-DE" sz="1200" smtClean="0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t>81</a:t>
            </a:fld>
            <a:endParaRPr lang="en-GB" altLang="de-DE" sz="1200" dirty="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50492" y="980728"/>
            <a:ext cx="8892480" cy="5866210"/>
          </a:xfrm>
        </p:spPr>
        <p:txBody>
          <a:bodyPr/>
          <a:lstStyle/>
          <a:p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Netzwerk (LAN, Ethernet, RJ45)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Physikalische Verbindung für kabelgebundene </a:t>
            </a:r>
            <a:r>
              <a:rPr lang="de-DE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Netzerke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(LAN)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Kupfer (</a:t>
            </a:r>
            <a:r>
              <a:rPr lang="de-DE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Twisted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-Pair)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Glasfaser</a:t>
            </a:r>
          </a:p>
          <a:p>
            <a:pPr lvl="1"/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Serielle Übertragung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Standards (Datenraten):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10-Base-T (10 Mbit/s)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100-Base-T (100 Mbit/s)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1000-Base-T (1000 Mbit/s)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10GBase-T (10 </a:t>
            </a:r>
            <a:r>
              <a:rPr lang="de-DE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Gbit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/s)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Verwendung</a:t>
            </a:r>
          </a:p>
          <a:p>
            <a:pPr lvl="2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Netzwerkanbindung</a:t>
            </a:r>
          </a:p>
          <a:p>
            <a:pPr marL="914400" lvl="2" indent="0">
              <a:buNone/>
            </a:pPr>
            <a:endParaRPr lang="de-DE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endParaRPr lang="de-DE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de-DE" sz="2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1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endParaRPr lang="de-AT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4557464" y="2021953"/>
            <a:ext cx="4191000" cy="4752977"/>
            <a:chOff x="4557464" y="2021953"/>
            <a:chExt cx="4191000" cy="4752977"/>
          </a:xfrm>
        </p:grpSpPr>
        <p:pic>
          <p:nvPicPr>
            <p:cNvPr id="5" name="Picture 2" descr="Intel_D945GCLF2_Handbuch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7464" y="2021953"/>
              <a:ext cx="4191000" cy="23431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http://www.car-pc.info/reviews/Intel_DQ45EK_Connectors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7464" y="4365104"/>
              <a:ext cx="4191000" cy="24098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http://www.homehoppers.de/assets/images/Anschlusse_Ruckseite.jpg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811" t="41259" r="38528" b="45417"/>
            <a:stretch/>
          </p:blipFill>
          <p:spPr bwMode="auto">
            <a:xfrm>
              <a:off x="7351493" y="5570017"/>
              <a:ext cx="388859" cy="4404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Ellipse 2"/>
          <p:cNvSpPr/>
          <p:nvPr/>
        </p:nvSpPr>
        <p:spPr>
          <a:xfrm>
            <a:off x="7099138" y="2215000"/>
            <a:ext cx="504056" cy="100811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AutoShape 10" descr="data:image/jpeg;base64,/9j/4AAQSkZJRgABAQAAAQABAAD/2wCEAAkGBxQSEhQUEBQVFRUUFhQYGBQYFBUXFBUWFBUWGBQUFBcYHCggGBolHRcVITEiJiksLi4uFx8zODMsNygtLisBCgoKDg0NFBAQFCwcHBwsLCwsLCwsLCwsLCwsLCwsLCwsLCwsLCwsLCwsLCwsLCwsLCwsLCwsLCwsLCwsLCwsLP/AABEIAMIBAwMBIgACEQEDEQH/xAAcAAABBQEBAQAAAAAAAAAAAAAAAQIEBQYDBwj/xABEEAABAwEGAwQIAwcCBAcAAAABAAIRAwQFEiExQQZRYSIycYEHE0KRocHR8CNSsRQzYnKS4fFjwiSCsrMVFiU1Q1Nz/8QAFwEBAQEBAAAAAAAAAAAAAAAAAAECA//EABwRAQEBAAIDAQAAAAAAAAAAAAABERIxAiFRQf/aAAwDAQACEQMRAD8A9wQhCAQhCAQhCAQhCAQhCAQhCAQhCAQhCAQhCAQqy979oWbKq8YjowEYz5clhOL+KatopersxNHWTizdyEjQIN3X4gszHYHVWg+ZA8SMlOs9oZUE03NcOYIP6L5vr3paqB/EZjb+bUf1D5q0uvirRw9bRP5hOHyc3OFcH0ASslxTxe2i0tpGXfm+iyw4prVaUetD2fmEZ+JGqz77IXvJqPEKYOdutL60vqEwc81mrxtMmBori9LZ7DZ5R81nHUnVXQ3nHiqOJrbNzK13CXCrqjg97SSdBCt+B+BC8h9QZDc7eHVesWKxU6LcNMAddyoKa5uFmU4dWAJ2bsPHmtFMZBMLkAKBSUoCc1ieGoGYULthQqOiEIQCEIQCEIQCEIQCEIQCEIQCEIQCEKg4u4np2CkHOGNzpDWAxpqSdggvK1UMaXOIDWgkk6ADUlYO8fSTSLsNmLTHtPkT/KDCyVs4/wD2kObUq4Q4QaZ7LI5dVQ2q46NYSxxHItIc34q4LDiSzOtb3VS8h7zPNvgNwNFnHsttnPZ/Eb5OHuOYTm3Pa6JHqaoLZ0J/VpyU6vfTqEftLW57tyJ64Dr71R1o3y5om0USyB2nNOING8jUfFSw6laGH1TsiNWEBw8tR7lybaLNbGYQWvn2MRDumWsqktnCDmOxWaoWuGgcY9zhmga/h202cl9kqk9Jwu8wThculh4scCadqZD8xiGUHk5vzCiWfiOvQd6u0jFGU+0ORBGTgot8D1rTVA7pEu2IOUe9BbUWvtD8LNT7W8cgvSuEuCQ0Nc8QOe7vBQPRZdbCGOeJPq8fmYAlenl3JZtBTY1gDWiANAEqRrV2axQMaxdWsTg1PAVCBqdCISoEhCVCBUIQgEIQgEIQgEIQgEIQgEIQgEyvWaxpc8hrRqToFAvm+qVmbNQy46MHeP0C8p4n4sq2h5YM40YO6zq7mUGk4p431ZRdgaZGM5Odzw8gsS63tq5Yw87gmT7io9Cz7vOJx1J+Q5JK1jY7Vo9yuCNbLko1JkFp/hMfDRQKPDz6bsVOu4DlofDLIqydYntP4byP4T2m/HRI20uZ+8Zp7TDPmWn5EqiHa77qWYgVm+sad8OE9O13T7lKoXxZbSA1xbn7FUAT4E5H3qfQtLKk4SDlm0jMeLSJVbbuG6FWTh9WfzNyH9OnwQcbdwjSdnRLqZ1EZs8RuPeqpl8WmxvNKqfWN0zkmObHHMeBURlurWJ5YypiYdvZcOgPdPgn22matF1TZsH3kD5oC9WmrTdViQ0jtfzECPirStTDbqGUFxafHt5foh9EC6S7c4f+8Alt/wD7ZTA2FP8A60HpfowBwjkKLBHPTNehMYsH6K2Syf8ASYPv3L0RrVn9CNaugCUBOQACVCEAuVqtLKbS6o4NaNz8uarr7v5ln7PfqHRgPxcdgvOOI+JXSTVIcYyEiGyNA3/dmrJo2lTjEScFEluxL2tJ6wdELxStfTy4mTn1P1QrkR9KoQhZUIQhAIQhAIQhAIQudeu1jS55DWjMk6BB0WQ4n4zZRBZQILhq/wBlvhzKpuJ+MXVJp0JbT3d7TvoFirVWpzhqFok5AuAJPSTzVCW28KlodOJ0E5vPfdzj8o+KdZ6LWCGiPvVOawAZacv0STsFQ+UmLyTJG3VIBzy+9UDy7nkuZH2U7lI/uo1425tIZnMbcupQOq1W088gfKVS3hfJcIGQ+Kr7VbHVDriJ9y6WaybuzKCDbqJdSc47QRz1g/qrKkz/ANOd1BPucud4ZUX+C6U87ud0af8AqQFaiXXeXE5BlMNHhVEk/FaG4+H6ltsdOjRAxHCSSYADXiSTCjcP3VUtdjbQpRLhqcgAHzmvXeD7hFkotYMyAMTuZ6cgpaLPhu5WWSi2mzMgDE7mQI9yuAEymF1CgVKoF73xRsrMdd4aNhufALzC/vSda3PIsdn/AAx7Qcx7z1gEwg9eWZ4j4l9XNOzjE8DtP9lnQc3LzOwekqrVmlVqupOOUPAAPTFHZPjCbedseG4cmCBJEznnM8z4q4K++74e5zgZBkzPeJ3Llm7Xay85kmBGqkWqrJOE+fNQWUS52FgkqhuLqhaChwyS0EzJSJo+kkIQsgQhCAQhCAQhZ7iTihlmBYyH1eXst/m+iCyve96VmZiqnwaO87wC8m4p4sqWh2HYaUgcm9Xnmq29L5q2l5OImdanLpTGkddFGs9mDRlvnM6nckq4OBtlVpl9MFvNpIPhBmfeEOr2eoWl4aHt0L2gEZ7E5fFTiuNWgHagKjsTyXG0WkU2F7g4gbNaXHlkAo//AIfh/dOLOgOXu0S061YGHAOHMZGOuoPuCCRZLUKjA7C5oOzgWuyO4OifPJPHXTnpH91TXvfIbLKboJGvPwQSLfeYpTEF425eKyVpthe4EHJ5AM8yo9e0l5DjkQYPmka34VQgsLmZ2T0cQrfQQNfgOpVdc7f3g5Pdn9FZ4MkEC105pVejCrjhW532qy+qaQ3FiGIjIZjkpNyXC604mZtY4EOcBoDyndaJtvZY/wDhrE0E0uy+q4Yu2O80ARJG50ByhSjW8KcNsstNrG5wM3HUn5LV0acLzGlxTaW//IP6GH5Kzs3HdVv7xlNw3iWn4Ej4KYPQKtVrGlz3BrWiS4kAAcySvPuKfSW2mC2yMe//AFhTc4DqBEe/3LPcV3pXtziHVDTo5YaTciObnOMhzusCNoWSdw1hzo16rXfxHL3tgq4ONvvV9rcS6tRruJ/d1qZY6eTSSc/NVNVlJroqMq2Sps5pc9njHejwJUq8HOb2bfTxg5NtFOMYPUxDvAwVHq2h9JoDi202ZxhpMnD0a450njLLToqH2y0uADbUG16bu5XaQXN6hw70btd702y3k+gBTe71lF/cd+Xw5Dm0rlZrLDmimS6z1iAcWrc4JcNi3PMKTY7I1rCwjF28WcZCIwieZg+SCS2k5xLGiDvzWz4a4biIEk7qp4fsJe/G4mSRPmRMr2Ky2VtMYWDz3KzaKylcDQBLs+gyQrsUihZVeIQhaQIQhAJHOAEnIDdKvMPSXxHWbWNnpZMaAXAavJAdn0HJBbcT8ZQHMsxyAOKpGw1wD5rziu99ZxxZMnQntO6uM6dPfOi42e/KZyeSw9dFPpFrgCwhw6Gf8KjnTogbfpknYNj98k/ZId/vaFRyLfhz/sgroBmla375oOQH39UlSGgucYb1RaKraYlxGmk6ePuWTvq93PdsWxEcuSCRfV9ycI7hGRCzlaoT3jOE6+9KW5Hofqh7e94j5oELe90ePmuzx3//ANG/NNqDJ/i0qXTs5e57Wgkl9OPOUFjctLtVh/qHJbO5OH/WEGpkOX15KJdd2tsrX1axze8lrRm48mtG53nZdbRa6lQdrJm1MaeLz7Xnl0U3ehe3he9Okz1VjiYg1QOyzng/O7roOqy1e0NpQ0S579Gzm6dXE7DXM/EptW0ukspgF8ZzGGnO7uvTVMsljDZLpLjq87nqdvDZXoNfemA/jUnNb+ZpFQDLcNznyU2hWbUE0nBw0yz8jy8ColoAMhmHFkYdtO/WAdPDRQm2ZjyXFpD2g9oSHa6S3ffDnGUoL9o6T8t0EZxr97qmp16zBk5tZk5YobUgbSBBjSCAVMo3g0w0yx35KgwE9Gk5O8igLfYxUDs9ciDm0ztCzNnu40XVGu7r2wGkZTiBBneII55rYjT4LjabO1zSDn8vAoMoDk1gEBswBpnmferi7buLjJHkku+7QXnOYK2ty3QahAZ2Ru/w1DfqpQ67bofUHq6TvVnepE4B4c16JZ6JgTrv47rldthbTaA0fUqzYxZDBTQu8JVR0QhCAQhUPEvEjbK2GjHVIybnDZ0LvogsL1vWnZ2Yqro5NHeceQC8m4ht/wC01nVS0NxbDkAAJPOFyt95PrvL6ji9x9w5ADYKlt96YT6uiA+rv+Rn8x3OuSoiX3UpsbFRoLiOy2O0foOqoKNopyMNSpRd/FJb5FuYWis13hpxv7bzmXHn0GwUqvYadTJzNZyyI8jkqKmneloYJOCsz8zSHfEZhTrLxFRdAdiYcpBzH+PJJQuSlTdiYDMc8hzgJ1tsbSO21pA1c7IAeOqC2s5FQTSIcP4TPw1XC3WttEGe9y5LD17U1lQGzF7QIzxanmOQTrbb6lQ9s5nXqg63leLqjtSq6o3IrsxqSszsoOD297xHzTqg7/kU5ze94A/p9VcXPcj65cBkIYJ/pJjrH6oIVku59Zz2sEk4PATufivSLk4fp2dj6tUwB2nPI0gQA3rsBuSplgu6hZGYqpDZzDRm95AjIanbPQKrva8nWgjEMFNubKU6GO84+074DbrnsQn1XV6hqvBaO6xk9xmw5TuTz8Ao1ptRcfV0siO8/ZvRo3d+m/JdwI0KcxnSJzka57rQ40KeEBrREZ6mSdySd9fekrVi1wDRy1nU6NEau056ZrtVpu9g6b7RnkWnY9CojaRIh2Q/L3iZyLWmZwnLrtkMiHNlIHu4sIOokmZzII1M+15Dcp1QtwxGTSMJbmZGYaNJMbDmZXR8iCMxsBrkIhuoEkjtaZbap1CkeyXmT0iBJEgTrl+nuBlGyCQXuJOciTEmcw2YgA665qR+xMeIeMQ5OgjzB+8l2FLrAhcajznyCDt6wMgAZZZbAAaeCrLXekmGZ/f+VHr4qr8DNSfhvK0FluVtJskS7n9FBG4Qszn1jiHZLTMztmF6rdNGAABCyXBlnDqrvBeh2ahCl7V3otUhoSManhEKkTkIFQhCBF5B6U67adrJdIGBhkTlA1yXr68Z9NlP8YHnQPwD0GUdbnVAG0arcLpDnmCQNIB2PiptmsTaYDaYy3dufFYivdFan2mZ6ZtMH6p9k4grUjEyBsZB89veCtD0JlKIS4vsrJN4nbVEVS5sZzB882/QKys15CMTXNqtykEzl46jzQWlrrtptxVHYRnA9p3gFkL3vJ1bI5MGjfmeZXS2V3VXYnEk/ADkOSiVmQEFecipcdryUWpt4BTaeo8EDwz7+qSozI/e4UujQkwBqtfw/wAKY4NQTMZbc8+aaKW4OGHViS8ENIZ4nQn9IW6vfDd9kNWBjLm06YIy9Y8GJG4DWud/yrW3RcwYBksn6bqX/DWRg3tBcf8AlpPH+5Z7GauWs2qXGtUxPcQS4kFxjboOnuVnWuqRLDKyF3cM2qqwvosdGcEYpy5NbJjyKSjftps0NqiIMHFnpsSP8qjRusrgTl9B4rlhOnw+oTru4vpVBFUYTz1215xqrf8AZ21BLC1wJjrPiEFQ0DbpqioJiQdcsuXLkVMtFic3bL7hRXyNQct+aCO2z5kgAk89ffHgpDWnTSJzGmfLqhzgBnvn57/JMr1gAeSDpVqRuBuTHxVReNuBENzn58oUe0Wt1Qw0GNlOue6C54L9Ags+Drt7TqrxmZjorC9q+cN21PLp1KsaEMY4DLIDw5lVNSzuqPwUwXE6AaoNB6N6UvqO/hGfmvQ2NVHwncv7NSg5vdm47dGjwV+FAoCckCVAIQhAqRKkQIV5L6a2fiUj+ak5vvLh8160VjPSJws63Mpmm5rX0pgOkB0kHUAxEfFB49YrdTqMbheMWFstmDIGeSjWr1Jfgq4ZdESIznmn8ScKVaTialIsznE0AN12js+6Fm69mqAtlxOEyMWoOXPbIbqi4tPDrD3CW/EfFV110fV13NOcscJjwPyU2lxA5uVamR1b9D9VGoWhr7XibJBa7URngKotqdn3Ua3ANyGbjsPnyCsKjX4G4O8dzsI1T7vukuMMBcT3nlBlq9EtiVZXbZi9zQ0SStpQ4IFSC9pnmCQtbw7weyj3WmeZzKzyXFPwzwtEFwk/ovQ7tu0MAyUqx2INGimGGiTkBuiEYyFmeIbpo2urSfUbjFDFhaT2HF5b2nN3Aw5c55a2lotJqZDJvLn1d9PsJSbEx4k81m1Y5Ms+HMffQQuF53dQtDYtFNtSRGKCHZcnt7XxU8nw9+yG0HEnDGQnN0SeQyUV5rfPosY6XWOrhJ9h4A5nIjLllA8VirZd1usDu22o2NHAZHw2drsSvew3x++S51HEgtIBBGhEjzCs8jHjN18YnJtZoO08/I6HRXTq1Os3FTOx+4Wj4l4Dslem5zQbPVglvq4wkjTGwju5bRqvGWWirQeWyQ5pIcNsjB8itS6jcW2yGCdI6qnpUn134Bpv0AUN9+VKggz98itTwxZ8LHOdqSqh1K7mUhAGy72SphmBJ0j68lytdYu0ybz3P8vIdf8AK7XdSLsmiSTkAEFnYLO54iZc45nYdB06LW3JdQpjIZnU7nxS3HdQptE67+KvqVOFlT6TV2Ca0J4VQqEIQCEIQCEqEDSuVRsrskIQVVsu8PBkLF33wNSfJDAD/Dl8NF6MWrm6mg8HvPgd7ZwZ9Ij9cj8FRC4jReHOplpAd2swMwRoMt9l9F17A12oUF9yt2Cm1Xk3D1yPtAaQIZGZ5xsF6Nc/DrWAANj73V5ZbtDdlPZThURKNiaNlKZSAXUNToRES32ptGk+o7RjS4gamNAPE5LzO8b+qWkl4qdgHJtN5AZHMAghw5mCvR+Ig39lr482+qfImJ7JjPnML58tVvpseMZLXRk7Mb6Yhog9tYXWShjtdQPa3Mu3E5BrSP3hJMCczO65XdflKu7Cwua8tBw1G4SZ/KZwuPQGei8oo8RPdhZUcarWmWBziCObmO7r8uefUKxo25lTJr4P5Hw13g2TDvAEqcV16vhIyP8Afolk+9YS676tLSKdMl5OTWOGLPaNx5ELZUraGUg61ltJw7zp/C1yzPdnLIz5rNiuzzHn96b7pKxw65vOjdmjm76dEgtTYmm5ryYIc1wcxoOhBGq4jKSfEk7rNuLIbWp4gcRknU8/LZeRekO420ntrMgY3lp2DsiZHXIr2KjQL83ZM5bu+gXlvpZvalVqMosMupHMCMLRB7J66ZJ4S7pWUsbMwtrYh+EBtnPXkPv5rF2LUL0O4btNVjRENGv0Xa1hCo2J9Z0MGW52C2/D9xtpAbnmdf7Kfdt1NYBlorilShZBSpwu7QhoTgFQAJyEIBCEqAQkQgVCEIBIlQgSEkJyRA3Ckwp6EDYSwlQgRCVIgouN7YKVirSCcbfViI1flJnYar5y4jslR9QFjSQGgTtMlfUVusrKrCyq0PadWkZLA3/6P6Zl1leWO/8AreZaegdqPOU0eAtbVoOyxsO4BifEaHzVjZ77l8Pa4h2okQSebXZDyIHRay8LltFGRaqeJmzsIkH+dkj4LNV7qp1C4MJa4T2Tyn4+S0L66b9e2o0UqjgWnE3MOwxMZO7TRrkMuqtuIuKKtqawVoD2ExGVM5ZvA1x+MwJjdeb1ruqUyHETB18FdXLWfWa8POTS3DOcGCddSoNhwRfps9X1T59XVP8ARUOh8HaHrB5r1ey2Uuh1QZbMOp/m+iw/A/BDjhtFrENycylIlwyLXPI0bplqd1sb1tznSykf5nj9G/VcvKTda30peMuInNDqNlP4hBDqgzFOcuzzf+i8q/8AKlcuxNh5JJMmHEkySSdT1lev2S4RuFa0LmaNlZpceVXDwXXeR6wBg3zk+QC9Zum7G0mNa0ZAKZQsQboFMaxaZMYxdQEoCcAqABKhCAQhKgEIQgEiVCAQhCAQhCAQhCAQhCBEJUIESFKhBzcFEtFGVOITC1BnLbYDmsfe3C1N8kNwO5t0826L091JRa1iB2Wc+Lrw+28N1qM96pT5AYo6x3h5GFxuu6HuJFKmcznsBtmdl7PVuobLmy742V5U9Ky56NVtnpUXlsUmNZDAQCGgAYp1PwV3ZLEAu9nssKcympIWmU6K7BicAnALSGhqcAlQgEISoESoQgEIQgEIQgEJEIFQhCAQhCAQhCAQhCAQhCASIQgEhQhAhTShCBhTYSIQPaugQhA5KhCAQhCBUIQgEIQgEIQgEIQgEIQg/9k="/>
          <p:cNvSpPr>
            <a:spLocks noChangeAspect="1" noChangeArrowheads="1"/>
          </p:cNvSpPr>
          <p:nvPr/>
        </p:nvSpPr>
        <p:spPr bwMode="auto">
          <a:xfrm>
            <a:off x="307975" y="-1219200"/>
            <a:ext cx="381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" name="AutoShape 2" descr="Bildergebnis für EThernet schnittstell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" name="AutoShape 4" descr="Bildergebnis für EThernet schnittstell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5" name="Ellipse 14"/>
          <p:cNvSpPr/>
          <p:nvPr/>
        </p:nvSpPr>
        <p:spPr>
          <a:xfrm>
            <a:off x="6804248" y="4509120"/>
            <a:ext cx="691104" cy="113477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176" name="Picture 8" descr="http://ecx.images-amazon.com/images/I/81ZARQloyvL._SL1500_.jpg"/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1308" y="4829675"/>
            <a:ext cx="1763050" cy="176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130240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8" name="Picture 6" descr="http://www.hisdigital.com/UserFiles/product/s-video_composite_1_1600.jpg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85682">
            <a:off x="2564231" y="5530628"/>
            <a:ext cx="2255575" cy="1220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433" name="Rectangle 1"/>
          <p:cNvSpPr>
            <a:spLocks noGrp="1" noChangeArrowheads="1"/>
          </p:cNvSpPr>
          <p:nvPr>
            <p:ph type="title"/>
          </p:nvPr>
        </p:nvSpPr>
        <p:spPr>
          <a:xfrm>
            <a:off x="460375" y="-144463"/>
            <a:ext cx="8229600" cy="1125191"/>
          </a:xfrm>
        </p:spPr>
        <p:txBody>
          <a:bodyPr/>
          <a:lstStyle/>
          <a:p>
            <a:pPr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de-AT" dirty="0" smtClean="0">
                <a:latin typeface="Calibri" pitchFamily="34" charset="0"/>
              </a:rPr>
              <a:t>Externe Anschlüsse (Ports)</a:t>
            </a:r>
          </a:p>
        </p:txBody>
      </p:sp>
      <p:sp>
        <p:nvSpPr>
          <p:cNvPr id="17411" name="Foliennummernplatzhalter 5"/>
          <p:cNvSpPr>
            <a:spLocks noGrp="1"/>
          </p:cNvSpPr>
          <p:nvPr>
            <p:ph type="sldNum" sz="quarter" idx="12"/>
          </p:nvPr>
        </p:nvSpPr>
        <p:spPr bwMode="auto">
          <a:xfrm>
            <a:off x="8543925" y="6304235"/>
            <a:ext cx="561975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7F7F7F"/>
                </a:solidFill>
                <a:latin typeface="Century Gothic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fld id="{94E6A9BD-D282-454C-B7F5-1C8093D1BA4A}" type="slidenum">
              <a:rPr lang="en-GB" altLang="de-DE" sz="1200" smtClean="0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t>82</a:t>
            </a:fld>
            <a:endParaRPr lang="en-GB" altLang="de-DE" sz="1200" dirty="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50492" y="980728"/>
            <a:ext cx="8892480" cy="5794202"/>
          </a:xfrm>
        </p:spPr>
        <p:txBody>
          <a:bodyPr/>
          <a:lstStyle/>
          <a:p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Audio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Zur Übertragung eines analogen Audio(Ton-)</a:t>
            </a:r>
            <a:r>
              <a:rPr lang="de-DE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signals</a:t>
            </a:r>
            <a:endParaRPr lang="de-DE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de-DE" sz="2000" dirty="0" smtClean="0">
                <a:solidFill>
                  <a:srgbClr val="FF0000"/>
                </a:solidFill>
              </a:rPr>
              <a:t>Rot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: Mikrofon</a:t>
            </a:r>
          </a:p>
          <a:p>
            <a:pPr lvl="1"/>
            <a:r>
              <a:rPr lang="de-DE" sz="2000" dirty="0" smtClean="0">
                <a:solidFill>
                  <a:srgbClr val="00B050"/>
                </a:solidFill>
              </a:rPr>
              <a:t>Grün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: Lautsprecher (Speaker)</a:t>
            </a:r>
          </a:p>
          <a:p>
            <a:pPr lvl="1"/>
            <a:r>
              <a:rPr lang="de-DE" sz="2000" dirty="0" smtClean="0">
                <a:solidFill>
                  <a:srgbClr val="00B0F0"/>
                </a:solidFill>
              </a:rPr>
              <a:t>Blau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: Audio-In (z.B.: Audio-Aus-</a:t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gang eines anderen Gerätes)</a:t>
            </a:r>
          </a:p>
          <a:p>
            <a:pPr marL="457200" lvl="1" indent="0">
              <a:buNone/>
            </a:pPr>
            <a:endParaRPr lang="de-DE" sz="11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de-DE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S-Video</a:t>
            </a:r>
          </a:p>
          <a:p>
            <a:pPr lvl="1"/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Übertragung von 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Bildinformation</a:t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Farb- u. Helligkeitsinformation)</a:t>
            </a:r>
          </a:p>
          <a:p>
            <a:pPr lvl="1"/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Zum Anschluss von Fernseh- u.</a:t>
            </a:r>
            <a:b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Videogeräten (Kameras, etc.)</a:t>
            </a:r>
          </a:p>
          <a:p>
            <a:pPr lvl="1"/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Wird heute von HDMI 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/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verdrängt.		</a:t>
            </a:r>
          </a:p>
          <a:p>
            <a:pPr marL="457200" lvl="1" indent="0">
              <a:buNone/>
            </a:pPr>
            <a:endParaRPr lang="de-DE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1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endParaRPr lang="de-AT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4557464" y="2021953"/>
            <a:ext cx="4191000" cy="4752977"/>
            <a:chOff x="4557464" y="2021953"/>
            <a:chExt cx="4191000" cy="4752977"/>
          </a:xfrm>
        </p:grpSpPr>
        <p:pic>
          <p:nvPicPr>
            <p:cNvPr id="5" name="Picture 2" descr="Intel_D945GCLF2_Handbuch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7464" y="2021953"/>
              <a:ext cx="4191000" cy="23431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http://www.car-pc.info/reviews/Intel_DQ45EK_Connectors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7464" y="4365104"/>
              <a:ext cx="4191000" cy="24098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http://www.homehoppers.de/assets/images/Anschlusse_Ruckseite.jpg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811" t="41259" r="38528" b="45417"/>
            <a:stretch/>
          </p:blipFill>
          <p:spPr bwMode="auto">
            <a:xfrm>
              <a:off x="7351493" y="5570017"/>
              <a:ext cx="388859" cy="4404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Ellipse 2"/>
          <p:cNvSpPr/>
          <p:nvPr/>
        </p:nvSpPr>
        <p:spPr>
          <a:xfrm>
            <a:off x="7852094" y="2420888"/>
            <a:ext cx="280572" cy="12241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AutoShape 2" descr="Bildergebnis für EThernet schnittstell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" name="AutoShape 4" descr="Bildergebnis für EThernet schnittstell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8194" name="Picture 2" descr="http://res2.windows.microsoft.com/resbox/de/windows%207/main/8440e487-7ae3-427b-a9b7-c861a5521758_0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3265535"/>
            <a:ext cx="1944216" cy="1057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Ellipse 20"/>
          <p:cNvSpPr/>
          <p:nvPr/>
        </p:nvSpPr>
        <p:spPr>
          <a:xfrm>
            <a:off x="7492054" y="3193528"/>
            <a:ext cx="360040" cy="45149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953106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 noGrp="1" noChangeArrowheads="1"/>
          </p:cNvSpPr>
          <p:nvPr>
            <p:ph type="title"/>
          </p:nvPr>
        </p:nvSpPr>
        <p:spPr>
          <a:xfrm>
            <a:off x="460375" y="-144463"/>
            <a:ext cx="8229600" cy="1125191"/>
          </a:xfrm>
        </p:spPr>
        <p:txBody>
          <a:bodyPr/>
          <a:lstStyle/>
          <a:p>
            <a:pPr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de-AT" dirty="0" smtClean="0">
                <a:latin typeface="Calibri" pitchFamily="34" charset="0"/>
              </a:rPr>
              <a:t>Externe Anschlüsse (Ports)</a:t>
            </a:r>
          </a:p>
        </p:txBody>
      </p:sp>
      <p:sp>
        <p:nvSpPr>
          <p:cNvPr id="17411" name="Foliennummernplatzhalter 5"/>
          <p:cNvSpPr>
            <a:spLocks noGrp="1"/>
          </p:cNvSpPr>
          <p:nvPr>
            <p:ph type="sldNum" sz="quarter" idx="12"/>
          </p:nvPr>
        </p:nvSpPr>
        <p:spPr bwMode="auto">
          <a:xfrm>
            <a:off x="8543925" y="6304235"/>
            <a:ext cx="561975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7F7F7F"/>
                </a:solidFill>
                <a:latin typeface="Century Gothic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fld id="{94E6A9BD-D282-454C-B7F5-1C8093D1BA4A}" type="slidenum">
              <a:rPr lang="en-GB" altLang="de-DE" sz="1200" smtClean="0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t>83</a:t>
            </a:fld>
            <a:endParaRPr lang="en-GB" altLang="de-DE" sz="1200" dirty="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0" y="980728"/>
            <a:ext cx="8892480" cy="5866210"/>
          </a:xfrm>
        </p:spPr>
        <p:txBody>
          <a:bodyPr/>
          <a:lstStyle/>
          <a:p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VGA (Video Graphics Array)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Analoger Bildübertragungsstandard zwischen Grafikkarte und Monitor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Röhrenbildschirme verarbeiten</a:t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analoge Signale</a:t>
            </a: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15-poliger </a:t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Stecker</a:t>
            </a:r>
          </a:p>
          <a:p>
            <a:pPr marL="457200" lvl="1" indent="0">
              <a:buNone/>
            </a:pPr>
            <a:endParaRPr lang="de-DE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DVI (Digital Visual Interface)</a:t>
            </a:r>
            <a:endParaRPr lang="de-DE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Serielle Übertragung von digitalen</a:t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Videodaten</a:t>
            </a:r>
            <a:endParaRPr lang="de-DE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Zum Anschluss von 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modernen </a:t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TFT-Monitoren an die Grafikkarte</a:t>
            </a:r>
            <a:endParaRPr lang="de-DE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Wird 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verstärkt </a:t>
            </a:r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von 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/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HDMI </a:t>
            </a:r>
            <a:r>
              <a:rPr lang="de-DE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ver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drängt.</a:t>
            </a:r>
            <a:endParaRPr lang="de-DE" sz="2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1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endParaRPr lang="de-AT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4860032" y="1988840"/>
            <a:ext cx="4191000" cy="4752977"/>
            <a:chOff x="4557464" y="2021953"/>
            <a:chExt cx="4191000" cy="4752977"/>
          </a:xfrm>
        </p:grpSpPr>
        <p:pic>
          <p:nvPicPr>
            <p:cNvPr id="5" name="Picture 2" descr="Intel_D945GCLF2_Handbuch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7464" y="2021953"/>
              <a:ext cx="4191000" cy="23431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http://www.car-pc.info/reviews/Intel_DQ45EK_Connectors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7464" y="4365104"/>
              <a:ext cx="4191000" cy="24098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http://www.homehoppers.de/assets/images/Anschlusse_Ruckseite.jpg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811" t="41259" r="38528" b="45417"/>
            <a:stretch/>
          </p:blipFill>
          <p:spPr bwMode="auto">
            <a:xfrm>
              <a:off x="7351493" y="5570017"/>
              <a:ext cx="388859" cy="4404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Ellipse 2"/>
          <p:cNvSpPr/>
          <p:nvPr/>
        </p:nvSpPr>
        <p:spPr>
          <a:xfrm rot="5400000">
            <a:off x="6551100" y="2938483"/>
            <a:ext cx="391256" cy="79208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AutoShape 2" descr="Bildergebnis für EThernet schnittstell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" name="AutoShape 4" descr="Bildergebnis für EThernet schnittstell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218" name="Picture 2" descr="http://www.solocompu.com.ar/img/cables/vista-del-cable-y-conectores-vga-de-2-metros.jpg"/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2230396"/>
            <a:ext cx="2034136" cy="1414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Ellipse 13"/>
          <p:cNvSpPr/>
          <p:nvPr/>
        </p:nvSpPr>
        <p:spPr>
          <a:xfrm rot="5400000">
            <a:off x="4650895" y="5052337"/>
            <a:ext cx="2009909" cy="12241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220" name="Picture 4" descr="http://mwiz.com/store/images/videoguide/DVI-2.jpg"/>
          <p:cNvPicPr>
            <a:picLocks noChangeAspect="1" noChangeArrowheads="1"/>
          </p:cNvPicPr>
          <p:nvPr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3683" y="5664405"/>
            <a:ext cx="2854342" cy="1220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235817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 noGrp="1" noChangeArrowheads="1"/>
          </p:cNvSpPr>
          <p:nvPr>
            <p:ph type="title"/>
          </p:nvPr>
        </p:nvSpPr>
        <p:spPr>
          <a:xfrm>
            <a:off x="460375" y="-144463"/>
            <a:ext cx="8229600" cy="1053183"/>
          </a:xfrm>
        </p:spPr>
        <p:txBody>
          <a:bodyPr/>
          <a:lstStyle/>
          <a:p>
            <a:pPr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de-AT" dirty="0" smtClean="0">
                <a:latin typeface="Calibri" pitchFamily="34" charset="0"/>
              </a:rPr>
              <a:t>Externe Anschlüsse (Ports)</a:t>
            </a:r>
          </a:p>
        </p:txBody>
      </p:sp>
      <p:sp>
        <p:nvSpPr>
          <p:cNvPr id="17411" name="Foliennummernplatzhalter 5"/>
          <p:cNvSpPr>
            <a:spLocks noGrp="1"/>
          </p:cNvSpPr>
          <p:nvPr>
            <p:ph type="sldNum" sz="quarter" idx="12"/>
          </p:nvPr>
        </p:nvSpPr>
        <p:spPr bwMode="auto">
          <a:xfrm>
            <a:off x="8543925" y="6304235"/>
            <a:ext cx="561975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7F7F7F"/>
                </a:solidFill>
                <a:latin typeface="Century Gothic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fld id="{94E6A9BD-D282-454C-B7F5-1C8093D1BA4A}" type="slidenum">
              <a:rPr lang="en-GB" altLang="de-DE" sz="1200" smtClean="0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t>84</a:t>
            </a:fld>
            <a:endParaRPr lang="en-GB" altLang="de-DE" sz="1200" dirty="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0" y="980728"/>
            <a:ext cx="9144000" cy="5866210"/>
          </a:xfrm>
        </p:spPr>
        <p:txBody>
          <a:bodyPr/>
          <a:lstStyle/>
          <a:p>
            <a:r>
              <a:rPr lang="de-DE" sz="2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eSATA</a:t>
            </a:r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(Ext. Serial </a:t>
            </a:r>
            <a:r>
              <a:rPr lang="de-DE" sz="2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Advanced</a:t>
            </a:r>
            <a:r>
              <a:rPr lang="de-DE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Technology Attachment)</a:t>
            </a:r>
          </a:p>
          <a:p>
            <a:pPr marL="623888" lvl="1" indent="-268288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S-ATA wurde für den Anschluss von Geräten innerhalb des Rechners geschaffen (Nachfolge von ATA)</a:t>
            </a:r>
          </a:p>
          <a:p>
            <a:pPr marL="623888" lvl="1" indent="-268288">
              <a:buNone/>
            </a:pPr>
            <a:endParaRPr lang="de-DE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623888" lvl="1" indent="-268288">
              <a:buNone/>
            </a:pPr>
            <a:endParaRPr lang="de-DE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623888" lvl="1" indent="-268288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Danach wurde diese interne Schnitt-</a:t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stelle auch als ex-</a:t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terne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Anbindung </a:t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nach außen </a:t>
            </a:r>
            <a:b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geführt (</a:t>
            </a:r>
            <a:r>
              <a:rPr lang="de-DE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eSATA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).</a:t>
            </a:r>
          </a:p>
          <a:p>
            <a:pPr marL="623888" lvl="1" indent="-268288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Datenraten (pro </a:t>
            </a:r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Richtung</a:t>
            </a:r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):</a:t>
            </a:r>
            <a:endParaRPr lang="de-DE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023938" lvl="2" indent="-268288"/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1.5 </a:t>
            </a:r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 3.0 </a:t>
            </a:r>
            <a:r>
              <a:rPr lang="de-DE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Gbit</a:t>
            </a:r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/s</a:t>
            </a:r>
          </a:p>
          <a:p>
            <a:pPr marL="1023938" lvl="2" indent="-268288"/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6.0 </a:t>
            </a:r>
            <a:r>
              <a:rPr lang="de-DE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Gbit</a:t>
            </a:r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/s (</a:t>
            </a:r>
            <a:r>
              <a:rPr lang="de-DE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für SSD-Disks</a:t>
            </a:r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 marL="1023938" lvl="2" indent="-268288"/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8/16 </a:t>
            </a:r>
            <a:r>
              <a:rPr lang="de-DE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Gbit</a:t>
            </a:r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/s (SATA Express)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623888" lvl="1" indent="-268288"/>
            <a:r>
              <a:rPr lang="de-DE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Verwendung:</a:t>
            </a:r>
          </a:p>
          <a:p>
            <a:pPr marL="1023938" lvl="2" indent="-268288"/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Externe </a:t>
            </a:r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Festplatten</a:t>
            </a:r>
          </a:p>
          <a:p>
            <a:pPr marL="1023938" lvl="2" indent="-268288"/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Optische Laufwerke (DVD, Blu-Ray)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023938" lvl="2" indent="-268288"/>
            <a:endParaRPr lang="de-DE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623888" lvl="1" indent="-268288"/>
            <a:endParaRPr lang="de-DE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623888" lvl="1" indent="-268288"/>
            <a:endParaRPr lang="de-DE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623888" lvl="1" indent="-268288"/>
            <a:endParaRPr lang="de-DE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endParaRPr lang="de-DE" sz="1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endParaRPr lang="de-AT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4860032" y="1988840"/>
            <a:ext cx="4191000" cy="4752977"/>
            <a:chOff x="4557464" y="2021953"/>
            <a:chExt cx="4191000" cy="4752977"/>
          </a:xfrm>
        </p:grpSpPr>
        <p:pic>
          <p:nvPicPr>
            <p:cNvPr id="5" name="Picture 2" descr="Intel_D945GCLF2_Handbuch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7464" y="2021953"/>
              <a:ext cx="4191000" cy="23431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http://www.car-pc.info/reviews/Intel_DQ45EK_Connectors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7464" y="4365104"/>
              <a:ext cx="4191000" cy="24098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http://www.homehoppers.de/assets/images/Anschlusse_Ruckseite.jpg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811" t="41259" r="38528" b="45417"/>
            <a:stretch/>
          </p:blipFill>
          <p:spPr bwMode="auto">
            <a:xfrm>
              <a:off x="7351493" y="5570017"/>
              <a:ext cx="388859" cy="4404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AutoShape 2" descr="Bildergebnis für EThernet schnittstell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" name="AutoShape 4" descr="Bildergebnis für EThernet schnittstell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4" name="Ellipse 13"/>
          <p:cNvSpPr/>
          <p:nvPr/>
        </p:nvSpPr>
        <p:spPr>
          <a:xfrm rot="5400000">
            <a:off x="6535085" y="5726599"/>
            <a:ext cx="844424" cy="59412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1" name="Gruppieren 10"/>
          <p:cNvGrpSpPr/>
          <p:nvPr/>
        </p:nvGrpSpPr>
        <p:grpSpPr>
          <a:xfrm>
            <a:off x="827584" y="2164768"/>
            <a:ext cx="1520540" cy="727902"/>
            <a:chOff x="3203848" y="1801571"/>
            <a:chExt cx="1520540" cy="727902"/>
          </a:xfrm>
        </p:grpSpPr>
        <p:pic>
          <p:nvPicPr>
            <p:cNvPr id="10242" name="Picture 2" descr="http://upload.wikimedia.org/wikipedia/commons/thumb/6/61/IDE_cable_40_pin_%26_80_pin.jpg/1024px-IDE_cable_40_pin_%26_80_pin.jpg"/>
            <p:cNvPicPr>
              <a:picLocks noChangeAspect="1" noChangeArrowheads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897" t="78418" r="-1323" b="3177"/>
            <a:stretch/>
          </p:blipFill>
          <p:spPr bwMode="auto">
            <a:xfrm>
              <a:off x="3203848" y="1812333"/>
              <a:ext cx="1520540" cy="7171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feld 9"/>
            <p:cNvSpPr txBox="1"/>
            <p:nvPr/>
          </p:nvSpPr>
          <p:spPr>
            <a:xfrm>
              <a:off x="3483249" y="1801571"/>
              <a:ext cx="599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>
                  <a:solidFill>
                    <a:srgbClr val="FF0000"/>
                  </a:solidFill>
                </a:rPr>
                <a:t>ATA</a:t>
              </a:r>
              <a:endParaRPr lang="de-DE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2" name="Gruppieren 11"/>
          <p:cNvGrpSpPr/>
          <p:nvPr/>
        </p:nvGrpSpPr>
        <p:grpSpPr>
          <a:xfrm>
            <a:off x="2555776" y="2164768"/>
            <a:ext cx="1518895" cy="727902"/>
            <a:chOff x="2627784" y="2435748"/>
            <a:chExt cx="1518895" cy="727902"/>
          </a:xfrm>
        </p:grpSpPr>
        <p:pic>
          <p:nvPicPr>
            <p:cNvPr id="10244" name="Picture 4" descr="http://www.abload.de/img/ecs_sata_anschluesse5rik.jpg"/>
            <p:cNvPicPr>
              <a:picLocks noChangeAspect="1" noChangeArrowheads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63" r="2383" b="44238"/>
            <a:stretch/>
          </p:blipFill>
          <p:spPr bwMode="auto">
            <a:xfrm>
              <a:off x="2627784" y="2435748"/>
              <a:ext cx="1518895" cy="7279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feld 17"/>
            <p:cNvSpPr txBox="1"/>
            <p:nvPr/>
          </p:nvSpPr>
          <p:spPr>
            <a:xfrm>
              <a:off x="3419872" y="2492896"/>
              <a:ext cx="7146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 smtClean="0">
                  <a:solidFill>
                    <a:srgbClr val="FF0000"/>
                  </a:solidFill>
                </a:rPr>
                <a:t>sATA</a:t>
              </a:r>
              <a:endParaRPr lang="de-DE" dirty="0">
                <a:solidFill>
                  <a:srgbClr val="FF0000"/>
                </a:solidFill>
              </a:endParaRPr>
            </a:p>
          </p:txBody>
        </p:sp>
      </p:grpSp>
      <p:pic>
        <p:nvPicPr>
          <p:cNvPr id="10246" name="Picture 6" descr="http://computer.testberichte.de/files/2009/08/esata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759" y="3212976"/>
            <a:ext cx="1740892" cy="1314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feld 24"/>
          <p:cNvSpPr txBox="1"/>
          <p:nvPr/>
        </p:nvSpPr>
        <p:spPr>
          <a:xfrm>
            <a:off x="3275856" y="3212976"/>
            <a:ext cx="9912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smtClean="0">
                <a:solidFill>
                  <a:srgbClr val="FF0000"/>
                </a:solidFill>
              </a:rPr>
              <a:t>e-SATA</a:t>
            </a:r>
            <a:endParaRPr lang="de-DE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2889496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Peripheriegeräte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496" y="1397819"/>
            <a:ext cx="8856984" cy="5415557"/>
          </a:xfrm>
        </p:spPr>
        <p:txBody>
          <a:bodyPr/>
          <a:lstStyle/>
          <a:p>
            <a:r>
              <a:rPr lang="de-DE" dirty="0" smtClean="0"/>
              <a:t>Peripheriegeräte sind Komponenten, die sich außerhalb der Zentraleinheit befinden und mit dieser über Kabel oder Funk-technik verbunden</a:t>
            </a:r>
            <a:br>
              <a:rPr lang="de-DE" dirty="0" smtClean="0"/>
            </a:br>
            <a:r>
              <a:rPr lang="de-DE" dirty="0" smtClean="0"/>
              <a:t>sind:</a:t>
            </a:r>
          </a:p>
          <a:p>
            <a:pPr lvl="1"/>
            <a:r>
              <a:rPr lang="de-DE" dirty="0" smtClean="0"/>
              <a:t>Eingabegeräte</a:t>
            </a:r>
          </a:p>
          <a:p>
            <a:pPr lvl="2"/>
            <a:r>
              <a:rPr lang="de-DE" dirty="0" smtClean="0"/>
              <a:t>Maus</a:t>
            </a:r>
          </a:p>
          <a:p>
            <a:pPr lvl="2"/>
            <a:r>
              <a:rPr lang="de-DE" dirty="0" smtClean="0"/>
              <a:t>Tastatur</a:t>
            </a:r>
          </a:p>
          <a:p>
            <a:pPr lvl="2"/>
            <a:r>
              <a:rPr lang="de-DE" dirty="0" smtClean="0"/>
              <a:t>Scanner</a:t>
            </a:r>
          </a:p>
          <a:p>
            <a:pPr lvl="1"/>
            <a:r>
              <a:rPr lang="de-DE" dirty="0" smtClean="0"/>
              <a:t>Ausgabegeräte</a:t>
            </a:r>
          </a:p>
          <a:p>
            <a:pPr lvl="2"/>
            <a:r>
              <a:rPr lang="de-DE" dirty="0" smtClean="0"/>
              <a:t>Monitor</a:t>
            </a:r>
          </a:p>
          <a:p>
            <a:pPr lvl="2"/>
            <a:r>
              <a:rPr lang="de-DE" dirty="0" smtClean="0"/>
              <a:t>Drucker</a:t>
            </a:r>
          </a:p>
          <a:p>
            <a:pPr lvl="1"/>
            <a:r>
              <a:rPr lang="de-DE" dirty="0" smtClean="0"/>
              <a:t>Ein/Ausgabegeräte</a:t>
            </a:r>
          </a:p>
          <a:p>
            <a:pPr lvl="2"/>
            <a:r>
              <a:rPr lang="de-DE" dirty="0" smtClean="0"/>
              <a:t>Touchscreen</a:t>
            </a:r>
          </a:p>
          <a:p>
            <a:pPr lvl="1"/>
            <a:r>
              <a:rPr lang="de-DE" dirty="0" smtClean="0"/>
              <a:t>Speichergeräte</a:t>
            </a:r>
          </a:p>
          <a:p>
            <a:pPr lvl="2"/>
            <a:r>
              <a:rPr lang="de-DE" dirty="0" smtClean="0"/>
              <a:t>Festplatte</a:t>
            </a:r>
          </a:p>
          <a:p>
            <a:pPr lvl="2"/>
            <a:r>
              <a:rPr lang="de-DE" dirty="0" smtClean="0"/>
              <a:t>Fileserver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2955194" y="2412460"/>
            <a:ext cx="6186791" cy="4445540"/>
            <a:chOff x="1527243" y="1556426"/>
            <a:chExt cx="6186791" cy="4445540"/>
          </a:xfrm>
        </p:grpSpPr>
        <p:pic>
          <p:nvPicPr>
            <p:cNvPr id="5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16" t="17950" r="13512" b="6160"/>
            <a:stretch/>
          </p:blipFill>
          <p:spPr bwMode="auto">
            <a:xfrm>
              <a:off x="1527243" y="1556426"/>
              <a:ext cx="6186791" cy="44455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6" name="Rechteck 5"/>
            <p:cNvSpPr/>
            <p:nvPr/>
          </p:nvSpPr>
          <p:spPr>
            <a:xfrm>
              <a:off x="6885984" y="5772168"/>
              <a:ext cx="792088" cy="2160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79493220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GB" dirty="0" smtClean="0"/>
              <a:t>Eingabegeräte</a:t>
            </a:r>
          </a:p>
        </p:txBody>
      </p:sp>
      <p:sp>
        <p:nvSpPr>
          <p:cNvPr id="6147" name="Foliennummernplatzhalt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7F7F7F"/>
                </a:solidFill>
                <a:latin typeface="Century Gothic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fld id="{81A85D35-DC05-4D22-B7D4-4146E18FD366}" type="slidenum">
              <a:rPr lang="en-GB" altLang="de-DE" sz="1200" smtClean="0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t>86</a:t>
            </a:fld>
            <a:endParaRPr lang="en-GB" altLang="de-DE" sz="1200" smtClean="0">
              <a:solidFill>
                <a:srgbClr val="000000"/>
              </a:solidFill>
              <a:latin typeface="Arial" charset="0"/>
            </a:endParaRPr>
          </a:p>
        </p:txBody>
      </p:sp>
      <p:grpSp>
        <p:nvGrpSpPr>
          <p:cNvPr id="11" name="Gruppieren 10"/>
          <p:cNvGrpSpPr/>
          <p:nvPr/>
        </p:nvGrpSpPr>
        <p:grpSpPr>
          <a:xfrm>
            <a:off x="7572057" y="3658968"/>
            <a:ext cx="1071562" cy="2025447"/>
            <a:chOff x="6650038" y="3062288"/>
            <a:chExt cx="1071562" cy="2025447"/>
          </a:xfrm>
        </p:grpSpPr>
        <p:sp>
          <p:nvSpPr>
            <p:cNvPr id="4112" name="Rectangle 16"/>
            <p:cNvSpPr>
              <a:spLocks noChangeArrowheads="1"/>
            </p:cNvSpPr>
            <p:nvPr/>
          </p:nvSpPr>
          <p:spPr bwMode="auto">
            <a:xfrm>
              <a:off x="6650038" y="4776585"/>
              <a:ext cx="820737" cy="311150"/>
            </a:xfrm>
            <a:prstGeom prst="rect">
              <a:avLst/>
            </a:prstGeom>
            <a:noFill/>
            <a:ln w="3240">
              <a:solidFill>
                <a:schemeClr val="tx2">
                  <a:lumMod val="60000"/>
                  <a:lumOff val="40000"/>
                  <a:alpha val="98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r>
                <a:rPr lang="en-GB" sz="1400" dirty="0">
                  <a:solidFill>
                    <a:schemeClr val="tx2">
                      <a:lumMod val="75000"/>
                    </a:schemeClr>
                  </a:solidFill>
                </a:rPr>
                <a:t>Joystick</a:t>
              </a:r>
            </a:p>
          </p:txBody>
        </p:sp>
        <p:pic>
          <p:nvPicPr>
            <p:cNvPr id="4118" name="Picture 22" descr="C:\Users\user\Desktop\joystick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6650038" y="3062288"/>
              <a:ext cx="1071562" cy="173196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Gruppieren 6"/>
          <p:cNvGrpSpPr/>
          <p:nvPr/>
        </p:nvGrpSpPr>
        <p:grpSpPr>
          <a:xfrm>
            <a:off x="5456098" y="3208015"/>
            <a:ext cx="970368" cy="1487487"/>
            <a:chOff x="7654520" y="1700213"/>
            <a:chExt cx="970368" cy="1487487"/>
          </a:xfrm>
        </p:grpSpPr>
        <p:sp>
          <p:nvSpPr>
            <p:cNvPr id="4111" name="Rectangle 15"/>
            <p:cNvSpPr>
              <a:spLocks noChangeArrowheads="1"/>
            </p:cNvSpPr>
            <p:nvPr/>
          </p:nvSpPr>
          <p:spPr bwMode="auto">
            <a:xfrm>
              <a:off x="7654520" y="2876550"/>
              <a:ext cx="885825" cy="311150"/>
            </a:xfrm>
            <a:prstGeom prst="rect">
              <a:avLst/>
            </a:prstGeom>
            <a:noFill/>
            <a:ln w="3240">
              <a:solidFill>
                <a:schemeClr val="tx2">
                  <a:lumMod val="60000"/>
                  <a:lumOff val="40000"/>
                  <a:alpha val="98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r>
                <a:rPr lang="en-GB" sz="1400" dirty="0">
                  <a:solidFill>
                    <a:schemeClr val="tx2">
                      <a:lumMod val="75000"/>
                    </a:schemeClr>
                  </a:solidFill>
                </a:rPr>
                <a:t>Webcam</a:t>
              </a:r>
            </a:p>
          </p:txBody>
        </p:sp>
        <p:pic>
          <p:nvPicPr>
            <p:cNvPr id="4123" name="Picture 27" descr="C:\Users\user\Desktop\webcam.png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7661275" y="1700213"/>
              <a:ext cx="963613" cy="128587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Gruppieren 2"/>
          <p:cNvGrpSpPr/>
          <p:nvPr/>
        </p:nvGrpSpPr>
        <p:grpSpPr>
          <a:xfrm>
            <a:off x="0" y="1660565"/>
            <a:ext cx="2747963" cy="1585912"/>
            <a:chOff x="367327" y="1415835"/>
            <a:chExt cx="2747963" cy="1585912"/>
          </a:xfrm>
        </p:grpSpPr>
        <p:sp>
          <p:nvSpPr>
            <p:cNvPr id="4108" name="Rectangle 11"/>
            <p:cNvSpPr>
              <a:spLocks noChangeArrowheads="1"/>
            </p:cNvSpPr>
            <p:nvPr/>
          </p:nvSpPr>
          <p:spPr bwMode="auto">
            <a:xfrm>
              <a:off x="600665" y="1568631"/>
              <a:ext cx="817562" cy="309563"/>
            </a:xfrm>
            <a:prstGeom prst="rect">
              <a:avLst/>
            </a:prstGeom>
            <a:noFill/>
            <a:ln w="3240">
              <a:solidFill>
                <a:schemeClr val="tx2">
                  <a:lumMod val="60000"/>
                  <a:lumOff val="40000"/>
                  <a:alpha val="98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r>
                <a:rPr lang="en-GB" sz="1400" dirty="0">
                  <a:solidFill>
                    <a:schemeClr val="tx2">
                      <a:lumMod val="75000"/>
                    </a:schemeClr>
                  </a:solidFill>
                </a:rPr>
                <a:t>Tastatur</a:t>
              </a:r>
            </a:p>
          </p:txBody>
        </p:sp>
        <p:pic>
          <p:nvPicPr>
            <p:cNvPr id="4124" name="Picture 28" descr="C:\Users\user\Desktop\tastatur.png"/>
            <p:cNvPicPr>
              <a:picLocks noChangeAspect="1" noChangeArrowheads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rot="1245437">
              <a:off x="367327" y="1415835"/>
              <a:ext cx="2747963" cy="158591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scene3d>
              <a:camera prst="isometricOffAxis1Right"/>
              <a:lightRig rig="threePt" dir="t"/>
            </a:scene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" name="Gruppieren 4"/>
          <p:cNvGrpSpPr/>
          <p:nvPr/>
        </p:nvGrpSpPr>
        <p:grpSpPr>
          <a:xfrm>
            <a:off x="2440863" y="2956502"/>
            <a:ext cx="1886085" cy="1577975"/>
            <a:chOff x="4594225" y="1484313"/>
            <a:chExt cx="1886085" cy="1577975"/>
          </a:xfrm>
        </p:grpSpPr>
        <p:sp>
          <p:nvSpPr>
            <p:cNvPr id="4110" name="Rectangle 14"/>
            <p:cNvSpPr>
              <a:spLocks noChangeArrowheads="1"/>
            </p:cNvSpPr>
            <p:nvPr/>
          </p:nvSpPr>
          <p:spPr bwMode="auto">
            <a:xfrm>
              <a:off x="5523047" y="2752726"/>
              <a:ext cx="957263" cy="309562"/>
            </a:xfrm>
            <a:prstGeom prst="rect">
              <a:avLst/>
            </a:prstGeom>
            <a:noFill/>
            <a:ln w="3240">
              <a:solidFill>
                <a:schemeClr val="tx2">
                  <a:lumMod val="60000"/>
                  <a:lumOff val="40000"/>
                  <a:alpha val="98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r>
                <a:rPr lang="en-GB" sz="1400" dirty="0">
                  <a:solidFill>
                    <a:schemeClr val="tx2">
                      <a:lumMod val="75000"/>
                    </a:schemeClr>
                  </a:solidFill>
                </a:rPr>
                <a:t>Touchpad</a:t>
              </a:r>
            </a:p>
          </p:txBody>
        </p:sp>
        <p:pic>
          <p:nvPicPr>
            <p:cNvPr id="4126" name="Picture 30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4594225" y="1484313"/>
              <a:ext cx="1860550" cy="124301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00B8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8" name="Gruppieren 7"/>
          <p:cNvGrpSpPr/>
          <p:nvPr/>
        </p:nvGrpSpPr>
        <p:grpSpPr>
          <a:xfrm>
            <a:off x="345159" y="3923186"/>
            <a:ext cx="2486025" cy="2119312"/>
            <a:chOff x="0" y="2662238"/>
            <a:chExt cx="2486025" cy="2119312"/>
          </a:xfrm>
        </p:grpSpPr>
        <p:sp>
          <p:nvSpPr>
            <p:cNvPr id="4115" name="Rectangle 19"/>
            <p:cNvSpPr>
              <a:spLocks noChangeArrowheads="1"/>
            </p:cNvSpPr>
            <p:nvPr/>
          </p:nvSpPr>
          <p:spPr bwMode="auto">
            <a:xfrm>
              <a:off x="1214438" y="3410744"/>
              <a:ext cx="847725" cy="311150"/>
            </a:xfrm>
            <a:prstGeom prst="rect">
              <a:avLst/>
            </a:prstGeom>
            <a:noFill/>
            <a:ln w="3240">
              <a:solidFill>
                <a:schemeClr val="tx2">
                  <a:lumMod val="60000"/>
                  <a:lumOff val="40000"/>
                  <a:alpha val="98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r>
                <a:rPr lang="en-GB" sz="1400" dirty="0">
                  <a:solidFill>
                    <a:schemeClr val="tx2">
                      <a:lumMod val="75000"/>
                    </a:schemeClr>
                  </a:solidFill>
                </a:rPr>
                <a:t>Scanner</a:t>
              </a:r>
            </a:p>
          </p:txBody>
        </p:sp>
        <p:pic>
          <p:nvPicPr>
            <p:cNvPr id="32" name="Picture 8" descr="C:\Users\user\Dropbox\Easy4me\_FTP_Easy4Me_Neu\workfiles\images\scanner.png"/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0" y="2662238"/>
              <a:ext cx="2486025" cy="2119312"/>
            </a:xfrm>
            <a:prstGeom prst="rect">
              <a:avLst/>
            </a:prstGeom>
            <a:noFill/>
            <a:effectLst>
              <a:outerShdw blurRad="228600" dist="165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" name="Gruppieren 3"/>
          <p:cNvGrpSpPr/>
          <p:nvPr/>
        </p:nvGrpSpPr>
        <p:grpSpPr>
          <a:xfrm>
            <a:off x="3347390" y="1700213"/>
            <a:ext cx="1034756" cy="925518"/>
            <a:chOff x="3139575" y="1878194"/>
            <a:chExt cx="1034756" cy="925518"/>
          </a:xfrm>
        </p:grpSpPr>
        <p:sp>
          <p:nvSpPr>
            <p:cNvPr id="4109" name="Rectangle 12"/>
            <p:cNvSpPr>
              <a:spLocks noChangeArrowheads="1"/>
            </p:cNvSpPr>
            <p:nvPr/>
          </p:nvSpPr>
          <p:spPr bwMode="auto">
            <a:xfrm>
              <a:off x="3555206" y="2494149"/>
              <a:ext cx="619125" cy="309563"/>
            </a:xfrm>
            <a:prstGeom prst="rect">
              <a:avLst/>
            </a:prstGeom>
            <a:noFill/>
            <a:ln w="3240">
              <a:solidFill>
                <a:schemeClr val="tx2">
                  <a:lumMod val="60000"/>
                  <a:lumOff val="40000"/>
                  <a:alpha val="98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r>
                <a:rPr lang="en-GB" sz="1400" dirty="0">
                  <a:solidFill>
                    <a:schemeClr val="tx2">
                      <a:lumMod val="75000"/>
                    </a:schemeClr>
                  </a:solidFill>
                </a:rPr>
                <a:t>Maus</a:t>
              </a:r>
            </a:p>
          </p:txBody>
        </p:sp>
        <p:pic>
          <p:nvPicPr>
            <p:cNvPr id="22" name="Picture 2" descr="C:\Users\user\Dropbox\Easy4me\_FTP_Easy4Me_Neu\workfiles\images\asus_maus.png"/>
            <p:cNvPicPr>
              <a:picLocks noChangeAspect="1" noChangeArrowheads="1"/>
            </p:cNvPicPr>
            <p:nvPr/>
          </p:nvPicPr>
          <p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9575" y="1878194"/>
              <a:ext cx="937625" cy="66119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scene3d>
              <a:camera prst="isometricOffAxis1Right"/>
              <a:lightRig rig="threePt" dir="t"/>
            </a:scene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Gruppieren 8"/>
          <p:cNvGrpSpPr/>
          <p:nvPr/>
        </p:nvGrpSpPr>
        <p:grpSpPr>
          <a:xfrm>
            <a:off x="3173232" y="5284530"/>
            <a:ext cx="1350168" cy="1308100"/>
            <a:chOff x="2897188" y="3032125"/>
            <a:chExt cx="1350168" cy="1308100"/>
          </a:xfrm>
        </p:grpSpPr>
        <p:sp>
          <p:nvSpPr>
            <p:cNvPr id="4116" name="Rectangle 20"/>
            <p:cNvSpPr>
              <a:spLocks noChangeArrowheads="1"/>
            </p:cNvSpPr>
            <p:nvPr/>
          </p:nvSpPr>
          <p:spPr bwMode="auto">
            <a:xfrm>
              <a:off x="2969418" y="4029075"/>
              <a:ext cx="1277938" cy="311150"/>
            </a:xfrm>
            <a:prstGeom prst="rect">
              <a:avLst/>
            </a:prstGeom>
            <a:noFill/>
            <a:ln w="3240">
              <a:solidFill>
                <a:schemeClr val="tx2">
                  <a:lumMod val="60000"/>
                  <a:lumOff val="40000"/>
                  <a:alpha val="98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r>
                <a:rPr lang="en-GB" sz="1400" dirty="0">
                  <a:solidFill>
                    <a:schemeClr val="tx2">
                      <a:lumMod val="75000"/>
                    </a:schemeClr>
                  </a:solidFill>
                </a:rPr>
                <a:t>Digitalkamera</a:t>
              </a:r>
            </a:p>
          </p:txBody>
        </p:sp>
        <p:pic>
          <p:nvPicPr>
            <p:cNvPr id="23" name="Grafik 22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897188" y="3032125"/>
              <a:ext cx="1277937" cy="99695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grpSp>
        <p:nvGrpSpPr>
          <p:cNvPr id="10" name="Gruppieren 9"/>
          <p:cNvGrpSpPr/>
          <p:nvPr/>
        </p:nvGrpSpPr>
        <p:grpSpPr>
          <a:xfrm>
            <a:off x="5764706" y="4780436"/>
            <a:ext cx="1617662" cy="1375247"/>
            <a:chOff x="4652963" y="3382930"/>
            <a:chExt cx="1617662" cy="1375247"/>
          </a:xfrm>
        </p:grpSpPr>
        <p:sp>
          <p:nvSpPr>
            <p:cNvPr id="4113" name="Rectangle 17"/>
            <p:cNvSpPr>
              <a:spLocks noChangeArrowheads="1"/>
            </p:cNvSpPr>
            <p:nvPr/>
          </p:nvSpPr>
          <p:spPr bwMode="auto">
            <a:xfrm>
              <a:off x="5041106" y="4448615"/>
              <a:ext cx="966787" cy="309562"/>
            </a:xfrm>
            <a:prstGeom prst="rect">
              <a:avLst/>
            </a:prstGeom>
            <a:noFill/>
            <a:ln w="3240">
              <a:solidFill>
                <a:schemeClr val="tx2">
                  <a:lumMod val="60000"/>
                  <a:lumOff val="40000"/>
                  <a:alpha val="98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r>
                <a:rPr lang="en-GB" sz="1400" dirty="0">
                  <a:solidFill>
                    <a:schemeClr val="tx2">
                      <a:lumMod val="75000"/>
                    </a:schemeClr>
                  </a:solidFill>
                </a:rPr>
                <a:t>Gamepad</a:t>
              </a:r>
            </a:p>
          </p:txBody>
        </p:sp>
        <p:pic>
          <p:nvPicPr>
            <p:cNvPr id="4099" name="Picture 3" descr="C:\Users\user\Dropbox\Easy4me\_FTP_Easy4Me_Neu\workfiles\images\gamepad.png"/>
            <p:cNvPicPr>
              <a:picLocks noChangeAspect="1" noChangeArrowheads="1"/>
            </p:cNvPicPr>
            <p:nvPr/>
          </p:nvPicPr>
          <p:blipFill>
            <a:blip r:embed="rId10"/>
            <a:srcRect/>
            <a:stretch>
              <a:fillRect/>
            </a:stretch>
          </p:blipFill>
          <p:spPr bwMode="auto">
            <a:xfrm>
              <a:off x="4652963" y="3382930"/>
              <a:ext cx="1617662" cy="126206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Gruppieren 5"/>
          <p:cNvGrpSpPr/>
          <p:nvPr/>
        </p:nvGrpSpPr>
        <p:grpSpPr>
          <a:xfrm>
            <a:off x="4639865" y="1813361"/>
            <a:ext cx="866775" cy="1383744"/>
            <a:chOff x="6650330" y="1435100"/>
            <a:chExt cx="866775" cy="1383744"/>
          </a:xfrm>
        </p:grpSpPr>
        <p:pic>
          <p:nvPicPr>
            <p:cNvPr id="6161" name="Picture 31" descr="C:\Users\user\Dropbox\Easy4me\_FTP_Easy4Me_Neu\workfiles\images\mikrophon.png"/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1337748">
              <a:off x="6886575" y="1435100"/>
              <a:ext cx="487363" cy="1341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114" name="Rectangle 18"/>
            <p:cNvSpPr>
              <a:spLocks noChangeArrowheads="1"/>
            </p:cNvSpPr>
            <p:nvPr/>
          </p:nvSpPr>
          <p:spPr bwMode="auto">
            <a:xfrm>
              <a:off x="6650330" y="2509281"/>
              <a:ext cx="866775" cy="309563"/>
            </a:xfrm>
            <a:prstGeom prst="rect">
              <a:avLst/>
            </a:prstGeom>
            <a:noFill/>
            <a:ln w="3240">
              <a:solidFill>
                <a:schemeClr val="tx2">
                  <a:lumMod val="60000"/>
                  <a:lumOff val="40000"/>
                  <a:alpha val="98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r>
                <a:rPr lang="de-AT" sz="1400" dirty="0">
                  <a:solidFill>
                    <a:schemeClr val="tx2">
                      <a:lumMod val="75000"/>
                    </a:schemeClr>
                  </a:solidFill>
                </a:rPr>
                <a:t>Mikrofon</a:t>
              </a:r>
            </a:p>
          </p:txBody>
        </p:sp>
      </p:grpSp>
      <p:grpSp>
        <p:nvGrpSpPr>
          <p:cNvPr id="33" name="Gruppieren 32"/>
          <p:cNvGrpSpPr/>
          <p:nvPr/>
        </p:nvGrpSpPr>
        <p:grpSpPr>
          <a:xfrm>
            <a:off x="6300192" y="1167711"/>
            <a:ext cx="2543730" cy="2314036"/>
            <a:chOff x="5971619" y="252413"/>
            <a:chExt cx="2543730" cy="2314036"/>
          </a:xfrm>
        </p:grpSpPr>
        <p:sp>
          <p:nvSpPr>
            <p:cNvPr id="34" name="Text Box 8"/>
            <p:cNvSpPr txBox="1">
              <a:spLocks noChangeArrowheads="1"/>
            </p:cNvSpPr>
            <p:nvPr/>
          </p:nvSpPr>
          <p:spPr bwMode="auto">
            <a:xfrm>
              <a:off x="6802809" y="2225714"/>
              <a:ext cx="1367954" cy="340735"/>
            </a:xfrm>
            <a:prstGeom prst="rect">
              <a:avLst/>
            </a:prstGeom>
            <a:noFill/>
            <a:ln w="3240">
              <a:solidFill>
                <a:schemeClr val="tx2">
                  <a:lumMod val="60000"/>
                  <a:lumOff val="40000"/>
                  <a:alpha val="98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0000" tIns="46800" rIns="90000" bIns="46800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7F7F7F"/>
                  </a:solidFill>
                  <a:latin typeface="Century Gothic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Courier New" pitchFamily="49" charset="0"/>
                <a:buChar char="o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Font typeface="Courier New" pitchFamily="49" charset="0"/>
                <a:buChar char="o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>
                  <a:srgbClr val="000000"/>
                </a:buClr>
                <a:buFont typeface="Arial" charset="0"/>
                <a:buNone/>
              </a:pPr>
              <a:r>
                <a:rPr lang="de-AT" altLang="de-DE" sz="1600" dirty="0">
                  <a:solidFill>
                    <a:srgbClr val="577293"/>
                  </a:solidFill>
                  <a:latin typeface="Calibri" pitchFamily="34" charset="0"/>
                </a:rPr>
                <a:t>Grafiktablett </a:t>
              </a:r>
              <a:endParaRPr lang="de-AT" altLang="de-DE" sz="1200" dirty="0">
                <a:solidFill>
                  <a:srgbClr val="577293"/>
                </a:solidFill>
                <a:latin typeface="Calibri" pitchFamily="34" charset="0"/>
              </a:endParaRPr>
            </a:p>
          </p:txBody>
        </p:sp>
        <p:pic>
          <p:nvPicPr>
            <p:cNvPr id="35" name="Picture 11" descr="C:\Users\user\Dropbox\Easy4me\_FTP_Easy4Me_Neu\workfiles\images\graphic_tablet.png"/>
            <p:cNvPicPr>
              <a:picLocks noChangeAspect="1" noChangeArrowheads="1"/>
            </p:cNvPicPr>
            <p:nvPr/>
          </p:nvPicPr>
          <p:blipFill>
            <a:blip r:embed="rId12"/>
            <a:srcRect/>
            <a:stretch>
              <a:fillRect/>
            </a:stretch>
          </p:blipFill>
          <p:spPr bwMode="auto">
            <a:xfrm>
              <a:off x="5971619" y="252413"/>
              <a:ext cx="2543730" cy="209646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Tastatur / Maus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02840" y="908720"/>
            <a:ext cx="8229600" cy="5688632"/>
          </a:xfrm>
        </p:spPr>
        <p:txBody>
          <a:bodyPr/>
          <a:lstStyle/>
          <a:p>
            <a:r>
              <a:rPr lang="de-DE" dirty="0" smtClean="0"/>
              <a:t>Tastatur</a:t>
            </a:r>
          </a:p>
          <a:p>
            <a:pPr lvl="1"/>
            <a:r>
              <a:rPr lang="de-DE" dirty="0" smtClean="0"/>
              <a:t>Wichtigste Eingabegerät</a:t>
            </a:r>
          </a:p>
          <a:p>
            <a:pPr lvl="1"/>
            <a:r>
              <a:rPr lang="de-DE" dirty="0" smtClean="0"/>
              <a:t>Meist ca. 104 Tasten (länder- u.- sprachenspezifisch)</a:t>
            </a:r>
          </a:p>
          <a:p>
            <a:pPr lvl="1"/>
            <a:r>
              <a:rPr lang="de-DE" dirty="0" smtClean="0"/>
              <a:t>Es gibt viele ergonomisch geformte Varianten</a:t>
            </a:r>
          </a:p>
          <a:p>
            <a:pPr lvl="1"/>
            <a:r>
              <a:rPr lang="de-DE" dirty="0" smtClean="0"/>
              <a:t>Beim Drücken und Loslassen einer Taste wird ein </a:t>
            </a:r>
            <a:br>
              <a:rPr lang="de-DE" dirty="0" smtClean="0"/>
            </a:br>
            <a:r>
              <a:rPr lang="de-DE" dirty="0" err="1" smtClean="0"/>
              <a:t>Scancode</a:t>
            </a:r>
            <a:r>
              <a:rPr lang="de-DE" dirty="0" smtClean="0"/>
              <a:t> an den Rechner übertragen.</a:t>
            </a:r>
          </a:p>
          <a:p>
            <a:r>
              <a:rPr lang="de-DE" dirty="0" smtClean="0"/>
              <a:t>Maus</a:t>
            </a:r>
          </a:p>
          <a:p>
            <a:pPr lvl="1"/>
            <a:r>
              <a:rPr lang="de-DE" dirty="0" smtClean="0"/>
              <a:t>Eingabegerät, welches durch Bewegung auf einer </a:t>
            </a:r>
            <a:br>
              <a:rPr lang="de-DE" dirty="0" smtClean="0"/>
            </a:br>
            <a:r>
              <a:rPr lang="de-DE" dirty="0" smtClean="0"/>
              <a:t>ebenen Fläche die entsprechende Positionsänderung</a:t>
            </a:r>
            <a:br>
              <a:rPr lang="de-DE" dirty="0" smtClean="0"/>
            </a:br>
            <a:r>
              <a:rPr lang="de-DE" dirty="0" smtClean="0"/>
              <a:t>erfasst. Der Maustreiber berechnet daraus Koordinaten, </a:t>
            </a:r>
            <a:br>
              <a:rPr lang="de-DE" dirty="0" smtClean="0"/>
            </a:br>
            <a:r>
              <a:rPr lang="de-DE" dirty="0" smtClean="0"/>
              <a:t>die am Monitor angezeigt werden.</a:t>
            </a:r>
          </a:p>
          <a:p>
            <a:pPr lvl="1"/>
            <a:r>
              <a:rPr lang="de-DE" dirty="0" smtClean="0"/>
              <a:t>Man unterscheidet in der Abtastung zwischen</a:t>
            </a:r>
          </a:p>
          <a:p>
            <a:pPr lvl="2"/>
            <a:r>
              <a:rPr lang="de-DE" dirty="0" err="1" smtClean="0"/>
              <a:t>Optomechanischen</a:t>
            </a:r>
            <a:r>
              <a:rPr lang="de-DE" dirty="0" smtClean="0"/>
              <a:t> Mäusen</a:t>
            </a:r>
          </a:p>
          <a:p>
            <a:pPr lvl="3"/>
            <a:r>
              <a:rPr lang="de-DE" dirty="0" smtClean="0"/>
              <a:t>Kugelmaus mit optischer Abtastung</a:t>
            </a:r>
          </a:p>
          <a:p>
            <a:pPr lvl="2"/>
            <a:r>
              <a:rPr lang="de-DE" dirty="0" smtClean="0"/>
              <a:t>Optischen Mäusen</a:t>
            </a:r>
          </a:p>
          <a:p>
            <a:pPr lvl="3"/>
            <a:r>
              <a:rPr lang="de-DE" dirty="0" smtClean="0"/>
              <a:t>Optische (LED, Laser) Abtastung des</a:t>
            </a:r>
            <a:br>
              <a:rPr lang="de-DE" dirty="0" smtClean="0"/>
            </a:br>
            <a:r>
              <a:rPr lang="de-DE" dirty="0" err="1" smtClean="0"/>
              <a:t>Reflektionsbildes</a:t>
            </a:r>
            <a:endParaRPr lang="de-DE" dirty="0" smtClean="0"/>
          </a:p>
          <a:p>
            <a:pPr lvl="1"/>
            <a:r>
              <a:rPr lang="de-DE" dirty="0" smtClean="0"/>
              <a:t>Signalübertragung</a:t>
            </a:r>
          </a:p>
          <a:p>
            <a:pPr lvl="2"/>
            <a:r>
              <a:rPr lang="de-DE" dirty="0" smtClean="0"/>
              <a:t>Kabelmaus</a:t>
            </a:r>
          </a:p>
          <a:p>
            <a:pPr lvl="2"/>
            <a:r>
              <a:rPr lang="de-DE" dirty="0" err="1" smtClean="0"/>
              <a:t>Funkmaus</a:t>
            </a:r>
            <a:endParaRPr lang="de-DE" dirty="0" smtClean="0"/>
          </a:p>
          <a:p>
            <a:pPr lvl="2"/>
            <a:endParaRPr lang="de-DE" dirty="0" smtClean="0"/>
          </a:p>
        </p:txBody>
      </p:sp>
      <p:pic>
        <p:nvPicPr>
          <p:cNvPr id="1026" name="Picture 2" descr="http://www.hardware-mag.de/artikel/509/15.jpg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310304">
            <a:off x="5925712" y="1184273"/>
            <a:ext cx="3174961" cy="2095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upload.wikimedia.org/wikipedia/commons/thumb/1/13/Mouse_mechanism_diagram.svg/1024px-Mouse_mechanism_diagram.svg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0952" y="3465858"/>
            <a:ext cx="2473536" cy="197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de.hama.com/bilder/00052/awd/00052384awd.jpg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032327">
            <a:off x="5580179" y="4509188"/>
            <a:ext cx="2435736" cy="2435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804051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Scanner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07504" y="908720"/>
            <a:ext cx="8928992" cy="5688632"/>
          </a:xfrm>
        </p:spPr>
        <p:txBody>
          <a:bodyPr/>
          <a:lstStyle/>
          <a:p>
            <a:r>
              <a:rPr lang="de-DE" dirty="0" smtClean="0"/>
              <a:t>Ein Scanner ist ein Abtastgerät, welches auf einem </a:t>
            </a:r>
            <a:r>
              <a:rPr lang="de-DE" dirty="0" err="1" smtClean="0"/>
              <a:t>opto</a:t>
            </a:r>
            <a:r>
              <a:rPr lang="de-DE" dirty="0" smtClean="0"/>
              <a:t>-mechanischen Prinzip beruht</a:t>
            </a:r>
          </a:p>
          <a:p>
            <a:pPr lvl="1"/>
            <a:r>
              <a:rPr lang="de-DE" dirty="0" smtClean="0"/>
              <a:t>In PC-Systemen meist verbreitet sind Flachbett-</a:t>
            </a:r>
            <a:br>
              <a:rPr lang="de-DE" dirty="0" smtClean="0"/>
            </a:br>
            <a:r>
              <a:rPr lang="de-DE" dirty="0" err="1" smtClean="0"/>
              <a:t>scanner</a:t>
            </a:r>
            <a:r>
              <a:rPr lang="de-DE" dirty="0" smtClean="0"/>
              <a:t> zur Bilderfassung einer gedruckten </a:t>
            </a:r>
            <a:br>
              <a:rPr lang="de-DE" dirty="0" smtClean="0"/>
            </a:br>
            <a:r>
              <a:rPr lang="de-DE" dirty="0" smtClean="0"/>
              <a:t>Vorlage meist im A4 Format.</a:t>
            </a:r>
          </a:p>
          <a:p>
            <a:pPr lvl="1"/>
            <a:r>
              <a:rPr lang="de-DE" dirty="0" smtClean="0"/>
              <a:t>Oft wird mit einer speziellen OCR-Software </a:t>
            </a:r>
            <a:br>
              <a:rPr lang="de-DE" dirty="0" smtClean="0"/>
            </a:br>
            <a:r>
              <a:rPr lang="de-DE" dirty="0" smtClean="0"/>
              <a:t>(Optical </a:t>
            </a:r>
            <a:r>
              <a:rPr lang="de-DE" dirty="0" err="1" smtClean="0"/>
              <a:t>Character</a:t>
            </a:r>
            <a:r>
              <a:rPr lang="de-DE" dirty="0" smtClean="0"/>
              <a:t> Recognition) aus dem Bild </a:t>
            </a:r>
            <a:br>
              <a:rPr lang="de-DE" dirty="0" smtClean="0"/>
            </a:br>
            <a:r>
              <a:rPr lang="de-DE" dirty="0" smtClean="0"/>
              <a:t>eines Schriftdokuments der entsprechende Text </a:t>
            </a:r>
            <a:br>
              <a:rPr lang="de-DE" dirty="0" smtClean="0"/>
            </a:br>
            <a:r>
              <a:rPr lang="de-DE" dirty="0" smtClean="0"/>
              <a:t>generiert.</a:t>
            </a:r>
          </a:p>
          <a:p>
            <a:r>
              <a:rPr lang="de-DE" dirty="0" smtClean="0"/>
              <a:t>Funktionsweise</a:t>
            </a:r>
          </a:p>
          <a:p>
            <a:pPr lvl="1"/>
            <a:r>
              <a:rPr lang="de-DE" dirty="0" smtClean="0"/>
              <a:t>Vorlage wird beleuchtet</a:t>
            </a:r>
          </a:p>
          <a:p>
            <a:pPr lvl="1"/>
            <a:r>
              <a:rPr lang="de-DE" dirty="0" smtClean="0"/>
              <a:t>Reflektiertes Licht wird über Spiegel und Linsen</a:t>
            </a:r>
            <a:br>
              <a:rPr lang="de-DE" dirty="0" smtClean="0"/>
            </a:br>
            <a:r>
              <a:rPr lang="de-DE" dirty="0" smtClean="0"/>
              <a:t>auf einen RGB-beschichteten CCD-Chip </a:t>
            </a:r>
            <a:br>
              <a:rPr lang="de-DE" dirty="0" smtClean="0"/>
            </a:br>
            <a:r>
              <a:rPr lang="de-DE" dirty="0" smtClean="0"/>
              <a:t>umgelenkt</a:t>
            </a:r>
          </a:p>
          <a:p>
            <a:pPr lvl="1"/>
            <a:r>
              <a:rPr lang="de-DE" dirty="0" smtClean="0"/>
              <a:t>Über Analog/Digitalwandler wird der Farbwert</a:t>
            </a:r>
            <a:r>
              <a:rPr lang="de-DE" dirty="0"/>
              <a:t/>
            </a:r>
            <a:br>
              <a:rPr lang="de-DE" dirty="0"/>
            </a:br>
            <a:r>
              <a:rPr lang="de-DE" dirty="0" smtClean="0"/>
              <a:t>bestimmt und gespeichert.</a:t>
            </a:r>
          </a:p>
          <a:p>
            <a:r>
              <a:rPr lang="de-DE" dirty="0" smtClean="0"/>
              <a:t>Andere </a:t>
            </a:r>
            <a:r>
              <a:rPr lang="de-DE" dirty="0" err="1" smtClean="0"/>
              <a:t>Scannertypen</a:t>
            </a:r>
            <a:endParaRPr lang="de-DE" dirty="0" smtClean="0"/>
          </a:p>
          <a:p>
            <a:pPr lvl="1"/>
            <a:r>
              <a:rPr lang="de-DE" dirty="0" smtClean="0"/>
              <a:t>3D-Scanner, Diascanner, Durchlichtscanner, </a:t>
            </a:r>
            <a:br>
              <a:rPr lang="de-DE" dirty="0" smtClean="0"/>
            </a:br>
            <a:r>
              <a:rPr lang="de-DE" dirty="0" smtClean="0"/>
              <a:t>Handscanner, Großformatscanner, Buchscanner</a:t>
            </a:r>
            <a:endParaRPr lang="de-DE" dirty="0"/>
          </a:p>
        </p:txBody>
      </p:sp>
      <p:pic>
        <p:nvPicPr>
          <p:cNvPr id="2050" name="Picture 2" descr="http://www.staff.uni-marburg.de/%7Egabriel/scanner/schematisch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64"/>
          <a:stretch/>
        </p:blipFill>
        <p:spPr bwMode="auto">
          <a:xfrm>
            <a:off x="5514975" y="1468877"/>
            <a:ext cx="3629025" cy="5425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409215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GB" smtClean="0"/>
              <a:t>Ausgabegeräte</a:t>
            </a:r>
          </a:p>
        </p:txBody>
      </p:sp>
      <p:sp>
        <p:nvSpPr>
          <p:cNvPr id="7171" name="Foliennummernplatzhalt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7F7F7F"/>
                </a:solidFill>
                <a:latin typeface="Century Gothic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fld id="{17FCCEFD-C3E4-4A4D-8EE1-0BE89C2387D6}" type="slidenum">
              <a:rPr lang="en-GB" altLang="de-DE" sz="1200" smtClean="0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t>89</a:t>
            </a:fld>
            <a:endParaRPr lang="en-GB" altLang="de-DE" sz="1200" smtClean="0">
              <a:solidFill>
                <a:srgbClr val="000000"/>
              </a:solidFill>
              <a:latin typeface="Arial" charset="0"/>
            </a:endParaRPr>
          </a:p>
        </p:txBody>
      </p:sp>
      <p:grpSp>
        <p:nvGrpSpPr>
          <p:cNvPr id="4" name="Gruppieren 3"/>
          <p:cNvGrpSpPr/>
          <p:nvPr/>
        </p:nvGrpSpPr>
        <p:grpSpPr>
          <a:xfrm>
            <a:off x="4332536" y="4206825"/>
            <a:ext cx="2738438" cy="2388394"/>
            <a:chOff x="2543175" y="1412875"/>
            <a:chExt cx="2738438" cy="2388394"/>
          </a:xfrm>
        </p:grpSpPr>
        <p:sp>
          <p:nvSpPr>
            <p:cNvPr id="7181" name="Text Box 11"/>
            <p:cNvSpPr txBox="1">
              <a:spLocks noChangeArrowheads="1"/>
            </p:cNvSpPr>
            <p:nvPr/>
          </p:nvSpPr>
          <p:spPr bwMode="auto">
            <a:xfrm>
              <a:off x="3203848" y="3491706"/>
              <a:ext cx="1706563" cy="309563"/>
            </a:xfrm>
            <a:prstGeom prst="rect">
              <a:avLst/>
            </a:prstGeom>
            <a:noFill/>
            <a:ln w="3240">
              <a:solidFill>
                <a:schemeClr val="bg2">
                  <a:lumMod val="50000"/>
                  <a:alpha val="98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7F7F7F"/>
                  </a:solidFill>
                  <a:latin typeface="Century Gothic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Courier New" pitchFamily="49" charset="0"/>
                <a:buChar char="o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Font typeface="Courier New" pitchFamily="49" charset="0"/>
                <a:buChar char="o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>
                  <a:srgbClr val="000000"/>
                </a:buClr>
                <a:buFont typeface="Arial" charset="0"/>
                <a:buNone/>
              </a:pPr>
              <a:r>
                <a:rPr lang="de-AT" altLang="de-DE" sz="1400" dirty="0">
                  <a:solidFill>
                    <a:srgbClr val="002060"/>
                  </a:solidFill>
                  <a:latin typeface="Arial" charset="0"/>
                </a:rPr>
                <a:t>Tintenstrahldrucker</a:t>
              </a:r>
            </a:p>
          </p:txBody>
        </p:sp>
        <p:pic>
          <p:nvPicPr>
            <p:cNvPr id="7182" name="Picture 17" descr="C:\Users\user\Desktop\images\tintendrucker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2543175" y="1412875"/>
              <a:ext cx="2738438" cy="213518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" name="Gruppieren 5"/>
          <p:cNvGrpSpPr/>
          <p:nvPr/>
        </p:nvGrpSpPr>
        <p:grpSpPr>
          <a:xfrm>
            <a:off x="1012697" y="4140115"/>
            <a:ext cx="3043238" cy="2643188"/>
            <a:chOff x="-112713" y="1158875"/>
            <a:chExt cx="3043238" cy="2643188"/>
          </a:xfrm>
        </p:grpSpPr>
        <p:sp>
          <p:nvSpPr>
            <p:cNvPr id="7183" name="Text Box 12"/>
            <p:cNvSpPr txBox="1">
              <a:spLocks noChangeArrowheads="1"/>
            </p:cNvSpPr>
            <p:nvPr/>
          </p:nvSpPr>
          <p:spPr bwMode="auto">
            <a:xfrm>
              <a:off x="1496406" y="3135531"/>
              <a:ext cx="1223962" cy="309563"/>
            </a:xfrm>
            <a:prstGeom prst="rect">
              <a:avLst/>
            </a:prstGeom>
            <a:noFill/>
            <a:ln w="3240">
              <a:solidFill>
                <a:schemeClr val="bg2">
                  <a:lumMod val="50000"/>
                  <a:alpha val="98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7F7F7F"/>
                  </a:solidFill>
                  <a:latin typeface="Century Gothic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Courier New" pitchFamily="49" charset="0"/>
                <a:buChar char="o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Font typeface="Courier New" pitchFamily="49" charset="0"/>
                <a:buChar char="o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>
                  <a:srgbClr val="000000"/>
                </a:buClr>
                <a:buFont typeface="Arial" charset="0"/>
                <a:buNone/>
              </a:pPr>
              <a:r>
                <a:rPr lang="de-AT" altLang="de-DE" sz="1400">
                  <a:solidFill>
                    <a:srgbClr val="002060"/>
                  </a:solidFill>
                  <a:latin typeface="Arial" charset="0"/>
                </a:rPr>
                <a:t>Laserdrucker</a:t>
              </a:r>
            </a:p>
          </p:txBody>
        </p:sp>
        <p:pic>
          <p:nvPicPr>
            <p:cNvPr id="2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42392">
              <a:off x="-112713" y="1158875"/>
              <a:ext cx="3043238" cy="26431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5649" y="1124744"/>
            <a:ext cx="3590651" cy="37227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862" y="1261893"/>
            <a:ext cx="3347370" cy="3098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20643" y="1013932"/>
            <a:ext cx="8671837" cy="5688632"/>
          </a:xfrm>
        </p:spPr>
        <p:txBody>
          <a:bodyPr/>
          <a:lstStyle/>
          <a:p>
            <a:r>
              <a:rPr lang="de-DE" sz="2600" dirty="0" smtClean="0"/>
              <a:t>1842: Erste Programmiererin Augusta Ada LOVELACE</a:t>
            </a:r>
            <a:endParaRPr lang="de-DE" sz="2600" dirty="0"/>
          </a:p>
          <a:p>
            <a:pPr lvl="1"/>
            <a:r>
              <a:rPr lang="de-DE" sz="1800" dirty="0" smtClean="0"/>
              <a:t>Engl. Mathematikerin (1815-1852)</a:t>
            </a:r>
          </a:p>
          <a:p>
            <a:pPr lvl="1"/>
            <a:r>
              <a:rPr lang="de-DE" sz="1800" dirty="0" smtClean="0"/>
              <a:t>Mitarbeiterin von Charles Babbage</a:t>
            </a:r>
          </a:p>
          <a:p>
            <a:pPr lvl="1"/>
            <a:r>
              <a:rPr lang="de-DE" sz="1800" dirty="0" smtClean="0"/>
              <a:t>Entwickelt erste algorithmische Programme</a:t>
            </a:r>
          </a:p>
          <a:p>
            <a:pPr lvl="1"/>
            <a:r>
              <a:rPr lang="de-DE" sz="1800" dirty="0" smtClean="0"/>
              <a:t>Schrieb das erste Programm für </a:t>
            </a:r>
            <a:r>
              <a:rPr lang="de-DE" sz="1800" dirty="0" err="1" smtClean="0"/>
              <a:t>Babbage‘s</a:t>
            </a:r>
            <a:r>
              <a:rPr lang="de-DE" sz="1800" dirty="0" smtClean="0"/>
              <a:t/>
            </a:r>
            <a:br>
              <a:rPr lang="de-DE" sz="1800" dirty="0" smtClean="0"/>
            </a:br>
            <a:r>
              <a:rPr lang="de-DE" sz="1800" i="1" dirty="0" smtClean="0"/>
              <a:t>Analytical </a:t>
            </a:r>
            <a:r>
              <a:rPr lang="de-DE" sz="1800" i="1" dirty="0" err="1" smtClean="0"/>
              <a:t>Machine</a:t>
            </a:r>
            <a:endParaRPr lang="de-DE" sz="1800" i="1" dirty="0" smtClean="0"/>
          </a:p>
          <a:p>
            <a:pPr marL="990600" lvl="2" indent="-276225"/>
            <a:r>
              <a:rPr lang="de-DE" dirty="0" smtClean="0"/>
              <a:t>Eingabe </a:t>
            </a:r>
            <a:r>
              <a:rPr lang="de-DE" dirty="0"/>
              <a:t>– Verarbeitung – Ausgabe</a:t>
            </a:r>
          </a:p>
          <a:p>
            <a:pPr marL="990600" lvl="2" indent="-276225"/>
            <a:r>
              <a:rPr lang="de-DE" dirty="0"/>
              <a:t>Steuerstrukturen: </a:t>
            </a:r>
            <a:r>
              <a:rPr lang="de-DE" dirty="0" smtClean="0"/>
              <a:t>Sprungbefehle, </a:t>
            </a:r>
            <a:r>
              <a:rPr lang="de-DE" dirty="0"/>
              <a:t>Schleifen, </a:t>
            </a:r>
            <a:r>
              <a:rPr lang="de-DE" dirty="0" smtClean="0"/>
              <a:t>Prozeduren, etc</a:t>
            </a:r>
            <a:r>
              <a:rPr lang="de-DE" dirty="0"/>
              <a:t>.</a:t>
            </a:r>
          </a:p>
          <a:p>
            <a:pPr lvl="1"/>
            <a:r>
              <a:rPr lang="de-DE" sz="1800" dirty="0" smtClean="0"/>
              <a:t>Gilt als erste Programmiererin der Welt (ihr zu </a:t>
            </a:r>
            <a:br>
              <a:rPr lang="de-DE" sz="1800" dirty="0" smtClean="0"/>
            </a:br>
            <a:r>
              <a:rPr lang="de-DE" sz="1800" dirty="0" smtClean="0"/>
              <a:t>Ehren ist die Programmiersprache ADA benannt)</a:t>
            </a:r>
          </a:p>
          <a:p>
            <a:r>
              <a:rPr lang="de-DE" sz="2600" dirty="0" smtClean="0"/>
              <a:t>1890: Lochkartenmaschine von Hermann HOLLERITH</a:t>
            </a:r>
          </a:p>
          <a:p>
            <a:pPr lvl="1"/>
            <a:r>
              <a:rPr lang="de-DE" sz="1800" dirty="0" smtClean="0"/>
              <a:t>Amerik. Unternehmer u. Ingenieur (1860-1929)</a:t>
            </a:r>
            <a:endParaRPr lang="de-DE" sz="1800" dirty="0"/>
          </a:p>
          <a:p>
            <a:pPr lvl="1"/>
            <a:r>
              <a:rPr lang="de-DE" sz="1800" dirty="0" smtClean="0"/>
              <a:t>Nutzte Lochkarten zur Steuerung von Maschinen</a:t>
            </a:r>
          </a:p>
          <a:p>
            <a:pPr lvl="1"/>
            <a:r>
              <a:rPr lang="de-DE" sz="1800" dirty="0" smtClean="0"/>
              <a:t>Entwickelte Zähl- u. Sortiermaschine f. Volkszählung</a:t>
            </a:r>
          </a:p>
          <a:p>
            <a:pPr lvl="1"/>
            <a:r>
              <a:rPr lang="de-DE" sz="1800" dirty="0" smtClean="0"/>
              <a:t>Gründete 1896 </a:t>
            </a:r>
            <a:r>
              <a:rPr lang="de-DE" sz="1800" dirty="0" err="1" smtClean="0"/>
              <a:t>Tabulating</a:t>
            </a:r>
            <a:r>
              <a:rPr lang="de-DE" sz="1800" dirty="0" smtClean="0"/>
              <a:t> </a:t>
            </a:r>
            <a:r>
              <a:rPr lang="de-DE" sz="1800" dirty="0" err="1" smtClean="0"/>
              <a:t>Machine</a:t>
            </a:r>
            <a:r>
              <a:rPr lang="de-DE" sz="1800" dirty="0" smtClean="0"/>
              <a:t> (die 1910 zur Firma</a:t>
            </a:r>
            <a:br>
              <a:rPr lang="de-DE" sz="1800" dirty="0" smtClean="0"/>
            </a:br>
            <a:r>
              <a:rPr lang="de-DE" sz="1800" dirty="0" smtClean="0"/>
              <a:t>International Business Machines (IBM) wurde)</a:t>
            </a:r>
            <a:endParaRPr lang="de-DE" sz="1800" dirty="0"/>
          </a:p>
          <a:p>
            <a:pPr lvl="1"/>
            <a:endParaRPr lang="de-DE" sz="1800" dirty="0" smtClean="0"/>
          </a:p>
          <a:p>
            <a:pPr lvl="1"/>
            <a:endParaRPr lang="de-DE" sz="1800" dirty="0" smtClean="0"/>
          </a:p>
          <a:p>
            <a:pPr lvl="1"/>
            <a:endParaRPr lang="de-DE" sz="1800" dirty="0" smtClean="0"/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323528" y="71875"/>
            <a:ext cx="8352928" cy="836845"/>
          </a:xfrm>
          <a:prstGeom prst="rect">
            <a:avLst/>
          </a:prstGeom>
        </p:spPr>
        <p:txBody>
          <a:bodyPr vert="horz" wrap="square" lIns="92162" tIns="46076" rIns="92162" bIns="46076" rtlCol="0" anchor="b" anchorCtr="0">
            <a:spAutoFit/>
          </a:bodyPr>
          <a:lstStyle>
            <a:lvl1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 kern="1200">
                <a:solidFill>
                  <a:srgbClr val="1B434B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2pPr>
            <a:lvl3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3pPr>
            <a:lvl4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4pPr>
            <a:lvl5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5pPr>
            <a:lvl6pPr marL="4572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6pPr>
            <a:lvl7pPr marL="9144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7pPr>
            <a:lvl8pPr marL="13716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8pPr>
            <a:lvl9pPr marL="18288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pitchFamily="18" charset="0"/>
              </a:defRPr>
            </a:lvl9pPr>
          </a:lstStyle>
          <a:p>
            <a:pPr defTabSz="914400">
              <a:buFont typeface="StarSymbol"/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de-DE" dirty="0"/>
              <a:t>Vorgeschichte der EDV</a:t>
            </a:r>
          </a:p>
        </p:txBody>
      </p:sp>
      <p:pic>
        <p:nvPicPr>
          <p:cNvPr id="15362" name="Picture 2" descr="http://upload.wikimedia.org/wikipedia/commons/thumb/8/87/Ada_Lovelace.jpg/800px-Ada_Lovelac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562" y="1517987"/>
            <a:ext cx="1765886" cy="2808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4" name="Picture 4" descr="http://upload.wikimedia.org/wikipedia/commons/4/4e/HollerithMachine.CHM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4" t="2777" r="29191"/>
          <a:stretch/>
        </p:blipFill>
        <p:spPr bwMode="auto">
          <a:xfrm>
            <a:off x="6838562" y="4725144"/>
            <a:ext cx="1765886" cy="196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341672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xfrm>
            <a:off x="2882348" y="71875"/>
            <a:ext cx="3379307" cy="836845"/>
          </a:xfrm>
        </p:spPr>
        <p:txBody>
          <a:bodyPr wrap="none" lIns="92162" tIns="46076" rIns="92162" bIns="46076" anchorCtr="0">
            <a:spAutoFit/>
          </a:bodyPr>
          <a:lstStyle/>
          <a:p>
            <a:pPr eaLnBrk="1" fontAlgn="auto">
              <a:spcBef>
                <a:spcPts val="0"/>
              </a:spcBef>
              <a:spcAft>
                <a:spcPts val="0"/>
              </a:spcAft>
              <a:buFont typeface="StarSymbol"/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de-DE" dirty="0" smtClean="0"/>
              <a:t>Bildschirm</a:t>
            </a:r>
            <a:endParaRPr lang="de-DE" dirty="0"/>
          </a:p>
        </p:txBody>
      </p:sp>
      <p:sp>
        <p:nvSpPr>
          <p:cNvPr id="6" name="Textplatzhalter 2"/>
          <p:cNvSpPr txBox="1">
            <a:spLocks noGrp="1"/>
          </p:cNvSpPr>
          <p:nvPr>
            <p:ph idx="1"/>
          </p:nvPr>
        </p:nvSpPr>
        <p:spPr>
          <a:xfrm>
            <a:off x="467544" y="1052736"/>
            <a:ext cx="8106562" cy="540060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dirty="0" smtClean="0"/>
              <a:t>Klassisches Anzeigegerät bei Computersystemen</a:t>
            </a:r>
            <a:endParaRPr altLang="de-DE" dirty="0"/>
          </a:p>
          <a:p>
            <a:r>
              <a:rPr lang="de-DE" altLang="de-DE" dirty="0" smtClean="0"/>
              <a:t>Eigenschaften</a:t>
            </a:r>
          </a:p>
          <a:p>
            <a:pPr lvl="1"/>
            <a:r>
              <a:rPr lang="de-DE" altLang="de-DE" dirty="0" smtClean="0"/>
              <a:t>Bildschirmdiagonale</a:t>
            </a:r>
          </a:p>
          <a:p>
            <a:pPr lvl="2"/>
            <a:r>
              <a:rPr lang="de-DE" altLang="de-DE" dirty="0" smtClean="0"/>
              <a:t>Maß für die Größe eines Bildschirms, 17“, 19“, 21“, 24“, 27“</a:t>
            </a:r>
          </a:p>
          <a:p>
            <a:pPr lvl="1"/>
            <a:r>
              <a:rPr lang="de-DE" altLang="de-DE" dirty="0" smtClean="0"/>
              <a:t>Seitenverhältnis: 4:3, 16:9</a:t>
            </a:r>
          </a:p>
          <a:p>
            <a:pPr lvl="1"/>
            <a:r>
              <a:rPr lang="de-DE" altLang="de-DE" dirty="0" smtClean="0"/>
              <a:t>Auflösung</a:t>
            </a:r>
          </a:p>
          <a:p>
            <a:pPr lvl="2"/>
            <a:r>
              <a:rPr lang="de-DE" altLang="de-DE" dirty="0" smtClean="0"/>
              <a:t>Anzahl der Bildpunkte in beiden Dimensionen; 1920:1080</a:t>
            </a:r>
          </a:p>
          <a:p>
            <a:pPr lvl="1"/>
            <a:r>
              <a:rPr lang="de-DE" altLang="de-DE" dirty="0" smtClean="0"/>
              <a:t>Zeilenfrequenz (</a:t>
            </a:r>
            <a:r>
              <a:rPr lang="de-DE" altLang="de-DE" dirty="0" err="1" smtClean="0"/>
              <a:t>f</a:t>
            </a:r>
            <a:r>
              <a:rPr lang="de-DE" altLang="de-DE" baseline="-25000" dirty="0" err="1" smtClean="0"/>
              <a:t>z</a:t>
            </a:r>
            <a:r>
              <a:rPr lang="de-DE" altLang="de-DE" dirty="0" smtClean="0"/>
              <a:t>), Bildwiederholfrequenz (</a:t>
            </a:r>
            <a:r>
              <a:rPr lang="de-DE" altLang="de-DE" dirty="0" err="1" smtClean="0"/>
              <a:t>f</a:t>
            </a:r>
            <a:r>
              <a:rPr lang="de-DE" altLang="de-DE" baseline="-25000" dirty="0" err="1" smtClean="0"/>
              <a:t>B</a:t>
            </a:r>
            <a:r>
              <a:rPr lang="de-DE" altLang="de-DE" dirty="0" smtClean="0"/>
              <a:t>)</a:t>
            </a:r>
          </a:p>
          <a:p>
            <a:pPr lvl="1"/>
            <a:r>
              <a:rPr lang="de-DE" altLang="de-DE" dirty="0" smtClean="0"/>
              <a:t>Helligkeit = Leuchtdichte, gemessen in cd/m² ; 500 cd/m²</a:t>
            </a:r>
          </a:p>
          <a:p>
            <a:pPr lvl="2"/>
            <a:r>
              <a:rPr lang="de-AT" altLang="de-DE" dirty="0"/>
              <a:t>c</a:t>
            </a:r>
            <a:r>
              <a:rPr lang="de-AT" altLang="de-DE" dirty="0" smtClean="0"/>
              <a:t>d ... Candela (SI Einheit für Lichtstärke)</a:t>
            </a:r>
            <a:endParaRPr lang="de-DE" altLang="de-DE" dirty="0"/>
          </a:p>
          <a:p>
            <a:pPr lvl="1"/>
            <a:r>
              <a:rPr lang="de-DE" altLang="de-DE" dirty="0" smtClean="0"/>
              <a:t> Kontrast = Quotient d. maximal u. minimal darstellbaren Helligkeit; 1500:1</a:t>
            </a:r>
          </a:p>
          <a:p>
            <a:pPr lvl="1"/>
            <a:r>
              <a:rPr lang="de-DE" altLang="de-DE" dirty="0" smtClean="0"/>
              <a:t>Farbtiefe</a:t>
            </a:r>
          </a:p>
          <a:p>
            <a:pPr lvl="2"/>
            <a:r>
              <a:rPr lang="de-DE" altLang="de-DE" dirty="0"/>
              <a:t>8 Bit: 	2</a:t>
            </a:r>
            <a:r>
              <a:rPr lang="de-DE" altLang="de-DE" baseline="30000" dirty="0"/>
              <a:t>8</a:t>
            </a:r>
            <a:r>
              <a:rPr lang="de-DE" altLang="de-DE" dirty="0"/>
              <a:t> </a:t>
            </a:r>
            <a:r>
              <a:rPr lang="de-DE" altLang="de-DE" dirty="0" smtClean="0"/>
              <a:t> =  256 </a:t>
            </a:r>
            <a:r>
              <a:rPr lang="de-DE" altLang="de-DE" dirty="0"/>
              <a:t>Farben</a:t>
            </a:r>
          </a:p>
          <a:p>
            <a:pPr lvl="2"/>
            <a:r>
              <a:rPr lang="de-DE" altLang="de-DE" dirty="0"/>
              <a:t>16 Bit: 	2</a:t>
            </a:r>
            <a:r>
              <a:rPr lang="de-DE" altLang="de-DE" baseline="30000" dirty="0"/>
              <a:t>16</a:t>
            </a:r>
            <a:r>
              <a:rPr lang="de-DE" altLang="de-DE" dirty="0"/>
              <a:t> = </a:t>
            </a:r>
            <a:r>
              <a:rPr lang="de-DE" altLang="de-DE" dirty="0" smtClean="0"/>
              <a:t> 65.536 Farben	High </a:t>
            </a:r>
            <a:r>
              <a:rPr lang="de-DE" altLang="de-DE" dirty="0"/>
              <a:t>Color</a:t>
            </a:r>
          </a:p>
          <a:p>
            <a:pPr lvl="2"/>
            <a:r>
              <a:rPr lang="de-DE" altLang="de-DE" dirty="0"/>
              <a:t>24 Bit: 	2</a:t>
            </a:r>
            <a:r>
              <a:rPr lang="de-DE" altLang="de-DE" baseline="30000" dirty="0"/>
              <a:t>24</a:t>
            </a:r>
            <a:r>
              <a:rPr lang="de-DE" altLang="de-DE" dirty="0"/>
              <a:t> = </a:t>
            </a:r>
            <a:r>
              <a:rPr lang="de-DE" altLang="de-DE" dirty="0" smtClean="0"/>
              <a:t> 16,777.216 Farben	True </a:t>
            </a:r>
            <a:r>
              <a:rPr lang="de-DE" altLang="de-DE" dirty="0"/>
              <a:t>Color</a:t>
            </a:r>
          </a:p>
          <a:p>
            <a:pPr lvl="2"/>
            <a:r>
              <a:rPr lang="de-DE" altLang="de-DE" dirty="0"/>
              <a:t>32 Bit: 	2</a:t>
            </a:r>
            <a:r>
              <a:rPr lang="de-DE" altLang="de-DE" baseline="30000" dirty="0"/>
              <a:t>32</a:t>
            </a:r>
            <a:r>
              <a:rPr lang="de-DE" altLang="de-DE" dirty="0"/>
              <a:t> </a:t>
            </a:r>
            <a:r>
              <a:rPr lang="de-DE" altLang="de-DE" dirty="0" smtClean="0"/>
              <a:t>=  2 </a:t>
            </a:r>
            <a:r>
              <a:rPr lang="de-DE" altLang="de-DE" dirty="0"/>
              <a:t>Mrd. </a:t>
            </a:r>
            <a:r>
              <a:rPr lang="de-DE" altLang="de-DE" dirty="0" smtClean="0"/>
              <a:t>Farben	</a:t>
            </a:r>
            <a:r>
              <a:rPr lang="de-DE" altLang="de-DE" dirty="0" err="1" smtClean="0"/>
              <a:t>Deep</a:t>
            </a:r>
            <a:r>
              <a:rPr lang="de-DE" altLang="de-DE" dirty="0" smtClean="0"/>
              <a:t> </a:t>
            </a:r>
            <a:r>
              <a:rPr lang="de-DE" altLang="de-DE" dirty="0"/>
              <a:t>Color</a:t>
            </a:r>
          </a:p>
          <a:p>
            <a:r>
              <a:rPr lang="de-AT" altLang="de-DE" dirty="0" smtClean="0"/>
              <a:t>Technologien</a:t>
            </a:r>
            <a:r>
              <a:rPr altLang="de-DE" dirty="0" smtClean="0"/>
              <a:t> </a:t>
            </a:r>
            <a:r>
              <a:rPr altLang="de-DE" dirty="0"/>
              <a:t>(</a:t>
            </a:r>
            <a:r>
              <a:rPr altLang="de-DE" dirty="0" smtClean="0"/>
              <a:t>CRT, </a:t>
            </a:r>
            <a:r>
              <a:rPr lang="de-DE" altLang="de-DE" dirty="0" smtClean="0"/>
              <a:t>LCD, </a:t>
            </a:r>
            <a:r>
              <a:rPr altLang="de-DE" dirty="0" smtClean="0"/>
              <a:t>TFT</a:t>
            </a:r>
            <a:r>
              <a:rPr altLang="de-DE" dirty="0"/>
              <a:t>)</a:t>
            </a:r>
            <a:r>
              <a:rPr lang="ar-SA" altLang="de-DE" dirty="0" smtClean="0"/>
              <a:t>‏</a:t>
            </a:r>
            <a:endParaRPr altLang="de-DE" dirty="0"/>
          </a:p>
        </p:txBody>
      </p:sp>
    </p:spTree>
    <p:extLst>
      <p:ext uri="{BB962C8B-B14F-4D97-AF65-F5344CB8AC3E}">
        <p14:creationId xmlns:p14="http://schemas.microsoft.com/office/powerpoint/2010/main" val="4142554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xfrm>
            <a:off x="2529366" y="71875"/>
            <a:ext cx="4085268" cy="836845"/>
          </a:xfrm>
        </p:spPr>
        <p:txBody>
          <a:bodyPr wrap="none" lIns="92162" tIns="46076" rIns="92162" bIns="46076" anchorCtr="0">
            <a:spAutoFit/>
          </a:bodyPr>
          <a:lstStyle/>
          <a:p>
            <a:pPr eaLnBrk="1" fontAlgn="auto">
              <a:spcBef>
                <a:spcPts val="0"/>
              </a:spcBef>
              <a:spcAft>
                <a:spcPts val="0"/>
              </a:spcAft>
              <a:buFont typeface="StarSymbol"/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de-DE" dirty="0"/>
              <a:t>CRT Monitor</a:t>
            </a:r>
          </a:p>
        </p:txBody>
      </p:sp>
      <p:sp>
        <p:nvSpPr>
          <p:cNvPr id="6" name="Textplatzhalter 2"/>
          <p:cNvSpPr txBox="1">
            <a:spLocks noGrp="1"/>
          </p:cNvSpPr>
          <p:nvPr>
            <p:ph idx="1"/>
          </p:nvPr>
        </p:nvSpPr>
        <p:spPr>
          <a:xfrm>
            <a:off x="251520" y="1042872"/>
            <a:ext cx="8784976" cy="5327305"/>
          </a:xfrm>
        </p:spPr>
        <p:txBody>
          <a:bodyPr wrap="square" lIns="92162" tIns="46076" rIns="92162" bIns="46076">
            <a:spAutoFit/>
          </a:bodyPr>
          <a:lstStyle/>
          <a:p>
            <a:pPr eaLnBrk="1" fontAlgn="auto">
              <a:lnSpc>
                <a:spcPct val="120000"/>
              </a:lnSpc>
              <a:spcBef>
                <a:spcPts val="695"/>
              </a:spcBef>
              <a:spcAft>
                <a:spcPts val="0"/>
              </a:spcAft>
              <a:tabLst>
                <a:tab pos="161638" algn="l"/>
                <a:tab pos="610919" algn="l"/>
                <a:tab pos="1060201" algn="l"/>
                <a:tab pos="1509482" algn="l"/>
                <a:tab pos="1958763" algn="l"/>
                <a:tab pos="2408035" algn="l"/>
                <a:tab pos="2857317" algn="l"/>
                <a:tab pos="3306598" algn="l"/>
                <a:tab pos="3755879" algn="l"/>
                <a:tab pos="4205161" algn="l"/>
                <a:tab pos="4654442" algn="l"/>
                <a:tab pos="5103723" algn="l"/>
                <a:tab pos="5552995" algn="l"/>
                <a:tab pos="6002277" algn="l"/>
                <a:tab pos="6451558" algn="l"/>
                <a:tab pos="6900839" algn="l"/>
                <a:tab pos="7350120" algn="l"/>
                <a:tab pos="7799036" algn="l"/>
                <a:tab pos="8248317" algn="l"/>
                <a:tab pos="8697599" algn="l"/>
              </a:tabLst>
              <a:defRPr/>
            </a:pPr>
            <a:r>
              <a:rPr lang="de-AT" kern="0" dirty="0"/>
              <a:t>Kathodenstrahlröhrenbildschirm (CRT; </a:t>
            </a:r>
            <a:r>
              <a:rPr lang="de-AT" kern="0" dirty="0" err="1"/>
              <a:t>Cathode</a:t>
            </a:r>
            <a:r>
              <a:rPr lang="de-AT" kern="0" dirty="0"/>
              <a:t> Ray Tube)</a:t>
            </a:r>
          </a:p>
          <a:p>
            <a:pPr eaLnBrk="1" fontAlgn="auto">
              <a:lnSpc>
                <a:spcPct val="120000"/>
              </a:lnSpc>
              <a:spcBef>
                <a:spcPts val="695"/>
              </a:spcBef>
              <a:spcAft>
                <a:spcPts val="0"/>
              </a:spcAft>
              <a:tabLst>
                <a:tab pos="161638" algn="l"/>
                <a:tab pos="610919" algn="l"/>
                <a:tab pos="1060201" algn="l"/>
                <a:tab pos="1509482" algn="l"/>
                <a:tab pos="1958763" algn="l"/>
                <a:tab pos="2408035" algn="l"/>
                <a:tab pos="2857317" algn="l"/>
                <a:tab pos="3306598" algn="l"/>
                <a:tab pos="3755879" algn="l"/>
                <a:tab pos="4205161" algn="l"/>
                <a:tab pos="4654442" algn="l"/>
                <a:tab pos="5103723" algn="l"/>
                <a:tab pos="5552995" algn="l"/>
                <a:tab pos="6002277" algn="l"/>
                <a:tab pos="6451558" algn="l"/>
                <a:tab pos="6900839" algn="l"/>
                <a:tab pos="7350120" algn="l"/>
                <a:tab pos="7799036" algn="l"/>
                <a:tab pos="8248317" algn="l"/>
                <a:tab pos="8697599" algn="l"/>
              </a:tabLst>
              <a:defRPr/>
            </a:pPr>
            <a:r>
              <a:rPr lang="de-AT" kern="0" dirty="0" smtClean="0"/>
              <a:t>Drei </a:t>
            </a:r>
            <a:r>
              <a:rPr kern="0" dirty="0" smtClean="0"/>
              <a:t>in </a:t>
            </a:r>
            <a:r>
              <a:rPr kern="0" dirty="0" err="1"/>
              <a:t>einer</a:t>
            </a:r>
            <a:r>
              <a:rPr kern="0" dirty="0"/>
              <a:t> </a:t>
            </a:r>
            <a:r>
              <a:rPr kern="0" dirty="0" err="1"/>
              <a:t>Kathodenstrahlröhre</a:t>
            </a:r>
            <a:r>
              <a:rPr kern="0" dirty="0"/>
              <a:t> </a:t>
            </a:r>
            <a:r>
              <a:rPr lang="de-AT" kern="0" dirty="0" smtClean="0"/>
              <a:t>erzeugte </a:t>
            </a:r>
            <a:r>
              <a:rPr kern="0" dirty="0" err="1" smtClean="0"/>
              <a:t>Elektronen</a:t>
            </a:r>
            <a:r>
              <a:rPr lang="de-AT" kern="0" dirty="0" smtClean="0"/>
              <a:t>-</a:t>
            </a:r>
            <a:r>
              <a:rPr kern="0" dirty="0" err="1" smtClean="0"/>
              <a:t>strahl</a:t>
            </a:r>
            <a:r>
              <a:rPr lang="de-AT" kern="0" dirty="0" smtClean="0"/>
              <a:t>en in den RGB-Farben (additives Farbsystem) werden auf eine fluoreszierende Leuchtschicht geschickt.</a:t>
            </a:r>
          </a:p>
          <a:p>
            <a:pPr eaLnBrk="1" fontAlgn="auto">
              <a:lnSpc>
                <a:spcPct val="120000"/>
              </a:lnSpc>
              <a:spcBef>
                <a:spcPts val="695"/>
              </a:spcBef>
              <a:spcAft>
                <a:spcPts val="0"/>
              </a:spcAft>
              <a:tabLst>
                <a:tab pos="161638" algn="l"/>
                <a:tab pos="610919" algn="l"/>
                <a:tab pos="1060201" algn="l"/>
                <a:tab pos="1509482" algn="l"/>
                <a:tab pos="1958763" algn="l"/>
                <a:tab pos="2408035" algn="l"/>
                <a:tab pos="2857317" algn="l"/>
                <a:tab pos="3306598" algn="l"/>
                <a:tab pos="3755879" algn="l"/>
                <a:tab pos="4205161" algn="l"/>
                <a:tab pos="4654442" algn="l"/>
                <a:tab pos="5103723" algn="l"/>
                <a:tab pos="5552995" algn="l"/>
                <a:tab pos="6002277" algn="l"/>
                <a:tab pos="6451558" algn="l"/>
                <a:tab pos="6900839" algn="l"/>
                <a:tab pos="7350120" algn="l"/>
                <a:tab pos="7799036" algn="l"/>
                <a:tab pos="8248317" algn="l"/>
                <a:tab pos="8697599" algn="l"/>
              </a:tabLst>
              <a:defRPr/>
            </a:pPr>
            <a:r>
              <a:rPr lang="de-AT" kern="0" dirty="0" smtClean="0"/>
              <a:t>Auf dem Weg vom Strahlerzeugungssystem zur Leuchtschicht werden sie durch Magnetspulen so abgelenkt, dass sie auf die gewünschte Position auftreffen.</a:t>
            </a:r>
          </a:p>
          <a:p>
            <a:pPr eaLnBrk="1" fontAlgn="auto">
              <a:lnSpc>
                <a:spcPct val="120000"/>
              </a:lnSpc>
              <a:spcBef>
                <a:spcPts val="695"/>
              </a:spcBef>
              <a:spcAft>
                <a:spcPts val="0"/>
              </a:spcAft>
              <a:tabLst>
                <a:tab pos="161638" algn="l"/>
                <a:tab pos="610919" algn="l"/>
                <a:tab pos="1060201" algn="l"/>
                <a:tab pos="1509482" algn="l"/>
                <a:tab pos="1958763" algn="l"/>
                <a:tab pos="2408035" algn="l"/>
                <a:tab pos="2857317" algn="l"/>
                <a:tab pos="3306598" algn="l"/>
                <a:tab pos="3755879" algn="l"/>
                <a:tab pos="4205161" algn="l"/>
                <a:tab pos="4654442" algn="l"/>
                <a:tab pos="5103723" algn="l"/>
                <a:tab pos="5552995" algn="l"/>
                <a:tab pos="6002277" algn="l"/>
                <a:tab pos="6451558" algn="l"/>
                <a:tab pos="6900839" algn="l"/>
                <a:tab pos="7350120" algn="l"/>
                <a:tab pos="7799036" algn="l"/>
                <a:tab pos="8248317" algn="l"/>
                <a:tab pos="8697599" algn="l"/>
              </a:tabLst>
              <a:defRPr/>
            </a:pPr>
            <a:r>
              <a:rPr lang="de-AT" kern="0" dirty="0" smtClean="0"/>
              <a:t>Dabei passieren sie eine </a:t>
            </a:r>
            <a:r>
              <a:rPr kern="0" dirty="0" err="1" smtClean="0"/>
              <a:t>Lochmaske</a:t>
            </a:r>
            <a:r>
              <a:rPr lang="de-AT" kern="0" dirty="0" smtClean="0"/>
              <a:t>, die den Strahl bündelt und durch </a:t>
            </a:r>
            <a:r>
              <a:rPr lang="de-AT" kern="0" dirty="0"/>
              <a:t>Abschattung (Strahlrichtung) den </a:t>
            </a:r>
            <a:r>
              <a:rPr lang="de-AT" kern="0" dirty="0" smtClean="0"/>
              <a:t>Bildpunkt in der entsprechenden Farbe des RGB-Leuchttripels erzeugt.</a:t>
            </a:r>
          </a:p>
          <a:p>
            <a:pPr eaLnBrk="1" fontAlgn="auto">
              <a:lnSpc>
                <a:spcPct val="120000"/>
              </a:lnSpc>
              <a:spcBef>
                <a:spcPts val="695"/>
              </a:spcBef>
              <a:spcAft>
                <a:spcPts val="0"/>
              </a:spcAft>
              <a:tabLst>
                <a:tab pos="161638" algn="l"/>
                <a:tab pos="610919" algn="l"/>
                <a:tab pos="1060201" algn="l"/>
                <a:tab pos="1509482" algn="l"/>
                <a:tab pos="1958763" algn="l"/>
                <a:tab pos="2408035" algn="l"/>
                <a:tab pos="2857317" algn="l"/>
                <a:tab pos="3306598" algn="l"/>
                <a:tab pos="3755879" algn="l"/>
                <a:tab pos="4205161" algn="l"/>
                <a:tab pos="4654442" algn="l"/>
                <a:tab pos="5103723" algn="l"/>
                <a:tab pos="5552995" algn="l"/>
                <a:tab pos="6002277" algn="l"/>
                <a:tab pos="6451558" algn="l"/>
                <a:tab pos="6900839" algn="l"/>
                <a:tab pos="7350120" algn="l"/>
                <a:tab pos="7799036" algn="l"/>
                <a:tab pos="8248317" algn="l"/>
                <a:tab pos="8697599" algn="l"/>
              </a:tabLst>
              <a:defRPr/>
            </a:pPr>
            <a:r>
              <a:rPr lang="de-AT" kern="0" dirty="0" smtClean="0"/>
              <a:t>Seit 2000 mehr und mehr durch LCD-Monitore verdrängt.</a:t>
            </a:r>
          </a:p>
        </p:txBody>
      </p:sp>
    </p:spTree>
    <p:extLst>
      <p:ext uri="{BB962C8B-B14F-4D97-AF65-F5344CB8AC3E}">
        <p14:creationId xmlns:p14="http://schemas.microsoft.com/office/powerpoint/2010/main" val="2410661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Foliennummernplatzhalt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7F7F7F"/>
                </a:solidFill>
                <a:latin typeface="Century Gothic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Courier New" pitchFamily="49" charset="0"/>
              <a:buChar char="o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rgbClr val="7F7F7F"/>
                </a:solidFill>
                <a:latin typeface="Century Gothic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fld id="{57A237C0-0064-407D-8ACA-3B7A0AFB7134}" type="slidenum">
              <a:rPr lang="en-GB" altLang="de-DE" sz="1200" smtClean="0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t>92</a:t>
            </a:fld>
            <a:endParaRPr lang="en-GB" altLang="de-DE" sz="120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2532" name="Text Box 7"/>
          <p:cNvSpPr txBox="1">
            <a:spLocks noChangeArrowheads="1"/>
          </p:cNvSpPr>
          <p:nvPr/>
        </p:nvSpPr>
        <p:spPr bwMode="auto">
          <a:xfrm>
            <a:off x="539552" y="1268760"/>
            <a:ext cx="7272808" cy="48965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eaLnBrk="0" hangingPunct="0">
              <a:spcBef>
                <a:spcPct val="20000"/>
              </a:spcBef>
              <a:buFont typeface="Wingdings" panose="05000000000000000000" pitchFamily="2" charset="2"/>
              <a:buChar char="§"/>
              <a:defRPr sz="24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lvl="1" indent="-285750" eaLnBrk="0" hangingPunct="0">
              <a:spcBef>
                <a:spcPct val="20000"/>
              </a:spcBef>
              <a:buFont typeface="Arial" panose="020B0604020202020204" pitchFamily="34" charset="0"/>
              <a:buChar char="□"/>
              <a:defRPr sz="16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lvl="2" indent="-228600" eaLnBrk="0" hangingPunct="0">
              <a:spcBef>
                <a:spcPct val="20000"/>
              </a:spcBef>
              <a:buFont typeface="Arial" panose="020B0604020202020204" pitchFamily="34" charset="0"/>
              <a:buChar char="●"/>
              <a:defRPr sz="16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lvl="3" indent="-228600" eaLnBrk="0" hangingPunct="0">
              <a:spcBef>
                <a:spcPct val="20000"/>
              </a:spcBef>
              <a:buFont typeface="Courier New" panose="02070309020205020404" pitchFamily="49" charset="0"/>
              <a:buChar char="o"/>
              <a:defRPr sz="16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Symbol" panose="05050102010706020507" pitchFamily="18" charset="2"/>
              <a:buChar char="-"/>
              <a:defRPr sz="16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>
              <a:spcBef>
                <a:spcPct val="20000"/>
              </a:spcBef>
              <a:buFont typeface="Courier New" pitchFamily="49" charset="0"/>
              <a:buChar char="o"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>
              <a:spcBef>
                <a:spcPct val="20000"/>
              </a:spcBef>
              <a:buFont typeface="Courier New" pitchFamily="49" charset="0"/>
              <a:buChar char="o"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de-AT" altLang="de-DE" dirty="0" smtClean="0"/>
              <a:t>Glühkathoden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de-AT" altLang="de-DE" dirty="0" smtClean="0"/>
              <a:t>Elektronenstrahlen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de-AT" altLang="de-DE" dirty="0" smtClean="0"/>
              <a:t>Bündelungssystem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de-AT" altLang="de-DE" dirty="0" smtClean="0"/>
              <a:t>Ablenkspulen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de-AT" altLang="de-DE" dirty="0" smtClean="0"/>
              <a:t>Anodenanschluss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de-AT" altLang="de-DE" dirty="0" smtClean="0"/>
              <a:t>Lochmaske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de-AT" altLang="de-DE" dirty="0" smtClean="0"/>
              <a:t>Fluoreszierende Schicht mit RGB-</a:t>
            </a:r>
            <a:r>
              <a:rPr lang="de-AT" altLang="de-DE" dirty="0" err="1" smtClean="0"/>
              <a:t>Subpixel</a:t>
            </a:r>
            <a:endParaRPr lang="de-AT" altLang="de-DE" dirty="0" smtClean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de-AT" altLang="de-DE" dirty="0" smtClean="0"/>
              <a:t>Nahansicht der beschichteten Innenseite</a:t>
            </a:r>
            <a:endParaRPr lang="de-AT" alt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CRT Funktionsweise</a:t>
            </a:r>
            <a:endParaRPr lang="de-AT" dirty="0"/>
          </a:p>
        </p:txBody>
      </p:sp>
      <p:pic>
        <p:nvPicPr>
          <p:cNvPr id="7" name="Picture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3592" y="1052736"/>
            <a:ext cx="5829121" cy="4320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LCD Flachbildschirm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79512" y="1052736"/>
            <a:ext cx="8780044" cy="1224136"/>
          </a:xfrm>
        </p:spPr>
        <p:txBody>
          <a:bodyPr/>
          <a:lstStyle/>
          <a:p>
            <a:r>
              <a:rPr lang="de-AT" dirty="0" smtClean="0"/>
              <a:t>Flachbildschirme sind Monitore mit sehr geringer </a:t>
            </a:r>
            <a:r>
              <a:rPr lang="de-AT" dirty="0" err="1" smtClean="0"/>
              <a:t>Bautiefe</a:t>
            </a:r>
            <a:r>
              <a:rPr lang="de-AT" dirty="0" smtClean="0"/>
              <a:t>, die auf dem Prinzip von Flüssigkristallanzeigen (Liquid Crystal Display – LCD) beruhen.</a:t>
            </a:r>
          </a:p>
        </p:txBody>
      </p:sp>
      <p:pic>
        <p:nvPicPr>
          <p:cNvPr id="1026" name="Picture 2" descr="Wie funktioniert ein LCD?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9532" y="3212976"/>
            <a:ext cx="4596964" cy="3030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haltsplatzhalter 2"/>
          <p:cNvSpPr txBox="1">
            <a:spLocks/>
          </p:cNvSpPr>
          <p:nvPr/>
        </p:nvSpPr>
        <p:spPr bwMode="auto">
          <a:xfrm>
            <a:off x="179513" y="2348880"/>
            <a:ext cx="8640959" cy="16561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□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●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panose="02070309020205020404" pitchFamily="49" charset="0"/>
              <a:buChar char="o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r>
              <a:rPr lang="de-AT" dirty="0"/>
              <a:t>Durch Anlegen einer Spannung an einem Flüssigkristall ändert dieser die Ausrichtung seiner Gitterstruktur und damit die </a:t>
            </a:r>
            <a:r>
              <a:rPr lang="de-AT" dirty="0" smtClean="0"/>
              <a:t>Polarisations-</a:t>
            </a:r>
            <a:br>
              <a:rPr lang="de-AT" dirty="0" smtClean="0"/>
            </a:br>
            <a:r>
              <a:rPr lang="de-AT" dirty="0" err="1" smtClean="0"/>
              <a:t>richtung</a:t>
            </a:r>
            <a:r>
              <a:rPr lang="de-AT" dirty="0" smtClean="0"/>
              <a:t> </a:t>
            </a:r>
            <a:r>
              <a:rPr lang="de-AT" dirty="0"/>
              <a:t>des Lichts einer </a:t>
            </a:r>
            <a:r>
              <a:rPr lang="de-AT" dirty="0" smtClean="0"/>
              <a:t/>
            </a:r>
            <a:br>
              <a:rPr lang="de-AT" dirty="0" smtClean="0"/>
            </a:br>
            <a:r>
              <a:rPr lang="de-AT" dirty="0" smtClean="0"/>
              <a:t>Hintergrundbeleuchtung </a:t>
            </a:r>
            <a:br>
              <a:rPr lang="de-AT" dirty="0" smtClean="0"/>
            </a:br>
            <a:r>
              <a:rPr lang="de-AT" dirty="0" smtClean="0"/>
              <a:t>(</a:t>
            </a:r>
            <a:r>
              <a:rPr lang="de-AT" dirty="0"/>
              <a:t>Panel</a:t>
            </a:r>
            <a:r>
              <a:rPr lang="de-AT" dirty="0" smtClean="0"/>
              <a:t>).</a:t>
            </a:r>
            <a:endParaRPr lang="de-AT" dirty="0"/>
          </a:p>
        </p:txBody>
      </p:sp>
      <p:sp>
        <p:nvSpPr>
          <p:cNvPr id="6" name="Inhaltsplatzhalter 2"/>
          <p:cNvSpPr txBox="1">
            <a:spLocks/>
          </p:cNvSpPr>
          <p:nvPr/>
        </p:nvSpPr>
        <p:spPr bwMode="auto">
          <a:xfrm>
            <a:off x="143705" y="4725144"/>
            <a:ext cx="4428295" cy="16561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□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●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panose="02070309020205020404" pitchFamily="49" charset="0"/>
              <a:buChar char="o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r>
              <a:rPr lang="de-AT" dirty="0" smtClean="0"/>
              <a:t>Bei TFT-Monitoren passiert die Ansteuerung jedes Pixels über drei </a:t>
            </a:r>
            <a:r>
              <a:rPr lang="de-AT" dirty="0" err="1" smtClean="0"/>
              <a:t>Transis</a:t>
            </a:r>
            <a:r>
              <a:rPr lang="de-AT" dirty="0" smtClean="0"/>
              <a:t>-toren (</a:t>
            </a:r>
            <a:r>
              <a:rPr lang="de-AT" dirty="0" err="1" smtClean="0"/>
              <a:t>Thin</a:t>
            </a:r>
            <a:r>
              <a:rPr lang="de-AT" dirty="0" smtClean="0"/>
              <a:t> Film Transistor).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05203852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TFT Technik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46856" y="1340768"/>
            <a:ext cx="8445624" cy="4641379"/>
          </a:xfrm>
        </p:spPr>
        <p:txBody>
          <a:bodyPr/>
          <a:lstStyle/>
          <a:p>
            <a:r>
              <a:rPr lang="de-AT" dirty="0"/>
              <a:t>Eine spezielle Art der Ansteuerung wird durch die sog. </a:t>
            </a:r>
            <a:r>
              <a:rPr lang="de-AT" dirty="0" smtClean="0"/>
              <a:t>Aktiv Matrix-LCD erreicht</a:t>
            </a:r>
          </a:p>
          <a:p>
            <a:r>
              <a:rPr lang="de-AT" dirty="0" smtClean="0"/>
              <a:t>Dabei wird der </a:t>
            </a:r>
            <a:r>
              <a:rPr lang="de-AT" dirty="0" err="1" smtClean="0"/>
              <a:t>Flüssigkristalllayer</a:t>
            </a:r>
            <a:r>
              <a:rPr lang="de-AT" dirty="0" smtClean="0"/>
              <a:t> von einem dünnen elektrisch leitenden Siliziumfilm überzogen, der für jede Pixelzelle die Eigenschaft eines Transistors besitzt (</a:t>
            </a:r>
            <a:r>
              <a:rPr lang="de-AT" dirty="0" err="1" smtClean="0"/>
              <a:t>Thin</a:t>
            </a:r>
            <a:r>
              <a:rPr lang="de-AT" dirty="0" smtClean="0"/>
              <a:t> Film Transistor; TFT).</a:t>
            </a:r>
          </a:p>
          <a:p>
            <a:r>
              <a:rPr lang="de-AT" dirty="0" smtClean="0"/>
              <a:t>Die Transistoren sind mit Zeilen- u. Spaltenadressleitungen verbunden.</a:t>
            </a:r>
          </a:p>
          <a:p>
            <a:r>
              <a:rPr lang="de-AT" dirty="0" smtClean="0"/>
              <a:t>Pro </a:t>
            </a:r>
            <a:r>
              <a:rPr lang="de-AT" dirty="0"/>
              <a:t>Bildschirmpunkt </a:t>
            </a:r>
            <a:r>
              <a:rPr lang="de-AT" dirty="0" smtClean="0"/>
              <a:t>kommen drei </a:t>
            </a:r>
            <a:br>
              <a:rPr lang="de-AT" dirty="0" smtClean="0"/>
            </a:br>
            <a:r>
              <a:rPr lang="de-AT" dirty="0" smtClean="0"/>
              <a:t>Transistoren </a:t>
            </a:r>
            <a:r>
              <a:rPr lang="de-AT" dirty="0"/>
              <a:t>zum </a:t>
            </a:r>
            <a:r>
              <a:rPr lang="de-AT" dirty="0" smtClean="0"/>
              <a:t>Einsatz</a:t>
            </a:r>
          </a:p>
          <a:p>
            <a:r>
              <a:rPr lang="de-AT" dirty="0" smtClean="0"/>
              <a:t>TFT-Displays haben im Vergleich zu </a:t>
            </a:r>
            <a:br>
              <a:rPr lang="de-AT" dirty="0" smtClean="0"/>
            </a:br>
            <a:r>
              <a:rPr lang="de-AT" dirty="0" smtClean="0"/>
              <a:t>LCD-Displays einen höheren Kontrast.</a:t>
            </a:r>
            <a:endParaRPr lang="de-AT" dirty="0"/>
          </a:p>
          <a:p>
            <a:endParaRPr lang="de-DE" dirty="0"/>
          </a:p>
        </p:txBody>
      </p:sp>
      <p:pic>
        <p:nvPicPr>
          <p:cNvPr id="1026" name="Picture 2" descr="http://upload.wikimedia.org/wikipedia/commons/f/ff/Color_TFT-LCD_Layou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3851" y="3501008"/>
            <a:ext cx="3032806" cy="223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481857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1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/>
          <a:lstStyle/>
          <a:p>
            <a:pPr eaLnBrk="1" fontAlgn="auto" hangingPunct="1">
              <a:lnSpc>
                <a:spcPct val="100000"/>
              </a:lnSpc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GB" dirty="0" smtClean="0"/>
              <a:t>Drucker</a:t>
            </a:r>
          </a:p>
        </p:txBody>
      </p:sp>
      <p:grpSp>
        <p:nvGrpSpPr>
          <p:cNvPr id="5" name="Gruppieren 4"/>
          <p:cNvGrpSpPr/>
          <p:nvPr/>
        </p:nvGrpSpPr>
        <p:grpSpPr>
          <a:xfrm>
            <a:off x="1405732" y="4221088"/>
            <a:ext cx="2724150" cy="2270919"/>
            <a:chOff x="1127125" y="3886200"/>
            <a:chExt cx="2724150" cy="2270919"/>
          </a:xfrm>
        </p:grpSpPr>
        <p:sp>
          <p:nvSpPr>
            <p:cNvPr id="20484" name="Text Box 7"/>
            <p:cNvSpPr txBox="1">
              <a:spLocks noChangeArrowheads="1"/>
            </p:cNvSpPr>
            <p:nvPr/>
          </p:nvSpPr>
          <p:spPr bwMode="auto">
            <a:xfrm>
              <a:off x="1127125" y="5847557"/>
              <a:ext cx="2001838" cy="309562"/>
            </a:xfrm>
            <a:prstGeom prst="rect">
              <a:avLst/>
            </a:prstGeom>
            <a:noFill/>
            <a:ln w="3240">
              <a:solidFill>
                <a:schemeClr val="tx2">
                  <a:lumMod val="60000"/>
                  <a:lumOff val="40000"/>
                  <a:alpha val="98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7F7F7F"/>
                  </a:solidFill>
                  <a:latin typeface="Century Gothic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Courier New" pitchFamily="49" charset="0"/>
                <a:buChar char="o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Font typeface="Courier New" pitchFamily="49" charset="0"/>
                <a:buChar char="o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>
                  <a:srgbClr val="000000"/>
                </a:buClr>
                <a:buFont typeface="Arial" charset="0"/>
                <a:buNone/>
              </a:pPr>
              <a:r>
                <a:rPr lang="de-AT" altLang="de-DE" sz="1400">
                  <a:solidFill>
                    <a:srgbClr val="002060"/>
                  </a:solidFill>
                  <a:latin typeface="Arial" charset="0"/>
                </a:rPr>
                <a:t>Nadeldrucker</a:t>
              </a:r>
              <a:r>
                <a:rPr lang="en-GB" altLang="de-DE" sz="1400">
                  <a:solidFill>
                    <a:srgbClr val="002060"/>
                  </a:solidFill>
                  <a:latin typeface="Arial" charset="0"/>
                </a:rPr>
                <a:t> (</a:t>
              </a:r>
              <a:r>
                <a:rPr lang="de-AT" altLang="de-DE" sz="1400">
                  <a:solidFill>
                    <a:srgbClr val="002060"/>
                  </a:solidFill>
                  <a:latin typeface="Arial" charset="0"/>
                </a:rPr>
                <a:t>veraltet</a:t>
              </a:r>
              <a:r>
                <a:rPr lang="en-GB" altLang="de-DE" sz="1400">
                  <a:solidFill>
                    <a:srgbClr val="002060"/>
                  </a:solidFill>
                  <a:latin typeface="Arial" charset="0"/>
                </a:rPr>
                <a:t>)</a:t>
              </a:r>
              <a:r>
                <a:rPr lang="ar-SA" altLang="de-DE" sz="1400">
                  <a:solidFill>
                    <a:srgbClr val="002060"/>
                  </a:solidFill>
                  <a:latin typeface="Arial" charset="0"/>
                </a:rPr>
                <a:t>‏</a:t>
              </a:r>
              <a:endParaRPr lang="en-GB" altLang="de-DE" sz="1400">
                <a:solidFill>
                  <a:srgbClr val="002060"/>
                </a:solidFill>
                <a:latin typeface="Arial" charset="0"/>
              </a:endParaRPr>
            </a:p>
          </p:txBody>
        </p:sp>
        <p:pic>
          <p:nvPicPr>
            <p:cNvPr id="18444" name="Picture 12" descr="C:\Users\user\Dropbox\Easy4me\_FTP_Easy4Me_Neu\workfiles\images\nadeldrucker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127125" y="3886200"/>
              <a:ext cx="2724150" cy="2049463"/>
            </a:xfrm>
            <a:prstGeom prst="rect">
              <a:avLst/>
            </a:prstGeom>
            <a:noFill/>
            <a:effectLst>
              <a:outerShdw blurRad="228600" dist="165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" name="Gruppieren 3"/>
          <p:cNvGrpSpPr/>
          <p:nvPr/>
        </p:nvGrpSpPr>
        <p:grpSpPr>
          <a:xfrm>
            <a:off x="4846638" y="3886200"/>
            <a:ext cx="3951287" cy="2469107"/>
            <a:chOff x="4846638" y="3141663"/>
            <a:chExt cx="3951287" cy="2469107"/>
          </a:xfrm>
        </p:grpSpPr>
        <p:sp>
          <p:nvSpPr>
            <p:cNvPr id="20485" name="Text Box 9"/>
            <p:cNvSpPr txBox="1">
              <a:spLocks noChangeArrowheads="1"/>
            </p:cNvSpPr>
            <p:nvPr/>
          </p:nvSpPr>
          <p:spPr bwMode="auto">
            <a:xfrm>
              <a:off x="5503069" y="5301208"/>
              <a:ext cx="2636838" cy="309562"/>
            </a:xfrm>
            <a:prstGeom prst="rect">
              <a:avLst/>
            </a:prstGeom>
            <a:noFill/>
            <a:ln w="3240">
              <a:solidFill>
                <a:schemeClr val="tx2">
                  <a:lumMod val="60000"/>
                  <a:lumOff val="40000"/>
                  <a:alpha val="98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7F7F7F"/>
                  </a:solidFill>
                  <a:latin typeface="Century Gothic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Courier New" pitchFamily="49" charset="0"/>
                <a:buChar char="o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Font typeface="Courier New" pitchFamily="49" charset="0"/>
                <a:buChar char="o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>
                  <a:srgbClr val="000000"/>
                </a:buClr>
                <a:buFont typeface="Arial" charset="0"/>
                <a:buNone/>
              </a:pPr>
              <a:r>
                <a:rPr lang="en-GB" altLang="de-DE" sz="1400" dirty="0">
                  <a:solidFill>
                    <a:srgbClr val="002060"/>
                  </a:solidFill>
                  <a:latin typeface="Arial" charset="0"/>
                </a:rPr>
                <a:t>Plotter </a:t>
              </a:r>
              <a:r>
                <a:rPr lang="de-AT" altLang="de-DE" sz="1400" dirty="0">
                  <a:solidFill>
                    <a:srgbClr val="002060"/>
                  </a:solidFill>
                  <a:latin typeface="Arial" charset="0"/>
                </a:rPr>
                <a:t>sind Großformatdrucker</a:t>
              </a:r>
            </a:p>
          </p:txBody>
        </p:sp>
        <p:pic>
          <p:nvPicPr>
            <p:cNvPr id="18447" name="Picture 15" descr="C:\Users\user\Dropbox\Easy4me\_FTP_Easy4Me_Neu\x_images\Plotterchr.png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4846638" y="3141663"/>
              <a:ext cx="3951287" cy="2403475"/>
            </a:xfrm>
            <a:prstGeom prst="rect">
              <a:avLst/>
            </a:prstGeom>
            <a:noFill/>
            <a:effectLst>
              <a:outerShdw blurRad="228600" dist="165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Gruppieren 5"/>
          <p:cNvGrpSpPr/>
          <p:nvPr/>
        </p:nvGrpSpPr>
        <p:grpSpPr>
          <a:xfrm>
            <a:off x="467544" y="1412038"/>
            <a:ext cx="3167028" cy="2641600"/>
            <a:chOff x="684213" y="976313"/>
            <a:chExt cx="3167028" cy="2641600"/>
          </a:xfrm>
        </p:grpSpPr>
        <p:pic>
          <p:nvPicPr>
            <p:cNvPr id="19464" name="Picture 2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42392">
              <a:off x="684213" y="976313"/>
              <a:ext cx="3043237" cy="2641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6" name="Text Box 7"/>
            <p:cNvSpPr txBox="1">
              <a:spLocks noChangeArrowheads="1"/>
            </p:cNvSpPr>
            <p:nvPr/>
          </p:nvSpPr>
          <p:spPr bwMode="auto">
            <a:xfrm>
              <a:off x="2625691" y="2800351"/>
              <a:ext cx="1225550" cy="341312"/>
            </a:xfrm>
            <a:prstGeom prst="rect">
              <a:avLst/>
            </a:prstGeom>
            <a:noFill/>
            <a:ln w="3240">
              <a:solidFill>
                <a:schemeClr val="tx2">
                  <a:lumMod val="60000"/>
                  <a:lumOff val="40000"/>
                  <a:alpha val="98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7F7F7F"/>
                  </a:solidFill>
                  <a:latin typeface="Century Gothic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Courier New" pitchFamily="49" charset="0"/>
                <a:buChar char="o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Font typeface="Courier New" pitchFamily="49" charset="0"/>
                <a:buChar char="o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>
                  <a:srgbClr val="000000"/>
                </a:buClr>
                <a:buFont typeface="Arial" charset="0"/>
                <a:buNone/>
              </a:pPr>
              <a:r>
                <a:rPr lang="de-AT" altLang="de-DE" sz="1400">
                  <a:solidFill>
                    <a:srgbClr val="002060"/>
                  </a:solidFill>
                  <a:latin typeface="Arial" charset="0"/>
                </a:rPr>
                <a:t>Laserdrucker</a:t>
              </a:r>
              <a:r>
                <a:rPr lang="ar-SA" altLang="de-DE" sz="1600">
                  <a:solidFill>
                    <a:srgbClr val="002060"/>
                  </a:solidFill>
                  <a:latin typeface="Arial" charset="0"/>
                </a:rPr>
                <a:t>‏</a:t>
              </a:r>
              <a:endParaRPr lang="en-GB" altLang="de-DE" sz="1600">
                <a:solidFill>
                  <a:srgbClr val="002060"/>
                </a:solidFill>
                <a:latin typeface="Arial" charset="0"/>
              </a:endParaRP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4644008" y="1176685"/>
            <a:ext cx="2740025" cy="2240855"/>
            <a:chOff x="5126038" y="900113"/>
            <a:chExt cx="2740025" cy="2240855"/>
          </a:xfrm>
        </p:grpSpPr>
        <p:sp>
          <p:nvSpPr>
            <p:cNvPr id="20490" name="Text Box 11"/>
            <p:cNvSpPr txBox="1">
              <a:spLocks noChangeArrowheads="1"/>
            </p:cNvSpPr>
            <p:nvPr/>
          </p:nvSpPr>
          <p:spPr bwMode="auto">
            <a:xfrm>
              <a:off x="5313709" y="2831406"/>
              <a:ext cx="1706563" cy="309562"/>
            </a:xfrm>
            <a:prstGeom prst="rect">
              <a:avLst/>
            </a:prstGeom>
            <a:noFill/>
            <a:ln w="3240">
              <a:solidFill>
                <a:schemeClr val="tx2">
                  <a:lumMod val="60000"/>
                  <a:lumOff val="40000"/>
                  <a:alpha val="98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7F7F7F"/>
                  </a:solidFill>
                  <a:latin typeface="Century Gothic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Courier New" pitchFamily="49" charset="0"/>
                <a:buChar char="o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Font typeface="Courier New" pitchFamily="49" charset="0"/>
                <a:buChar char="o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1600">
                  <a:solidFill>
                    <a:srgbClr val="7F7F7F"/>
                  </a:solidFill>
                  <a:latin typeface="Century Gothic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>
                  <a:srgbClr val="000000"/>
                </a:buClr>
                <a:buFont typeface="Arial" charset="0"/>
                <a:buNone/>
              </a:pPr>
              <a:r>
                <a:rPr lang="en-GB" altLang="de-DE" sz="1400" dirty="0" err="1">
                  <a:solidFill>
                    <a:srgbClr val="002060"/>
                  </a:solidFill>
                  <a:latin typeface="Arial" charset="0"/>
                </a:rPr>
                <a:t>Tintenstrahldrucker</a:t>
              </a:r>
              <a:endParaRPr lang="en-GB" altLang="de-DE" sz="1400" dirty="0">
                <a:solidFill>
                  <a:srgbClr val="002060"/>
                </a:solidFill>
                <a:latin typeface="Arial" charset="0"/>
              </a:endParaRPr>
            </a:p>
          </p:txBody>
        </p:sp>
        <p:pic>
          <p:nvPicPr>
            <p:cNvPr id="17" name="Picture 17" descr="C:\Users\user\Desktop\images\tintendrucker.png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5126038" y="900113"/>
              <a:ext cx="2740025" cy="2135187"/>
            </a:xfrm>
            <a:prstGeom prst="rect">
              <a:avLst/>
            </a:prstGeom>
            <a:noFill/>
            <a:effectLst>
              <a:outerShdw blurRad="228600" dist="165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Druckertypen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0452206"/>
              </p:ext>
            </p:extLst>
          </p:nvPr>
        </p:nvGraphicFramePr>
        <p:xfrm>
          <a:off x="251520" y="877898"/>
          <a:ext cx="8229600" cy="4641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Abgerundetes Rechteck 4"/>
          <p:cNvSpPr/>
          <p:nvPr/>
        </p:nvSpPr>
        <p:spPr>
          <a:xfrm>
            <a:off x="107504" y="3717032"/>
            <a:ext cx="6768752" cy="2304256"/>
          </a:xfrm>
          <a:prstGeom prst="roundRect">
            <a:avLst>
              <a:gd name="adj" fmla="val 7749"/>
            </a:avLst>
          </a:prstGeom>
          <a:solidFill>
            <a:schemeClr val="accent3">
              <a:lumMod val="75000"/>
              <a:alpha val="14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  <a:p>
            <a:pPr algn="ctr"/>
            <a:endParaRPr lang="de-DE" dirty="0"/>
          </a:p>
          <a:p>
            <a:pPr algn="ctr"/>
            <a:endParaRPr lang="de-DE" dirty="0" smtClean="0"/>
          </a:p>
          <a:p>
            <a:pPr algn="ctr"/>
            <a:endParaRPr lang="de-DE" dirty="0"/>
          </a:p>
          <a:p>
            <a:pPr algn="ctr"/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Matrixdrucker</a:t>
            </a:r>
            <a:endParaRPr lang="de-DE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135471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Merkmale von Druckern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20643" y="980729"/>
            <a:ext cx="3343245" cy="5058470"/>
          </a:xfrm>
        </p:spPr>
        <p:txBody>
          <a:bodyPr/>
          <a:lstStyle/>
          <a:p>
            <a:r>
              <a:rPr lang="de-DE" dirty="0" smtClean="0"/>
              <a:t>Druckbilderzeugung</a:t>
            </a:r>
          </a:p>
          <a:p>
            <a:pPr lvl="1"/>
            <a:r>
              <a:rPr lang="de-DE" dirty="0" smtClean="0"/>
              <a:t>Zeichendrucker</a:t>
            </a:r>
          </a:p>
          <a:p>
            <a:pPr lvl="1"/>
            <a:r>
              <a:rPr lang="de-DE" u="sng" dirty="0" smtClean="0"/>
              <a:t>Zeilendrucker</a:t>
            </a:r>
          </a:p>
          <a:p>
            <a:pPr lvl="1"/>
            <a:r>
              <a:rPr lang="de-DE" dirty="0" smtClean="0"/>
              <a:t>Seitendrucker</a:t>
            </a:r>
          </a:p>
          <a:p>
            <a:r>
              <a:rPr lang="de-DE" dirty="0" smtClean="0"/>
              <a:t>Grafikfähigkeit</a:t>
            </a:r>
          </a:p>
          <a:p>
            <a:pPr lvl="1"/>
            <a:r>
              <a:rPr lang="de-DE" dirty="0"/>
              <a:t>Typendrucker</a:t>
            </a:r>
          </a:p>
          <a:p>
            <a:pPr lvl="1"/>
            <a:r>
              <a:rPr lang="de-DE" u="sng" dirty="0" smtClean="0"/>
              <a:t>Matrixdrucker</a:t>
            </a:r>
          </a:p>
          <a:p>
            <a:r>
              <a:rPr lang="de-DE" dirty="0" smtClean="0"/>
              <a:t>Farbdruck</a:t>
            </a:r>
          </a:p>
          <a:p>
            <a:pPr lvl="1"/>
            <a:r>
              <a:rPr lang="de-DE" dirty="0" smtClean="0"/>
              <a:t>Monochromdrucker</a:t>
            </a:r>
          </a:p>
          <a:p>
            <a:pPr lvl="1"/>
            <a:r>
              <a:rPr lang="de-DE" u="sng" dirty="0" smtClean="0"/>
              <a:t>Mehrfarbendrucker</a:t>
            </a:r>
          </a:p>
          <a:p>
            <a:r>
              <a:rPr lang="de-DE" dirty="0" smtClean="0"/>
              <a:t>Druckverfahren</a:t>
            </a:r>
          </a:p>
          <a:p>
            <a:pPr lvl="1"/>
            <a:r>
              <a:rPr lang="de-DE" dirty="0" smtClean="0"/>
              <a:t>Impact-Drucker</a:t>
            </a:r>
          </a:p>
          <a:p>
            <a:pPr lvl="1"/>
            <a:r>
              <a:rPr lang="de-DE" u="sng" dirty="0" smtClean="0"/>
              <a:t>Non-Impactdrucker</a:t>
            </a:r>
          </a:p>
          <a:p>
            <a:r>
              <a:rPr lang="de-DE" dirty="0"/>
              <a:t>Anschluss</a:t>
            </a:r>
          </a:p>
          <a:p>
            <a:pPr lvl="1"/>
            <a:r>
              <a:rPr lang="de-DE" dirty="0"/>
              <a:t>Seriell / Parallel</a:t>
            </a:r>
          </a:p>
          <a:p>
            <a:pPr lvl="1"/>
            <a:r>
              <a:rPr lang="de-DE" u="sng" dirty="0"/>
              <a:t>USB</a:t>
            </a:r>
          </a:p>
          <a:p>
            <a:pPr lvl="1"/>
            <a:r>
              <a:rPr lang="de-DE" dirty="0"/>
              <a:t>Netzwerkanschluss</a:t>
            </a:r>
          </a:p>
          <a:p>
            <a:pPr marL="457200" lvl="1" indent="0">
              <a:buNone/>
            </a:pPr>
            <a:endParaRPr lang="de-DE" u="sng" dirty="0" smtClean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 bwMode="auto">
          <a:xfrm>
            <a:off x="4680519" y="980728"/>
            <a:ext cx="4716017" cy="50584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□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●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panose="02070309020205020404" pitchFamily="49" charset="0"/>
              <a:buChar char="o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r>
              <a:rPr lang="de-DE" dirty="0" smtClean="0"/>
              <a:t>Auflösung</a:t>
            </a:r>
          </a:p>
          <a:p>
            <a:pPr lvl="1"/>
            <a:r>
              <a:rPr lang="de-DE" dirty="0" err="1" smtClean="0"/>
              <a:t>Dots</a:t>
            </a:r>
            <a:r>
              <a:rPr lang="de-DE" dirty="0" smtClean="0"/>
              <a:t> per Inch (dpi)</a:t>
            </a:r>
          </a:p>
          <a:p>
            <a:pPr lvl="2"/>
            <a:r>
              <a:rPr lang="de-DE" dirty="0" smtClean="0"/>
              <a:t>2880 dpi</a:t>
            </a:r>
          </a:p>
          <a:p>
            <a:pPr lvl="1"/>
            <a:r>
              <a:rPr lang="de-DE" dirty="0" smtClean="0"/>
              <a:t>Points per Inch (</a:t>
            </a:r>
            <a:r>
              <a:rPr lang="de-DE" dirty="0" err="1" smtClean="0"/>
              <a:t>ppi</a:t>
            </a:r>
            <a:r>
              <a:rPr lang="de-DE" dirty="0" smtClean="0"/>
              <a:t>)</a:t>
            </a:r>
          </a:p>
          <a:p>
            <a:pPr lvl="2"/>
            <a:r>
              <a:rPr lang="de-DE" dirty="0" smtClean="0"/>
              <a:t>576 </a:t>
            </a:r>
            <a:r>
              <a:rPr lang="de-DE" dirty="0" err="1" smtClean="0"/>
              <a:t>ppi</a:t>
            </a:r>
            <a:r>
              <a:rPr lang="de-DE" dirty="0" smtClean="0"/>
              <a:t> bei 5x5 Druckzellengröße	</a:t>
            </a:r>
          </a:p>
          <a:p>
            <a:r>
              <a:rPr lang="de-DE" dirty="0" smtClean="0"/>
              <a:t>Geschwindigkeit</a:t>
            </a:r>
          </a:p>
          <a:p>
            <a:pPr lvl="1"/>
            <a:r>
              <a:rPr lang="de-DE" dirty="0" smtClean="0"/>
              <a:t>Zeichen/Sekunde</a:t>
            </a:r>
          </a:p>
          <a:p>
            <a:pPr lvl="1"/>
            <a:r>
              <a:rPr lang="de-DE" dirty="0" smtClean="0"/>
              <a:t>Seiten/Sekunde</a:t>
            </a:r>
          </a:p>
          <a:p>
            <a:pPr lvl="3"/>
            <a:r>
              <a:rPr lang="de-DE" dirty="0" smtClean="0"/>
              <a:t>20-100 ppm (</a:t>
            </a:r>
            <a:r>
              <a:rPr lang="de-DE" dirty="0" err="1" smtClean="0"/>
              <a:t>pages</a:t>
            </a:r>
            <a:r>
              <a:rPr lang="de-DE" dirty="0" smtClean="0"/>
              <a:t>/</a:t>
            </a:r>
            <a:r>
              <a:rPr lang="de-DE" dirty="0" err="1" smtClean="0"/>
              <a:t>minute</a:t>
            </a:r>
            <a:r>
              <a:rPr lang="de-DE" dirty="0" smtClean="0"/>
              <a:t>)</a:t>
            </a:r>
          </a:p>
          <a:p>
            <a:r>
              <a:rPr lang="de-DE" dirty="0" smtClean="0"/>
              <a:t>Betriebskosten</a:t>
            </a:r>
          </a:p>
          <a:p>
            <a:pPr lvl="1"/>
            <a:r>
              <a:rPr lang="de-DE" dirty="0" smtClean="0"/>
              <a:t>Anschaffungskosten</a:t>
            </a:r>
          </a:p>
          <a:p>
            <a:pPr lvl="1"/>
            <a:r>
              <a:rPr lang="de-DE" dirty="0" smtClean="0"/>
              <a:t>Verbrauchsmaterialien</a:t>
            </a:r>
          </a:p>
          <a:p>
            <a:pPr lvl="2"/>
            <a:r>
              <a:rPr lang="de-DE" dirty="0" smtClean="0"/>
              <a:t>Anz. d. Farbpatronen</a:t>
            </a:r>
          </a:p>
          <a:p>
            <a:pPr lvl="3"/>
            <a:r>
              <a:rPr lang="de-DE" dirty="0" smtClean="0"/>
              <a:t>1,2,4,9 Patronen</a:t>
            </a:r>
          </a:p>
          <a:p>
            <a:pPr lvl="3"/>
            <a:r>
              <a:rPr lang="de-DE" dirty="0" smtClean="0"/>
              <a:t>CMYK (</a:t>
            </a:r>
            <a:r>
              <a:rPr lang="de-DE" dirty="0" err="1" smtClean="0"/>
              <a:t>subtrakt</a:t>
            </a:r>
            <a:r>
              <a:rPr lang="de-DE" dirty="0" smtClean="0"/>
              <a:t>. Farbsystem)</a:t>
            </a:r>
          </a:p>
          <a:p>
            <a:pPr lvl="3"/>
            <a:r>
              <a:rPr lang="de-DE" dirty="0" smtClean="0"/>
              <a:t>Cyan, Magenta, Yellow, Black</a:t>
            </a:r>
          </a:p>
          <a:p>
            <a:pPr lvl="1"/>
            <a:r>
              <a:rPr lang="de-DE" dirty="0" smtClean="0"/>
              <a:t>Druckmedien</a:t>
            </a:r>
          </a:p>
          <a:p>
            <a:pPr lvl="1"/>
            <a:r>
              <a:rPr lang="de-DE" dirty="0" smtClean="0"/>
              <a:t>Lebensdauer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053428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Druckertypen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Typendrucker</a:t>
            </a:r>
          </a:p>
          <a:p>
            <a:endParaRPr lang="de-DE" dirty="0"/>
          </a:p>
          <a:p>
            <a:endParaRPr lang="de-DE" dirty="0" smtClean="0"/>
          </a:p>
          <a:p>
            <a:r>
              <a:rPr lang="de-DE" dirty="0" smtClean="0"/>
              <a:t>Nadeldrucker</a:t>
            </a:r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r>
              <a:rPr lang="de-DE" dirty="0" smtClean="0"/>
              <a:t>Thermodrucker</a:t>
            </a:r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9218" name="Picture 2" descr="http://m0nster.eu/wp-content/uploads/Nadeldrucker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523" y="3137642"/>
            <a:ext cx="2664296" cy="835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://www.labelfox.com/wp-content/uploads/2012/08/thermo-transfer-druck_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7087" y="4947727"/>
            <a:ext cx="2677910" cy="964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uppieren 5"/>
          <p:cNvGrpSpPr/>
          <p:nvPr/>
        </p:nvGrpSpPr>
        <p:grpSpPr>
          <a:xfrm>
            <a:off x="3276879" y="4612073"/>
            <a:ext cx="1799177" cy="1841263"/>
            <a:chOff x="6156176" y="4388916"/>
            <a:chExt cx="1799177" cy="1841263"/>
          </a:xfrm>
        </p:grpSpPr>
        <p:sp>
          <p:nvSpPr>
            <p:cNvPr id="4" name="Rechteck 3"/>
            <p:cNvSpPr/>
            <p:nvPr/>
          </p:nvSpPr>
          <p:spPr>
            <a:xfrm rot="1484429">
              <a:off x="6617882" y="4576647"/>
              <a:ext cx="864096" cy="7855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9222" name="Picture 6" descr="http://www.gts-berlin.de/gx2/images/product_images/info_images/1566_1.jpg"/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EFEFE"/>
                </a:clrFrom>
                <a:clrTo>
                  <a:srgbClr val="FEFE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56176" y="4388916"/>
              <a:ext cx="1799177" cy="18412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224" name="Picture 8" descr="http://business.chip.de/bii/8/1/0/6/6/6/7/dbf099da02f168cf.jpg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3343711"/>
            <a:ext cx="2862022" cy="1860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6" name="Picture 10" descr="http://upload.wikimedia.org/wikipedia/commons/thumb/d/d8/Nadeldrucker_Prinzip.svg/220px-Nadeldrucker_Prinzip.svg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620" y="3009502"/>
            <a:ext cx="2095500" cy="1571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30" name="Picture 14" descr="http://upload.wikimedia.org/wikipedia/commons/thumb/d/d3/Typenrad_1-1111.jpg/220px-Typenrad_1-1111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3863" y="1000600"/>
            <a:ext cx="1899046" cy="1942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9493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xfrm>
            <a:off x="1529444" y="71875"/>
            <a:ext cx="6085111" cy="836845"/>
          </a:xfrm>
        </p:spPr>
        <p:txBody>
          <a:bodyPr wrap="none" lIns="92162" tIns="46076" rIns="92162" bIns="46076" anchorCtr="0">
            <a:spAutoFit/>
          </a:bodyPr>
          <a:lstStyle/>
          <a:p>
            <a:pPr eaLnBrk="1" fontAlgn="auto">
              <a:spcBef>
                <a:spcPts val="0"/>
              </a:spcBef>
              <a:spcAft>
                <a:spcPts val="0"/>
              </a:spcAft>
              <a:buFont typeface="StarSymbol"/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/>
            </a:pPr>
            <a:r>
              <a:rPr lang="de-DE" dirty="0" smtClean="0"/>
              <a:t>Tintenstrahldrucker</a:t>
            </a:r>
            <a:endParaRPr lang="de-DE" dirty="0"/>
          </a:p>
        </p:txBody>
      </p:sp>
      <p:sp>
        <p:nvSpPr>
          <p:cNvPr id="6" name="Textplatzhalter 2"/>
          <p:cNvSpPr txBox="1">
            <a:spLocks noGrp="1"/>
          </p:cNvSpPr>
          <p:nvPr>
            <p:ph idx="1"/>
          </p:nvPr>
        </p:nvSpPr>
        <p:spPr>
          <a:xfrm>
            <a:off x="107504" y="1196752"/>
            <a:ext cx="8712968" cy="5538132"/>
          </a:xfrm>
        </p:spPr>
        <p:txBody>
          <a:bodyPr wrap="square" lIns="92162" tIns="46076" rIns="92162" bIns="46076">
            <a:spAutoFit/>
          </a:bodyPr>
          <a:lstStyle/>
          <a:p>
            <a:pPr marL="343082" indent="-343082" eaLnBrk="1" fontAlgn="auto">
              <a:spcBef>
                <a:spcPts val="500"/>
              </a:spcBef>
              <a:spcAft>
                <a:spcPts val="0"/>
              </a:spcAft>
              <a:tabLst>
                <a:tab pos="196559" algn="l"/>
                <a:tab pos="646205" algn="l"/>
                <a:tab pos="1095477" algn="l"/>
                <a:tab pos="1544759" algn="l"/>
                <a:tab pos="1993683" algn="l"/>
                <a:tab pos="2442965" algn="l"/>
                <a:tab pos="2892246" algn="l"/>
                <a:tab pos="3341518" algn="l"/>
                <a:tab pos="3791165" algn="l"/>
                <a:tab pos="4240437" algn="l"/>
                <a:tab pos="4689718" algn="l"/>
                <a:tab pos="5139000" algn="l"/>
                <a:tab pos="5587924" algn="l"/>
                <a:tab pos="6037206" algn="l"/>
                <a:tab pos="6486478" algn="l"/>
                <a:tab pos="6936125" algn="l"/>
                <a:tab pos="7385397" algn="l"/>
                <a:tab pos="7833965" algn="l"/>
                <a:tab pos="8283237" algn="l"/>
                <a:tab pos="8732884" algn="l"/>
              </a:tabLst>
              <a:defRPr/>
            </a:pPr>
            <a:r>
              <a:rPr lang="de-DE" kern="0" dirty="0" smtClean="0"/>
              <a:t>Druckbild wird durch gezielten Ausstoß kleiner </a:t>
            </a:r>
            <a:r>
              <a:rPr kern="0" dirty="0" err="1" smtClean="0"/>
              <a:t>Tinte</a:t>
            </a:r>
            <a:r>
              <a:rPr lang="de-DE" kern="0" dirty="0" smtClean="0"/>
              <a:t>n-</a:t>
            </a:r>
            <a:r>
              <a:rPr lang="de-DE" kern="0" dirty="0" err="1" smtClean="0"/>
              <a:t>tröpfchen</a:t>
            </a:r>
            <a:r>
              <a:rPr lang="de-DE" kern="0" dirty="0" smtClean="0"/>
              <a:t> durch sehr feine Düsen (</a:t>
            </a:r>
            <a:r>
              <a:rPr lang="de-DE" kern="0" dirty="0" err="1" smtClean="0"/>
              <a:t>Inkjet</a:t>
            </a:r>
            <a:r>
              <a:rPr lang="de-DE" kern="0" dirty="0" smtClean="0"/>
              <a:t>) erzeugt.</a:t>
            </a:r>
          </a:p>
          <a:p>
            <a:pPr marL="343082" indent="-343082" eaLnBrk="1" fontAlgn="auto">
              <a:spcBef>
                <a:spcPts val="500"/>
              </a:spcBef>
              <a:spcAft>
                <a:spcPts val="0"/>
              </a:spcAft>
              <a:tabLst>
                <a:tab pos="196559" algn="l"/>
                <a:tab pos="646205" algn="l"/>
                <a:tab pos="1095477" algn="l"/>
                <a:tab pos="1544759" algn="l"/>
                <a:tab pos="1993683" algn="l"/>
                <a:tab pos="2442965" algn="l"/>
                <a:tab pos="2892246" algn="l"/>
                <a:tab pos="3341518" algn="l"/>
                <a:tab pos="3791165" algn="l"/>
                <a:tab pos="4240437" algn="l"/>
                <a:tab pos="4689718" algn="l"/>
                <a:tab pos="5139000" algn="l"/>
                <a:tab pos="5587924" algn="l"/>
                <a:tab pos="6037206" algn="l"/>
                <a:tab pos="6486478" algn="l"/>
                <a:tab pos="6936125" algn="l"/>
                <a:tab pos="7385397" algn="l"/>
                <a:tab pos="7833965" algn="l"/>
                <a:tab pos="8283237" algn="l"/>
                <a:tab pos="8732884" algn="l"/>
              </a:tabLst>
              <a:defRPr/>
            </a:pPr>
            <a:r>
              <a:rPr lang="de-DE" kern="0" dirty="0" err="1" smtClean="0"/>
              <a:t>Inkjet</a:t>
            </a:r>
            <a:r>
              <a:rPr lang="de-DE" kern="0" dirty="0" smtClean="0"/>
              <a:t>-Drucker gehören zur Gruppe der Non-Impact Drucker</a:t>
            </a:r>
          </a:p>
          <a:p>
            <a:pPr marL="343082" indent="-343082" eaLnBrk="1" fontAlgn="auto">
              <a:spcBef>
                <a:spcPts val="500"/>
              </a:spcBef>
              <a:spcAft>
                <a:spcPts val="0"/>
              </a:spcAft>
              <a:tabLst>
                <a:tab pos="196559" algn="l"/>
                <a:tab pos="646205" algn="l"/>
                <a:tab pos="1095477" algn="l"/>
                <a:tab pos="1544759" algn="l"/>
                <a:tab pos="1993683" algn="l"/>
                <a:tab pos="2442965" algn="l"/>
                <a:tab pos="2892246" algn="l"/>
                <a:tab pos="3341518" algn="l"/>
                <a:tab pos="3791165" algn="l"/>
                <a:tab pos="4240437" algn="l"/>
                <a:tab pos="4689718" algn="l"/>
                <a:tab pos="5139000" algn="l"/>
                <a:tab pos="5587924" algn="l"/>
                <a:tab pos="6037206" algn="l"/>
                <a:tab pos="6486478" algn="l"/>
                <a:tab pos="6936125" algn="l"/>
                <a:tab pos="7385397" algn="l"/>
                <a:tab pos="7833965" algn="l"/>
                <a:tab pos="8283237" algn="l"/>
                <a:tab pos="8732884" algn="l"/>
              </a:tabLst>
              <a:defRPr/>
            </a:pPr>
            <a:r>
              <a:rPr lang="de-DE" kern="0" dirty="0" smtClean="0"/>
              <a:t>Vorteile</a:t>
            </a:r>
          </a:p>
          <a:p>
            <a:pPr marL="743132" lvl="1" indent="-343082" eaLnBrk="1" fontAlgn="auto">
              <a:spcBef>
                <a:spcPts val="500"/>
              </a:spcBef>
              <a:spcAft>
                <a:spcPts val="0"/>
              </a:spcAft>
              <a:tabLst>
                <a:tab pos="196559" algn="l"/>
                <a:tab pos="646205" algn="l"/>
                <a:tab pos="1095477" algn="l"/>
                <a:tab pos="1544759" algn="l"/>
                <a:tab pos="1993683" algn="l"/>
                <a:tab pos="2442965" algn="l"/>
                <a:tab pos="2892246" algn="l"/>
                <a:tab pos="3341518" algn="l"/>
                <a:tab pos="3791165" algn="l"/>
                <a:tab pos="4240437" algn="l"/>
                <a:tab pos="4689718" algn="l"/>
                <a:tab pos="5139000" algn="l"/>
                <a:tab pos="5587924" algn="l"/>
                <a:tab pos="6037206" algn="l"/>
                <a:tab pos="6486478" algn="l"/>
                <a:tab pos="6936125" algn="l"/>
                <a:tab pos="7385397" algn="l"/>
                <a:tab pos="7833965" algn="l"/>
                <a:tab pos="8283237" algn="l"/>
                <a:tab pos="8732884" algn="l"/>
              </a:tabLst>
              <a:defRPr/>
            </a:pPr>
            <a:r>
              <a:rPr lang="de-DE" kern="0" dirty="0" smtClean="0"/>
              <a:t>Geräuscharm</a:t>
            </a:r>
          </a:p>
          <a:p>
            <a:pPr marL="743132" lvl="1" indent="-343082" eaLnBrk="1" fontAlgn="auto">
              <a:spcBef>
                <a:spcPts val="500"/>
              </a:spcBef>
              <a:spcAft>
                <a:spcPts val="0"/>
              </a:spcAft>
              <a:tabLst>
                <a:tab pos="196559" algn="l"/>
                <a:tab pos="646205" algn="l"/>
                <a:tab pos="1095477" algn="l"/>
                <a:tab pos="1544759" algn="l"/>
                <a:tab pos="1993683" algn="l"/>
                <a:tab pos="2442965" algn="l"/>
                <a:tab pos="2892246" algn="l"/>
                <a:tab pos="3341518" algn="l"/>
                <a:tab pos="3791165" algn="l"/>
                <a:tab pos="4240437" algn="l"/>
                <a:tab pos="4689718" algn="l"/>
                <a:tab pos="5139000" algn="l"/>
                <a:tab pos="5587924" algn="l"/>
                <a:tab pos="6037206" algn="l"/>
                <a:tab pos="6486478" algn="l"/>
                <a:tab pos="6936125" algn="l"/>
                <a:tab pos="7385397" algn="l"/>
                <a:tab pos="7833965" algn="l"/>
                <a:tab pos="8283237" algn="l"/>
                <a:tab pos="8732884" algn="l"/>
              </a:tabLst>
              <a:defRPr/>
            </a:pPr>
            <a:r>
              <a:rPr lang="de-DE" kern="0" dirty="0" smtClean="0"/>
              <a:t>Hohe Auflösung, gute Grafikfähigkeit</a:t>
            </a:r>
          </a:p>
          <a:p>
            <a:pPr marL="743132" lvl="1" indent="-343082" eaLnBrk="1" fontAlgn="auto">
              <a:spcBef>
                <a:spcPts val="500"/>
              </a:spcBef>
              <a:spcAft>
                <a:spcPts val="0"/>
              </a:spcAft>
              <a:tabLst>
                <a:tab pos="196559" algn="l"/>
                <a:tab pos="646205" algn="l"/>
                <a:tab pos="1095477" algn="l"/>
                <a:tab pos="1544759" algn="l"/>
                <a:tab pos="1993683" algn="l"/>
                <a:tab pos="2442965" algn="l"/>
                <a:tab pos="2892246" algn="l"/>
                <a:tab pos="3341518" algn="l"/>
                <a:tab pos="3791165" algn="l"/>
                <a:tab pos="4240437" algn="l"/>
                <a:tab pos="4689718" algn="l"/>
                <a:tab pos="5139000" algn="l"/>
                <a:tab pos="5587924" algn="l"/>
                <a:tab pos="6037206" algn="l"/>
                <a:tab pos="6486478" algn="l"/>
                <a:tab pos="6936125" algn="l"/>
                <a:tab pos="7385397" algn="l"/>
                <a:tab pos="7833965" algn="l"/>
                <a:tab pos="8283237" algn="l"/>
                <a:tab pos="8732884" algn="l"/>
              </a:tabLst>
              <a:defRPr/>
            </a:pPr>
            <a:r>
              <a:rPr lang="de-DE" kern="0" dirty="0" smtClean="0"/>
              <a:t>Geringe Anschaffungskosten</a:t>
            </a:r>
          </a:p>
          <a:p>
            <a:pPr marL="343082" indent="-343082" eaLnBrk="1" fontAlgn="auto">
              <a:spcBef>
                <a:spcPts val="500"/>
              </a:spcBef>
              <a:spcAft>
                <a:spcPts val="0"/>
              </a:spcAft>
              <a:tabLst>
                <a:tab pos="196559" algn="l"/>
                <a:tab pos="646205" algn="l"/>
                <a:tab pos="1095477" algn="l"/>
                <a:tab pos="1544759" algn="l"/>
                <a:tab pos="1993683" algn="l"/>
                <a:tab pos="2442965" algn="l"/>
                <a:tab pos="2892246" algn="l"/>
                <a:tab pos="3341518" algn="l"/>
                <a:tab pos="3791165" algn="l"/>
                <a:tab pos="4240437" algn="l"/>
                <a:tab pos="4689718" algn="l"/>
                <a:tab pos="5139000" algn="l"/>
                <a:tab pos="5587924" algn="l"/>
                <a:tab pos="6037206" algn="l"/>
                <a:tab pos="6486478" algn="l"/>
                <a:tab pos="6936125" algn="l"/>
                <a:tab pos="7385397" algn="l"/>
                <a:tab pos="7833965" algn="l"/>
                <a:tab pos="8283237" algn="l"/>
                <a:tab pos="8732884" algn="l"/>
              </a:tabLst>
              <a:defRPr/>
            </a:pPr>
            <a:r>
              <a:rPr lang="de-DE" kern="0" dirty="0" smtClean="0"/>
              <a:t>Verfahren</a:t>
            </a:r>
          </a:p>
          <a:p>
            <a:pPr marL="743132" lvl="1" indent="-343082" eaLnBrk="1" fontAlgn="auto">
              <a:spcBef>
                <a:spcPts val="500"/>
              </a:spcBef>
              <a:spcAft>
                <a:spcPts val="0"/>
              </a:spcAft>
              <a:tabLst>
                <a:tab pos="196559" algn="l"/>
                <a:tab pos="646205" algn="l"/>
                <a:tab pos="1095477" algn="l"/>
                <a:tab pos="1544759" algn="l"/>
                <a:tab pos="1993683" algn="l"/>
                <a:tab pos="2442965" algn="l"/>
                <a:tab pos="2892246" algn="l"/>
                <a:tab pos="3341518" algn="l"/>
                <a:tab pos="3791165" algn="l"/>
                <a:tab pos="4240437" algn="l"/>
                <a:tab pos="4689718" algn="l"/>
                <a:tab pos="5139000" algn="l"/>
                <a:tab pos="5587924" algn="l"/>
                <a:tab pos="6037206" algn="l"/>
                <a:tab pos="6486478" algn="l"/>
                <a:tab pos="6936125" algn="l"/>
                <a:tab pos="7385397" algn="l"/>
                <a:tab pos="7833965" algn="l"/>
                <a:tab pos="8283237" algn="l"/>
                <a:tab pos="8732884" algn="l"/>
              </a:tabLst>
              <a:defRPr/>
            </a:pPr>
            <a:r>
              <a:rPr lang="de-DE" sz="2000" kern="0" dirty="0"/>
              <a:t>Bubble Jet Drucker</a:t>
            </a:r>
            <a:endParaRPr sz="2000" kern="0" dirty="0"/>
          </a:p>
          <a:p>
            <a:pPr marL="1117890" lvl="2" indent="-285841" eaLnBrk="1" fontAlgn="auto">
              <a:spcBef>
                <a:spcPts val="500"/>
              </a:spcBef>
              <a:spcAft>
                <a:spcPts val="0"/>
              </a:spcAft>
              <a:tabLst>
                <a:tab pos="188641" algn="l"/>
                <a:tab pos="637922" algn="l"/>
                <a:tab pos="1087202" algn="l"/>
                <a:tab pos="1536484" algn="l"/>
                <a:tab pos="1985756" algn="l"/>
                <a:tab pos="2435037" algn="l"/>
                <a:tab pos="2884318" algn="l"/>
                <a:tab pos="3333600" algn="l"/>
                <a:tab pos="3782881" algn="l"/>
                <a:tab pos="4232162" algn="l"/>
                <a:tab pos="4681443" algn="l"/>
                <a:tab pos="5130716" algn="l"/>
                <a:tab pos="5579997" algn="l"/>
                <a:tab pos="6029278" algn="l"/>
                <a:tab pos="6478560" algn="l"/>
                <a:tab pos="6927841" algn="l"/>
                <a:tab pos="7376756" algn="l"/>
                <a:tab pos="7826038" algn="l"/>
                <a:tab pos="8275319" algn="l"/>
                <a:tab pos="8724600" algn="l"/>
              </a:tabLst>
              <a:defRPr/>
            </a:pPr>
            <a:r>
              <a:rPr sz="2000" kern="0" dirty="0" err="1" smtClean="0"/>
              <a:t>Heizelement</a:t>
            </a:r>
            <a:r>
              <a:rPr sz="2000" kern="0" dirty="0" smtClean="0"/>
              <a:t> an der </a:t>
            </a:r>
            <a:r>
              <a:rPr sz="2000" kern="0" dirty="0" err="1" smtClean="0"/>
              <a:t>Spitze</a:t>
            </a:r>
            <a:r>
              <a:rPr sz="2000" kern="0" dirty="0" smtClean="0"/>
              <a:t> </a:t>
            </a:r>
            <a:r>
              <a:rPr sz="2000" kern="0" dirty="0" err="1" smtClean="0"/>
              <a:t>jeder</a:t>
            </a:r>
            <a:r>
              <a:rPr sz="2000" kern="0" dirty="0" smtClean="0"/>
              <a:t> </a:t>
            </a:r>
            <a:r>
              <a:rPr sz="2000" kern="0" dirty="0" err="1" smtClean="0"/>
              <a:t>Düse</a:t>
            </a:r>
            <a:endParaRPr sz="2000" kern="0" dirty="0" smtClean="0"/>
          </a:p>
          <a:p>
            <a:pPr marL="1117890" lvl="2" indent="-285841" eaLnBrk="1" fontAlgn="auto">
              <a:spcBef>
                <a:spcPts val="500"/>
              </a:spcBef>
              <a:spcAft>
                <a:spcPts val="0"/>
              </a:spcAft>
              <a:tabLst>
                <a:tab pos="188641" algn="l"/>
                <a:tab pos="637922" algn="l"/>
                <a:tab pos="1087202" algn="l"/>
                <a:tab pos="1536484" algn="l"/>
                <a:tab pos="1985756" algn="l"/>
                <a:tab pos="2435037" algn="l"/>
                <a:tab pos="2884318" algn="l"/>
                <a:tab pos="3333600" algn="l"/>
                <a:tab pos="3782881" algn="l"/>
                <a:tab pos="4232162" algn="l"/>
                <a:tab pos="4681443" algn="l"/>
                <a:tab pos="5130716" algn="l"/>
                <a:tab pos="5579997" algn="l"/>
                <a:tab pos="6029278" algn="l"/>
                <a:tab pos="6478560" algn="l"/>
                <a:tab pos="6927841" algn="l"/>
                <a:tab pos="7376756" algn="l"/>
                <a:tab pos="7826038" algn="l"/>
                <a:tab pos="8275319" algn="l"/>
                <a:tab pos="8724600" algn="l"/>
              </a:tabLst>
              <a:defRPr/>
            </a:pPr>
            <a:r>
              <a:rPr sz="2000" kern="0" dirty="0" err="1" smtClean="0"/>
              <a:t>Durch</a:t>
            </a:r>
            <a:r>
              <a:rPr sz="2000" kern="0" dirty="0" smtClean="0"/>
              <a:t> </a:t>
            </a:r>
            <a:r>
              <a:rPr sz="2000" kern="0" dirty="0" err="1" smtClean="0"/>
              <a:t>Hitze</a:t>
            </a:r>
            <a:r>
              <a:rPr sz="2000" kern="0" dirty="0" smtClean="0"/>
              <a:t> </a:t>
            </a:r>
            <a:r>
              <a:rPr sz="2000" kern="0" dirty="0" err="1" smtClean="0"/>
              <a:t>gebildete</a:t>
            </a:r>
            <a:r>
              <a:rPr sz="2000" kern="0" dirty="0" smtClean="0"/>
              <a:t> </a:t>
            </a:r>
            <a:r>
              <a:rPr lang="de-DE" sz="2000" kern="0" dirty="0" err="1" smtClean="0"/>
              <a:t>Gasb</a:t>
            </a:r>
            <a:r>
              <a:rPr sz="2000" kern="0" dirty="0" smtClean="0"/>
              <a:t>lase </a:t>
            </a:r>
            <a:r>
              <a:rPr sz="2000" kern="0" dirty="0" err="1" smtClean="0"/>
              <a:t>drückt</a:t>
            </a:r>
            <a:r>
              <a:rPr sz="2000" kern="0" dirty="0" smtClean="0"/>
              <a:t> </a:t>
            </a:r>
            <a:r>
              <a:rPr sz="2000" kern="0" dirty="0" err="1" smtClean="0"/>
              <a:t>Tinte</a:t>
            </a:r>
            <a:r>
              <a:rPr sz="2000" kern="0" dirty="0" smtClean="0"/>
              <a:t> </a:t>
            </a:r>
            <a:r>
              <a:rPr sz="2000" kern="0" dirty="0" err="1" smtClean="0"/>
              <a:t>durch</a:t>
            </a:r>
            <a:r>
              <a:rPr sz="2000" kern="0" dirty="0" smtClean="0"/>
              <a:t> die </a:t>
            </a:r>
            <a:r>
              <a:rPr sz="2000" kern="0" dirty="0" err="1" smtClean="0"/>
              <a:t>Düse</a:t>
            </a:r>
            <a:endParaRPr lang="de-DE" sz="2000" kern="0" dirty="0" smtClean="0"/>
          </a:p>
          <a:p>
            <a:pPr marL="717840" lvl="1" indent="-285841" eaLnBrk="1" fontAlgn="auto">
              <a:spcBef>
                <a:spcPts val="500"/>
              </a:spcBef>
              <a:spcAft>
                <a:spcPts val="0"/>
              </a:spcAft>
              <a:tabLst>
                <a:tab pos="188641" algn="l"/>
                <a:tab pos="637922" algn="l"/>
                <a:tab pos="1087202" algn="l"/>
                <a:tab pos="1536484" algn="l"/>
                <a:tab pos="1985756" algn="l"/>
                <a:tab pos="2435037" algn="l"/>
                <a:tab pos="2884318" algn="l"/>
                <a:tab pos="3333600" algn="l"/>
                <a:tab pos="3782881" algn="l"/>
                <a:tab pos="4232162" algn="l"/>
                <a:tab pos="4681443" algn="l"/>
                <a:tab pos="5130716" algn="l"/>
                <a:tab pos="5579997" algn="l"/>
                <a:tab pos="6029278" algn="l"/>
                <a:tab pos="6478560" algn="l"/>
                <a:tab pos="6927841" algn="l"/>
                <a:tab pos="7376756" algn="l"/>
                <a:tab pos="7826038" algn="l"/>
                <a:tab pos="8275319" algn="l"/>
                <a:tab pos="8724600" algn="l"/>
              </a:tabLst>
              <a:defRPr/>
            </a:pPr>
            <a:r>
              <a:rPr lang="de-DE" sz="2000" kern="0" dirty="0" smtClean="0"/>
              <a:t>Piezo-Drucker</a:t>
            </a:r>
            <a:endParaRPr sz="1800" b="1" kern="0" dirty="0" smtClean="0"/>
          </a:p>
          <a:p>
            <a:pPr marL="1117890" lvl="2" indent="-285841" eaLnBrk="1" fontAlgn="auto">
              <a:spcBef>
                <a:spcPts val="500"/>
              </a:spcBef>
              <a:spcAft>
                <a:spcPts val="0"/>
              </a:spcAft>
              <a:tabLst>
                <a:tab pos="188641" algn="l"/>
                <a:tab pos="637922" algn="l"/>
                <a:tab pos="1087202" algn="l"/>
                <a:tab pos="1536484" algn="l"/>
                <a:tab pos="1985756" algn="l"/>
                <a:tab pos="2435037" algn="l"/>
                <a:tab pos="2884318" algn="l"/>
                <a:tab pos="3333600" algn="l"/>
                <a:tab pos="3782881" algn="l"/>
                <a:tab pos="4232162" algn="l"/>
                <a:tab pos="4681443" algn="l"/>
                <a:tab pos="5130716" algn="l"/>
                <a:tab pos="5579997" algn="l"/>
                <a:tab pos="6029278" algn="l"/>
                <a:tab pos="6478560" algn="l"/>
                <a:tab pos="6927841" algn="l"/>
                <a:tab pos="7376756" algn="l"/>
                <a:tab pos="7826038" algn="l"/>
                <a:tab pos="8275319" algn="l"/>
                <a:tab pos="8724600" algn="l"/>
              </a:tabLst>
              <a:defRPr/>
            </a:pPr>
            <a:r>
              <a:rPr sz="2000" kern="0" dirty="0" err="1" smtClean="0"/>
              <a:t>Spannungsimpuls</a:t>
            </a:r>
            <a:r>
              <a:rPr sz="2000" kern="0" dirty="0" smtClean="0"/>
              <a:t> auf </a:t>
            </a:r>
            <a:r>
              <a:rPr lang="de-DE" sz="2000" kern="0" dirty="0" smtClean="0"/>
              <a:t>kleinen</a:t>
            </a:r>
            <a:r>
              <a:rPr sz="2000" kern="0" dirty="0" smtClean="0"/>
              <a:t> </a:t>
            </a:r>
            <a:r>
              <a:rPr sz="2000" kern="0" dirty="0" err="1" smtClean="0"/>
              <a:t>Tinten</a:t>
            </a:r>
            <a:r>
              <a:rPr lang="de-DE" sz="2000" kern="0" dirty="0" err="1" smtClean="0"/>
              <a:t>kanal</a:t>
            </a:r>
            <a:r>
              <a:rPr sz="2000" kern="0" dirty="0" smtClean="0"/>
              <a:t> </a:t>
            </a:r>
            <a:r>
              <a:rPr sz="2000" kern="0" dirty="0" err="1" smtClean="0"/>
              <a:t>aus</a:t>
            </a:r>
            <a:r>
              <a:rPr sz="2000" kern="0" dirty="0" smtClean="0"/>
              <a:t> </a:t>
            </a:r>
            <a:r>
              <a:rPr sz="2000" kern="0" dirty="0" err="1" smtClean="0"/>
              <a:t>Hartkeramik</a:t>
            </a:r>
            <a:r>
              <a:rPr sz="2000" kern="0" dirty="0" smtClean="0"/>
              <a:t> </a:t>
            </a:r>
            <a:r>
              <a:rPr sz="2000" kern="0" dirty="0" err="1" smtClean="0"/>
              <a:t>führt</a:t>
            </a:r>
            <a:r>
              <a:rPr sz="2000" kern="0" dirty="0" smtClean="0"/>
              <a:t> </a:t>
            </a:r>
            <a:r>
              <a:rPr sz="2000" kern="0" dirty="0" err="1" smtClean="0"/>
              <a:t>zu</a:t>
            </a:r>
            <a:r>
              <a:rPr sz="2000" kern="0" dirty="0" smtClean="0"/>
              <a:t> </a:t>
            </a:r>
            <a:r>
              <a:rPr sz="2000" kern="0" dirty="0" err="1" smtClean="0"/>
              <a:t>dessen</a:t>
            </a:r>
            <a:r>
              <a:rPr sz="2000" kern="0" dirty="0" smtClean="0"/>
              <a:t> </a:t>
            </a:r>
            <a:r>
              <a:rPr sz="2000" kern="0" dirty="0" err="1" smtClean="0"/>
              <a:t>Verformung</a:t>
            </a:r>
            <a:r>
              <a:rPr lang="de-DE" sz="2000" kern="0" dirty="0" smtClean="0"/>
              <a:t>, die de</a:t>
            </a:r>
            <a:r>
              <a:rPr sz="2000" kern="0" dirty="0" smtClean="0"/>
              <a:t>n </a:t>
            </a:r>
            <a:r>
              <a:rPr sz="2000" kern="0" dirty="0" err="1" smtClean="0"/>
              <a:t>Inhalt</a:t>
            </a:r>
            <a:r>
              <a:rPr sz="2000" kern="0" dirty="0" smtClean="0"/>
              <a:t> </a:t>
            </a:r>
            <a:r>
              <a:rPr lang="de-DE" sz="2000" kern="0" dirty="0" smtClean="0"/>
              <a:t>d</a:t>
            </a:r>
            <a:r>
              <a:rPr sz="2000" kern="0" dirty="0" err="1" smtClean="0"/>
              <a:t>urch</a:t>
            </a:r>
            <a:r>
              <a:rPr sz="2000" kern="0" dirty="0" smtClean="0"/>
              <a:t> die </a:t>
            </a:r>
            <a:r>
              <a:rPr sz="2000" kern="0" dirty="0" err="1" smtClean="0"/>
              <a:t>Düsen</a:t>
            </a:r>
            <a:r>
              <a:rPr lang="de-DE" sz="2000" kern="0" dirty="0" err="1" smtClean="0"/>
              <a:t>öffnung</a:t>
            </a:r>
            <a:r>
              <a:rPr lang="de-DE" sz="2000" kern="0" dirty="0"/>
              <a:t> </a:t>
            </a:r>
            <a:r>
              <a:rPr lang="de-DE" sz="2000" kern="0" dirty="0" err="1" smtClean="0"/>
              <a:t>dr</a:t>
            </a:r>
            <a:r>
              <a:rPr sz="2000" kern="0" dirty="0" err="1" smtClean="0"/>
              <a:t>ückt</a:t>
            </a:r>
            <a:endParaRPr sz="2000" kern="0" dirty="0" smtClean="0"/>
          </a:p>
        </p:txBody>
      </p:sp>
      <p:sp>
        <p:nvSpPr>
          <p:cNvPr id="4" name="Textplatzhalter 2"/>
          <p:cNvSpPr txBox="1">
            <a:spLocks/>
          </p:cNvSpPr>
          <p:nvPr/>
        </p:nvSpPr>
        <p:spPr bwMode="auto">
          <a:xfrm>
            <a:off x="4283968" y="2420888"/>
            <a:ext cx="4356484" cy="1329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162" tIns="46076" rIns="92162" bIns="46076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□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●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panose="02070309020205020404" pitchFamily="49" charset="0"/>
              <a:buChar char="o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600" kern="1200">
                <a:solidFill>
                  <a:srgbClr val="1B434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pPr marL="343082" indent="-343082" defTabSz="914400" eaLnBrk="1" fontAlgn="auto">
              <a:spcBef>
                <a:spcPts val="500"/>
              </a:spcBef>
              <a:spcAft>
                <a:spcPts val="0"/>
              </a:spcAft>
              <a:tabLst>
                <a:tab pos="196559" algn="l"/>
                <a:tab pos="646205" algn="l"/>
                <a:tab pos="1095477" algn="l"/>
                <a:tab pos="1544759" algn="l"/>
                <a:tab pos="1993683" algn="l"/>
                <a:tab pos="2442965" algn="l"/>
                <a:tab pos="2892246" algn="l"/>
                <a:tab pos="3341518" algn="l"/>
                <a:tab pos="3791165" algn="l"/>
                <a:tab pos="4240437" algn="l"/>
                <a:tab pos="4689718" algn="l"/>
                <a:tab pos="5139000" algn="l"/>
                <a:tab pos="5587924" algn="l"/>
                <a:tab pos="6037206" algn="l"/>
                <a:tab pos="6486478" algn="l"/>
                <a:tab pos="6936125" algn="l"/>
                <a:tab pos="7385397" algn="l"/>
                <a:tab pos="7833965" algn="l"/>
                <a:tab pos="8283237" algn="l"/>
                <a:tab pos="8732884" algn="l"/>
              </a:tabLst>
              <a:defRPr/>
            </a:pPr>
            <a:r>
              <a:rPr lang="de-DE" kern="0" dirty="0" smtClean="0"/>
              <a:t>Nachteile</a:t>
            </a:r>
          </a:p>
          <a:p>
            <a:pPr marL="743132" lvl="1" indent="-343082" defTabSz="914400" eaLnBrk="1" fontAlgn="auto">
              <a:spcBef>
                <a:spcPts val="500"/>
              </a:spcBef>
              <a:spcAft>
                <a:spcPts val="0"/>
              </a:spcAft>
              <a:tabLst>
                <a:tab pos="196559" algn="l"/>
                <a:tab pos="646205" algn="l"/>
                <a:tab pos="1095477" algn="l"/>
                <a:tab pos="1544759" algn="l"/>
                <a:tab pos="1993683" algn="l"/>
                <a:tab pos="2442965" algn="l"/>
                <a:tab pos="2892246" algn="l"/>
                <a:tab pos="3341518" algn="l"/>
                <a:tab pos="3791165" algn="l"/>
                <a:tab pos="4240437" algn="l"/>
                <a:tab pos="4689718" algn="l"/>
                <a:tab pos="5139000" algn="l"/>
                <a:tab pos="5587924" algn="l"/>
                <a:tab pos="6037206" algn="l"/>
                <a:tab pos="6486478" algn="l"/>
                <a:tab pos="6936125" algn="l"/>
                <a:tab pos="7385397" algn="l"/>
                <a:tab pos="7833965" algn="l"/>
                <a:tab pos="8283237" algn="l"/>
                <a:tab pos="8732884" algn="l"/>
              </a:tabLst>
              <a:defRPr/>
            </a:pPr>
            <a:r>
              <a:rPr lang="de-DE" kern="0" dirty="0" smtClean="0"/>
              <a:t>Geringe Druck-</a:t>
            </a:r>
            <a:br>
              <a:rPr lang="de-DE" kern="0" dirty="0" smtClean="0"/>
            </a:br>
            <a:r>
              <a:rPr lang="de-DE" kern="0" dirty="0" err="1" smtClean="0"/>
              <a:t>geschwindigkeit</a:t>
            </a:r>
            <a:endParaRPr lang="de-DE" kern="0" dirty="0" smtClean="0"/>
          </a:p>
          <a:p>
            <a:pPr marL="743132" lvl="1" indent="-343082" defTabSz="914400" eaLnBrk="1" fontAlgn="auto">
              <a:spcBef>
                <a:spcPts val="500"/>
              </a:spcBef>
              <a:spcAft>
                <a:spcPts val="0"/>
              </a:spcAft>
              <a:tabLst>
                <a:tab pos="196559" algn="l"/>
                <a:tab pos="646205" algn="l"/>
                <a:tab pos="1095477" algn="l"/>
                <a:tab pos="1544759" algn="l"/>
                <a:tab pos="1993683" algn="l"/>
                <a:tab pos="2442965" algn="l"/>
                <a:tab pos="2892246" algn="l"/>
                <a:tab pos="3341518" algn="l"/>
                <a:tab pos="3791165" algn="l"/>
                <a:tab pos="4240437" algn="l"/>
                <a:tab pos="4689718" algn="l"/>
                <a:tab pos="5139000" algn="l"/>
                <a:tab pos="5587924" algn="l"/>
                <a:tab pos="6037206" algn="l"/>
                <a:tab pos="6486478" algn="l"/>
                <a:tab pos="6936125" algn="l"/>
                <a:tab pos="7385397" algn="l"/>
                <a:tab pos="7833965" algn="l"/>
                <a:tab pos="8283237" algn="l"/>
                <a:tab pos="8732884" algn="l"/>
              </a:tabLst>
              <a:defRPr/>
            </a:pPr>
            <a:r>
              <a:rPr lang="de-DE" kern="0" dirty="0" smtClean="0"/>
              <a:t>Hohe Betriebskosten</a:t>
            </a:r>
          </a:p>
        </p:txBody>
      </p:sp>
      <p:pic>
        <p:nvPicPr>
          <p:cNvPr id="4098" name="Picture 2" descr="http://upload.wikimedia.org/wikipedia/commons/2/2c/Inkjet_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6826380" y="2803058"/>
            <a:ext cx="2405087" cy="1871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0956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Executive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mydesign</Template>
  <TotalTime>0</TotalTime>
  <Words>4300</Words>
  <Application>Microsoft Office PowerPoint</Application>
  <PresentationFormat>Bildschirmpräsentation (4:3)</PresentationFormat>
  <Paragraphs>1362</Paragraphs>
  <Slides>115</Slides>
  <Notes>54</Notes>
  <HiddenSlides>13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115</vt:i4>
      </vt:variant>
    </vt:vector>
  </HeadingPairs>
  <TitlesOfParts>
    <vt:vector size="116" baseType="lpstr">
      <vt:lpstr>Executive</vt:lpstr>
      <vt:lpstr>Angewandte Informatik                               </vt:lpstr>
      <vt:lpstr>Inhalt                        </vt:lpstr>
      <vt:lpstr>Abschnitt 1                       </vt:lpstr>
      <vt:lpstr>Der Computer</vt:lpstr>
      <vt:lpstr>Vorgeschichte der EDV</vt:lpstr>
      <vt:lpstr>Vorgeschichte der EDV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Die Computergeneration auf einem Blick</vt:lpstr>
      <vt:lpstr>Abschnitt 2                       </vt:lpstr>
      <vt:lpstr>Allgemeine Grundlagen</vt:lpstr>
      <vt:lpstr>Analog / Digital</vt:lpstr>
      <vt:lpstr>Bits &amp; Bytes</vt:lpstr>
      <vt:lpstr>Hardware / Software</vt:lpstr>
      <vt:lpstr>Computermodell E-V-A</vt:lpstr>
      <vt:lpstr>Schichtenmodell</vt:lpstr>
      <vt:lpstr>Das Schichtenmodell</vt:lpstr>
      <vt:lpstr>Einheiten in der Informatik</vt:lpstr>
      <vt:lpstr>Einheiten der Informatik</vt:lpstr>
      <vt:lpstr>Darstellung von Zeichen</vt:lpstr>
      <vt:lpstr>7-Bit ASCII Zeichenkodierung American Standard Code for Information Interchange</vt:lpstr>
      <vt:lpstr>ASCII Zeichenkodierung</vt:lpstr>
      <vt:lpstr>Unicode</vt:lpstr>
      <vt:lpstr>Darstellung von Zahlen</vt:lpstr>
      <vt:lpstr>Ganze Zahlen (Integer)</vt:lpstr>
      <vt:lpstr>Rechnen mit binären Zahlen</vt:lpstr>
      <vt:lpstr>Rechnen mit binären Zahlen</vt:lpstr>
      <vt:lpstr>Programmierung</vt:lpstr>
      <vt:lpstr>Programmiersprachen</vt:lpstr>
      <vt:lpstr>Übersetzung in Maschinensprache</vt:lpstr>
      <vt:lpstr>Compiler</vt:lpstr>
      <vt:lpstr>Interpreter</vt:lpstr>
      <vt:lpstr>Programmiersprachen</vt:lpstr>
      <vt:lpstr>Vergleich von Programmiersprachen</vt:lpstr>
      <vt:lpstr>Programmsteuerung</vt:lpstr>
      <vt:lpstr>Programmsteuerung</vt:lpstr>
      <vt:lpstr>Abschnitt 1                       </vt:lpstr>
      <vt:lpstr>Hardware Plattformen</vt:lpstr>
      <vt:lpstr>Laptop / Notebook</vt:lpstr>
      <vt:lpstr>Personal Computer</vt:lpstr>
      <vt:lpstr>Workstation</vt:lpstr>
      <vt:lpstr>Server</vt:lpstr>
      <vt:lpstr>Großrechner</vt:lpstr>
      <vt:lpstr>Supercomputer</vt:lpstr>
      <vt:lpstr>Top 10 Supercomputer</vt:lpstr>
      <vt:lpstr>PC - Gehäuseformen</vt:lpstr>
      <vt:lpstr>PC Hardwarekomponenten</vt:lpstr>
      <vt:lpstr>Anschlüsse</vt:lpstr>
      <vt:lpstr>Computer / Zentraleinheit</vt:lpstr>
      <vt:lpstr>Netzteil (Power Supply)</vt:lpstr>
      <vt:lpstr>Hauptplatine (Motherboard)</vt:lpstr>
      <vt:lpstr>Bestandteile eines Motherboards</vt:lpstr>
      <vt:lpstr>Chipsatz - North- &amp; Southbridge</vt:lpstr>
      <vt:lpstr>Erweiterungskarten</vt:lpstr>
      <vt:lpstr>Lüfter (Fan)</vt:lpstr>
      <vt:lpstr>Prozessor (CPU)‏</vt:lpstr>
      <vt:lpstr>Aufbau einer CPU</vt:lpstr>
      <vt:lpstr>Mehrkernprozessoren</vt:lpstr>
      <vt:lpstr>Prozessorgeschwindigkeit‏</vt:lpstr>
      <vt:lpstr>CPU Eigenschaften</vt:lpstr>
      <vt:lpstr>CPU Eigenschaften</vt:lpstr>
      <vt:lpstr>CPU Eigenschaften</vt:lpstr>
      <vt:lpstr>BIOS (Basic Input/Output System)</vt:lpstr>
      <vt:lpstr>Hauptspeicher – RAM</vt:lpstr>
      <vt:lpstr>ROM</vt:lpstr>
      <vt:lpstr>Interne Schnittstellen - PCI/AGP</vt:lpstr>
      <vt:lpstr>Externe Anschlüsse (Ports)</vt:lpstr>
      <vt:lpstr>Externe Anschlüsse (Ports)</vt:lpstr>
      <vt:lpstr>Externe Anschlüsse (Ports)</vt:lpstr>
      <vt:lpstr>Externe Anschlüsse (Ports)</vt:lpstr>
      <vt:lpstr>Externe Anschlüsse (Ports)</vt:lpstr>
      <vt:lpstr>Externe Anschlüsse (Ports)</vt:lpstr>
      <vt:lpstr>Externe Anschlüsse (Ports)</vt:lpstr>
      <vt:lpstr>Externe Anschlüsse (Ports)</vt:lpstr>
      <vt:lpstr>Externe Anschlüsse (Ports)</vt:lpstr>
      <vt:lpstr>Externe Anschlüsse (Ports)</vt:lpstr>
      <vt:lpstr>Peripheriegeräte</vt:lpstr>
      <vt:lpstr>Eingabegeräte</vt:lpstr>
      <vt:lpstr>Tastatur / Maus</vt:lpstr>
      <vt:lpstr>Scanner</vt:lpstr>
      <vt:lpstr>Ausgabegeräte</vt:lpstr>
      <vt:lpstr>Bildschirm</vt:lpstr>
      <vt:lpstr>CRT Monitor</vt:lpstr>
      <vt:lpstr>CRT Funktionsweise</vt:lpstr>
      <vt:lpstr>LCD Flachbildschirm</vt:lpstr>
      <vt:lpstr>TFT Technik</vt:lpstr>
      <vt:lpstr>Drucker</vt:lpstr>
      <vt:lpstr>Druckertypen</vt:lpstr>
      <vt:lpstr>Merkmale von Druckern</vt:lpstr>
      <vt:lpstr>Druckertypen</vt:lpstr>
      <vt:lpstr>Tintenstrahldrucker</vt:lpstr>
      <vt:lpstr>Bubble Jet Verfahren</vt:lpstr>
      <vt:lpstr>Piezo-Verfahren</vt:lpstr>
      <vt:lpstr>Laserdrucker</vt:lpstr>
      <vt:lpstr>Speicherarten</vt:lpstr>
      <vt:lpstr>DDR-RAM</vt:lpstr>
      <vt:lpstr>Diskette (Floppy)</vt:lpstr>
      <vt:lpstr>Festplatte (Harddisk)</vt:lpstr>
      <vt:lpstr>Physikalischer Aufbau</vt:lpstr>
      <vt:lpstr>Logischer Aufbau (Geometrie)</vt:lpstr>
      <vt:lpstr>Optische Speicher</vt:lpstr>
      <vt:lpstr>Aufbau optischer Speicher</vt:lpstr>
      <vt:lpstr>CD – Compact Disk</vt:lpstr>
      <vt:lpstr>Unterschied zw. CD und DVD</vt:lpstr>
      <vt:lpstr>4 Typen von DVD</vt:lpstr>
      <vt:lpstr>4 Typen von DVD</vt:lpstr>
      <vt:lpstr>DVD / Blu-ray Disk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Hardware</dc:title>
  <dc:creator>user</dc:creator>
  <cp:lastModifiedBy>Walter Hausleitner</cp:lastModifiedBy>
  <cp:revision>693</cp:revision>
  <cp:lastPrinted>2015-04-19T20:54:45Z</cp:lastPrinted>
  <dcterms:modified xsi:type="dcterms:W3CDTF">2017-03-19T18:57:11Z</dcterms:modified>
</cp:coreProperties>
</file>

<file path=docProps/thumbnail.jpeg>
</file>